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40"/>
  </p:notesMasterIdLst>
  <p:handoutMasterIdLst>
    <p:handoutMasterId r:id="rId241"/>
  </p:handoutMasterIdLst>
  <p:sldIdLst>
    <p:sldId id="256" r:id="rId2"/>
    <p:sldId id="431" r:id="rId3"/>
    <p:sldId id="435" r:id="rId4"/>
    <p:sldId id="264" r:id="rId5"/>
    <p:sldId id="436" r:id="rId6"/>
    <p:sldId id="304" r:id="rId7"/>
    <p:sldId id="278" r:id="rId8"/>
    <p:sldId id="257" r:id="rId9"/>
    <p:sldId id="290" r:id="rId10"/>
    <p:sldId id="328" r:id="rId11"/>
    <p:sldId id="258" r:id="rId12"/>
    <p:sldId id="259" r:id="rId13"/>
    <p:sldId id="260" r:id="rId14"/>
    <p:sldId id="277" r:id="rId15"/>
    <p:sldId id="261" r:id="rId16"/>
    <p:sldId id="262" r:id="rId17"/>
    <p:sldId id="327" r:id="rId18"/>
    <p:sldId id="288" r:id="rId19"/>
    <p:sldId id="306" r:id="rId20"/>
    <p:sldId id="274" r:id="rId21"/>
    <p:sldId id="267" r:id="rId22"/>
    <p:sldId id="268" r:id="rId23"/>
    <p:sldId id="266" r:id="rId24"/>
    <p:sldId id="316" r:id="rId25"/>
    <p:sldId id="317" r:id="rId26"/>
    <p:sldId id="318" r:id="rId27"/>
    <p:sldId id="319" r:id="rId28"/>
    <p:sldId id="403" r:id="rId29"/>
    <p:sldId id="265" r:id="rId30"/>
    <p:sldId id="404" r:id="rId31"/>
    <p:sldId id="405" r:id="rId32"/>
    <p:sldId id="406" r:id="rId33"/>
    <p:sldId id="407" r:id="rId34"/>
    <p:sldId id="408" r:id="rId35"/>
    <p:sldId id="409" r:id="rId36"/>
    <p:sldId id="411" r:id="rId37"/>
    <p:sldId id="412" r:id="rId38"/>
    <p:sldId id="413" r:id="rId39"/>
    <p:sldId id="414" r:id="rId40"/>
    <p:sldId id="415" r:id="rId41"/>
    <p:sldId id="416" r:id="rId42"/>
    <p:sldId id="417" r:id="rId43"/>
    <p:sldId id="418" r:id="rId44"/>
    <p:sldId id="419" r:id="rId45"/>
    <p:sldId id="420" r:id="rId46"/>
    <p:sldId id="421" r:id="rId47"/>
    <p:sldId id="422" r:id="rId48"/>
    <p:sldId id="423" r:id="rId49"/>
    <p:sldId id="424" r:id="rId50"/>
    <p:sldId id="425" r:id="rId51"/>
    <p:sldId id="426" r:id="rId52"/>
    <p:sldId id="427" r:id="rId53"/>
    <p:sldId id="428" r:id="rId54"/>
    <p:sldId id="429" r:id="rId55"/>
    <p:sldId id="430" r:id="rId56"/>
    <p:sldId id="335" r:id="rId57"/>
    <p:sldId id="329" r:id="rId58"/>
    <p:sldId id="301" r:id="rId59"/>
    <p:sldId id="315" r:id="rId60"/>
    <p:sldId id="275" r:id="rId61"/>
    <p:sldId id="276" r:id="rId62"/>
    <p:sldId id="273" r:id="rId63"/>
    <p:sldId id="381" r:id="rId64"/>
    <p:sldId id="382" r:id="rId65"/>
    <p:sldId id="285" r:id="rId66"/>
    <p:sldId id="282" r:id="rId67"/>
    <p:sldId id="269" r:id="rId68"/>
    <p:sldId id="305" r:id="rId69"/>
    <p:sldId id="388" r:id="rId70"/>
    <p:sldId id="389" r:id="rId71"/>
    <p:sldId id="384" r:id="rId72"/>
    <p:sldId id="385" r:id="rId73"/>
    <p:sldId id="386" r:id="rId74"/>
    <p:sldId id="387" r:id="rId75"/>
    <p:sldId id="390" r:id="rId76"/>
    <p:sldId id="391" r:id="rId77"/>
    <p:sldId id="392" r:id="rId78"/>
    <p:sldId id="393" r:id="rId79"/>
    <p:sldId id="394" r:id="rId80"/>
    <p:sldId id="395" r:id="rId81"/>
    <p:sldId id="396" r:id="rId82"/>
    <p:sldId id="398" r:id="rId83"/>
    <p:sldId id="399" r:id="rId84"/>
    <p:sldId id="400" r:id="rId85"/>
    <p:sldId id="397" r:id="rId86"/>
    <p:sldId id="308" r:id="rId87"/>
    <p:sldId id="272" r:id="rId88"/>
    <p:sldId id="295" r:id="rId89"/>
    <p:sldId id="296" r:id="rId90"/>
    <p:sldId id="271" r:id="rId91"/>
    <p:sldId id="294" r:id="rId92"/>
    <p:sldId id="302" r:id="rId93"/>
    <p:sldId id="283" r:id="rId94"/>
    <p:sldId id="309" r:id="rId95"/>
    <p:sldId id="320" r:id="rId96"/>
    <p:sldId id="286" r:id="rId97"/>
    <p:sldId id="310" r:id="rId98"/>
    <p:sldId id="321" r:id="rId99"/>
    <p:sldId id="332" r:id="rId100"/>
    <p:sldId id="333" r:id="rId101"/>
    <p:sldId id="334" r:id="rId102"/>
    <p:sldId id="330" r:id="rId103"/>
    <p:sldId id="293" r:id="rId104"/>
    <p:sldId id="311" r:id="rId105"/>
    <p:sldId id="326" r:id="rId106"/>
    <p:sldId id="322" r:id="rId107"/>
    <p:sldId id="323" r:id="rId108"/>
    <p:sldId id="324" r:id="rId109"/>
    <p:sldId id="437" r:id="rId110"/>
    <p:sldId id="438" r:id="rId111"/>
    <p:sldId id="439" r:id="rId112"/>
    <p:sldId id="440" r:id="rId113"/>
    <p:sldId id="441" r:id="rId114"/>
    <p:sldId id="442" r:id="rId115"/>
    <p:sldId id="443" r:id="rId116"/>
    <p:sldId id="444" r:id="rId117"/>
    <p:sldId id="445" r:id="rId118"/>
    <p:sldId id="446" r:id="rId119"/>
    <p:sldId id="447" r:id="rId120"/>
    <p:sldId id="448" r:id="rId121"/>
    <p:sldId id="449" r:id="rId122"/>
    <p:sldId id="450" r:id="rId123"/>
    <p:sldId id="451" r:id="rId124"/>
    <p:sldId id="452" r:id="rId125"/>
    <p:sldId id="453" r:id="rId126"/>
    <p:sldId id="454" r:id="rId127"/>
    <p:sldId id="455" r:id="rId128"/>
    <p:sldId id="456" r:id="rId129"/>
    <p:sldId id="457" r:id="rId130"/>
    <p:sldId id="458" r:id="rId131"/>
    <p:sldId id="459" r:id="rId132"/>
    <p:sldId id="460" r:id="rId133"/>
    <p:sldId id="461" r:id="rId134"/>
    <p:sldId id="462" r:id="rId135"/>
    <p:sldId id="463" r:id="rId136"/>
    <p:sldId id="464" r:id="rId137"/>
    <p:sldId id="465" r:id="rId138"/>
    <p:sldId id="466" r:id="rId139"/>
    <p:sldId id="467" r:id="rId140"/>
    <p:sldId id="468" r:id="rId141"/>
    <p:sldId id="469" r:id="rId142"/>
    <p:sldId id="470" r:id="rId143"/>
    <p:sldId id="471" r:id="rId144"/>
    <p:sldId id="472" r:id="rId145"/>
    <p:sldId id="473" r:id="rId146"/>
    <p:sldId id="474" r:id="rId147"/>
    <p:sldId id="476" r:id="rId148"/>
    <p:sldId id="477" r:id="rId149"/>
    <p:sldId id="478" r:id="rId150"/>
    <p:sldId id="479" r:id="rId151"/>
    <p:sldId id="480" r:id="rId152"/>
    <p:sldId id="481" r:id="rId153"/>
    <p:sldId id="482" r:id="rId154"/>
    <p:sldId id="483" r:id="rId155"/>
    <p:sldId id="484" r:id="rId156"/>
    <p:sldId id="485" r:id="rId157"/>
    <p:sldId id="486" r:id="rId158"/>
    <p:sldId id="487" r:id="rId159"/>
    <p:sldId id="488" r:id="rId160"/>
    <p:sldId id="489" r:id="rId161"/>
    <p:sldId id="490" r:id="rId162"/>
    <p:sldId id="491" r:id="rId163"/>
    <p:sldId id="492" r:id="rId164"/>
    <p:sldId id="493" r:id="rId165"/>
    <p:sldId id="494" r:id="rId166"/>
    <p:sldId id="495" r:id="rId167"/>
    <p:sldId id="496" r:id="rId168"/>
    <p:sldId id="497" r:id="rId169"/>
    <p:sldId id="498" r:id="rId170"/>
    <p:sldId id="499" r:id="rId171"/>
    <p:sldId id="500" r:id="rId172"/>
    <p:sldId id="501" r:id="rId173"/>
    <p:sldId id="502" r:id="rId174"/>
    <p:sldId id="503" r:id="rId175"/>
    <p:sldId id="504" r:id="rId176"/>
    <p:sldId id="505" r:id="rId177"/>
    <p:sldId id="506" r:id="rId178"/>
    <p:sldId id="507" r:id="rId179"/>
    <p:sldId id="508" r:id="rId180"/>
    <p:sldId id="509" r:id="rId181"/>
    <p:sldId id="510" r:id="rId182"/>
    <p:sldId id="511" r:id="rId183"/>
    <p:sldId id="512" r:id="rId184"/>
    <p:sldId id="513" r:id="rId185"/>
    <p:sldId id="514" r:id="rId186"/>
    <p:sldId id="515" r:id="rId187"/>
    <p:sldId id="516" r:id="rId188"/>
    <p:sldId id="517" r:id="rId189"/>
    <p:sldId id="518" r:id="rId190"/>
    <p:sldId id="519" r:id="rId191"/>
    <p:sldId id="520" r:id="rId192"/>
    <p:sldId id="313" r:id="rId193"/>
    <p:sldId id="314" r:id="rId194"/>
    <p:sldId id="521" r:id="rId195"/>
    <p:sldId id="336" r:id="rId196"/>
    <p:sldId id="338" r:id="rId197"/>
    <p:sldId id="339" r:id="rId198"/>
    <p:sldId id="340" r:id="rId199"/>
    <p:sldId id="341" r:id="rId200"/>
    <p:sldId id="342" r:id="rId201"/>
    <p:sldId id="343" r:id="rId202"/>
    <p:sldId id="344" r:id="rId203"/>
    <p:sldId id="345" r:id="rId204"/>
    <p:sldId id="346" r:id="rId205"/>
    <p:sldId id="347" r:id="rId206"/>
    <p:sldId id="348" r:id="rId207"/>
    <p:sldId id="349" r:id="rId208"/>
    <p:sldId id="350" r:id="rId209"/>
    <p:sldId id="351" r:id="rId210"/>
    <p:sldId id="352" r:id="rId211"/>
    <p:sldId id="353" r:id="rId212"/>
    <p:sldId id="354" r:id="rId213"/>
    <p:sldId id="355" r:id="rId214"/>
    <p:sldId id="356" r:id="rId215"/>
    <p:sldId id="357" r:id="rId216"/>
    <p:sldId id="358" r:id="rId217"/>
    <p:sldId id="359" r:id="rId218"/>
    <p:sldId id="360" r:id="rId219"/>
    <p:sldId id="361" r:id="rId220"/>
    <p:sldId id="362" r:id="rId221"/>
    <p:sldId id="363" r:id="rId222"/>
    <p:sldId id="364" r:id="rId223"/>
    <p:sldId id="365" r:id="rId224"/>
    <p:sldId id="366" r:id="rId225"/>
    <p:sldId id="367" r:id="rId226"/>
    <p:sldId id="368" r:id="rId227"/>
    <p:sldId id="369" r:id="rId228"/>
    <p:sldId id="370" r:id="rId229"/>
    <p:sldId id="371" r:id="rId230"/>
    <p:sldId id="372" r:id="rId231"/>
    <p:sldId id="373" r:id="rId232"/>
    <p:sldId id="374" r:id="rId233"/>
    <p:sldId id="375" r:id="rId234"/>
    <p:sldId id="376" r:id="rId235"/>
    <p:sldId id="377" r:id="rId236"/>
    <p:sldId id="378" r:id="rId237"/>
    <p:sldId id="379" r:id="rId238"/>
    <p:sldId id="380" r:id="rId239"/>
  </p:sldIdLst>
  <p:sldSz cx="9144000" cy="6858000" type="screen4x3"/>
  <p:notesSz cx="6858000" cy="9715500"/>
  <p:defaultTextStyle>
    <a:defPPr>
      <a:defRPr lang="ru-RU"/>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EAEAEA"/>
    <a:srgbClr val="FFFFCC"/>
    <a:srgbClr val="FFCCFF"/>
    <a:srgbClr val="CC9900"/>
    <a:srgbClr val="FF3300"/>
    <a:srgbClr val="CC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2" d="100"/>
          <a:sy n="62" d="100"/>
        </p:scale>
        <p:origin x="-1290" y="-858"/>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13524"/>
    </p:cViewPr>
  </p:sorterViewPr>
  <p:notesViewPr>
    <p:cSldViewPr>
      <p:cViewPr varScale="1">
        <p:scale>
          <a:sx n="59" d="100"/>
          <a:sy n="59" d="100"/>
        </p:scale>
        <p:origin x="-1788" y="-90"/>
      </p:cViewPr>
      <p:guideLst>
        <p:guide orient="horz" pos="306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notesMaster" Target="notesMasters/notesMaster1.xml"/><Relationship Id="rId245" Type="http://schemas.openxmlformats.org/officeDocument/2006/relationships/tableStyles" Target="tableStyle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s>
</file>

<file path=ppt/_rels/viewProps.xml.rels><?xml version="1.0" encoding="UTF-8" standalone="yes"?>
<Relationships xmlns="http://schemas.openxmlformats.org/package/2006/relationships"><Relationship Id="rId3" Type="http://schemas.openxmlformats.org/officeDocument/2006/relationships/slide" Target="slides/slide122.xml"/><Relationship Id="rId2" Type="http://schemas.openxmlformats.org/officeDocument/2006/relationships/slide" Target="slides/slide121.xml"/><Relationship Id="rId1" Type="http://schemas.openxmlformats.org/officeDocument/2006/relationships/slide" Target="slides/slide12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CDBBB1-CBBD-4809-BA99-D78C63C2587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ru-RU"/>
        </a:p>
      </dgm:t>
    </dgm:pt>
    <dgm:pt modelId="{E1DF0485-FDFA-4341-8190-039252895D41}">
      <dgm:prSet phldrT="[Текст]">
        <dgm:style>
          <a:lnRef idx="0">
            <a:schemeClr val="accent5"/>
          </a:lnRef>
          <a:fillRef idx="3">
            <a:schemeClr val="accent5"/>
          </a:fillRef>
          <a:effectRef idx="3">
            <a:schemeClr val="accent5"/>
          </a:effectRef>
          <a:fontRef idx="minor">
            <a:schemeClr val="lt1"/>
          </a:fontRef>
        </dgm:style>
      </dgm:prSet>
      <dgm:spPr/>
      <dgm:t>
        <a:bodyPr/>
        <a:lstStyle/>
        <a:p>
          <a:r>
            <a:rPr lang="ru-RU" b="1" dirty="0" smtClean="0">
              <a:solidFill>
                <a:schemeClr val="tx1"/>
              </a:solidFill>
            </a:rPr>
            <a:t>Охранительная</a:t>
          </a:r>
        </a:p>
        <a:p>
          <a:r>
            <a:rPr lang="ru-RU" b="1" dirty="0" smtClean="0">
              <a:solidFill>
                <a:schemeClr val="tx1"/>
              </a:solidFill>
            </a:rPr>
            <a:t>функция</a:t>
          </a:r>
          <a:endParaRPr lang="ru-RU" b="1" dirty="0">
            <a:solidFill>
              <a:schemeClr val="tx1"/>
            </a:solidFill>
          </a:endParaRPr>
        </a:p>
      </dgm:t>
    </dgm:pt>
    <dgm:pt modelId="{2BA548C7-9BF4-4999-92FE-639B36CB750E}" type="parTrans" cxnId="{773AEE4E-C431-4656-88F2-89A35212FB8C}">
      <dgm:prSet/>
      <dgm:spPr/>
      <dgm:t>
        <a:bodyPr/>
        <a:lstStyle/>
        <a:p>
          <a:endParaRPr lang="ru-RU"/>
        </a:p>
      </dgm:t>
    </dgm:pt>
    <dgm:pt modelId="{B886839E-FCC2-4F17-A9AC-2EFD6D7DDAA9}" type="sibTrans" cxnId="{773AEE4E-C431-4656-88F2-89A35212FB8C}">
      <dgm:prSet/>
      <dgm:spPr/>
      <dgm:t>
        <a:bodyPr/>
        <a:lstStyle/>
        <a:p>
          <a:endParaRPr lang="ru-RU"/>
        </a:p>
      </dgm:t>
    </dgm:pt>
    <dgm:pt modelId="{97FBB74F-070F-4B36-840A-06304739FFC5}">
      <dgm:prSet phldrT="[Текст]">
        <dgm:style>
          <a:lnRef idx="0">
            <a:schemeClr val="accent5"/>
          </a:lnRef>
          <a:fillRef idx="3">
            <a:schemeClr val="accent5"/>
          </a:fillRef>
          <a:effectRef idx="3">
            <a:schemeClr val="accent5"/>
          </a:effectRef>
          <a:fontRef idx="minor">
            <a:schemeClr val="lt1"/>
          </a:fontRef>
        </dgm:style>
      </dgm:prSet>
      <dgm:spPr/>
      <dgm:t>
        <a:bodyPr/>
        <a:lstStyle/>
        <a:p>
          <a:r>
            <a:rPr lang="ru-RU" b="1" dirty="0" smtClean="0">
              <a:solidFill>
                <a:schemeClr val="tx1"/>
              </a:solidFill>
            </a:rPr>
            <a:t>Интеграционная</a:t>
          </a:r>
        </a:p>
        <a:p>
          <a:r>
            <a:rPr lang="ru-RU" b="1" dirty="0" smtClean="0">
              <a:solidFill>
                <a:schemeClr val="tx1"/>
              </a:solidFill>
            </a:rPr>
            <a:t>функция</a:t>
          </a:r>
          <a:endParaRPr lang="ru-RU" b="1" dirty="0">
            <a:solidFill>
              <a:schemeClr val="tx1"/>
            </a:solidFill>
          </a:endParaRPr>
        </a:p>
      </dgm:t>
    </dgm:pt>
    <dgm:pt modelId="{FE3D8DFC-423B-4F39-8D1D-4D39BA34B83D}" type="parTrans" cxnId="{22DDBE04-A12A-452B-8099-212E5C2A0E47}">
      <dgm:prSet/>
      <dgm:spPr/>
      <dgm:t>
        <a:bodyPr/>
        <a:lstStyle/>
        <a:p>
          <a:endParaRPr lang="ru-RU"/>
        </a:p>
      </dgm:t>
    </dgm:pt>
    <dgm:pt modelId="{351A1AB8-3747-4592-B074-B437B3706E6F}" type="sibTrans" cxnId="{22DDBE04-A12A-452B-8099-212E5C2A0E47}">
      <dgm:prSet/>
      <dgm:spPr/>
      <dgm:t>
        <a:bodyPr/>
        <a:lstStyle/>
        <a:p>
          <a:endParaRPr lang="ru-RU"/>
        </a:p>
      </dgm:t>
    </dgm:pt>
    <dgm:pt modelId="{3C4E8E07-9166-4B4B-9DDD-559790800CBB}">
      <dgm:prSet phldrT="[Текст]">
        <dgm:style>
          <a:lnRef idx="0">
            <a:schemeClr val="accent5"/>
          </a:lnRef>
          <a:fillRef idx="3">
            <a:schemeClr val="accent5"/>
          </a:fillRef>
          <a:effectRef idx="3">
            <a:schemeClr val="accent5"/>
          </a:effectRef>
          <a:fontRef idx="minor">
            <a:schemeClr val="lt1"/>
          </a:fontRef>
        </dgm:style>
      </dgm:prSet>
      <dgm:spPr/>
      <dgm:t>
        <a:bodyPr/>
        <a:lstStyle/>
        <a:p>
          <a:r>
            <a:rPr lang="ru-RU" b="1" dirty="0" smtClean="0">
              <a:solidFill>
                <a:schemeClr val="tx1"/>
              </a:solidFill>
            </a:rPr>
            <a:t>Регулирующая</a:t>
          </a:r>
        </a:p>
        <a:p>
          <a:r>
            <a:rPr lang="ru-RU" b="1" dirty="0" smtClean="0">
              <a:solidFill>
                <a:schemeClr val="tx1"/>
              </a:solidFill>
            </a:rPr>
            <a:t>функция</a:t>
          </a:r>
          <a:endParaRPr lang="ru-RU" b="1" dirty="0">
            <a:solidFill>
              <a:schemeClr val="tx1"/>
            </a:solidFill>
          </a:endParaRPr>
        </a:p>
      </dgm:t>
    </dgm:pt>
    <dgm:pt modelId="{66244F61-44E8-4E64-855A-34353595B29F}" type="parTrans" cxnId="{C2C44496-0B40-47FF-9399-B1032C56D79F}">
      <dgm:prSet/>
      <dgm:spPr/>
      <dgm:t>
        <a:bodyPr/>
        <a:lstStyle/>
        <a:p>
          <a:endParaRPr lang="ru-RU"/>
        </a:p>
      </dgm:t>
    </dgm:pt>
    <dgm:pt modelId="{DA427198-59DB-4199-A956-44E1523C000D}" type="sibTrans" cxnId="{C2C44496-0B40-47FF-9399-B1032C56D79F}">
      <dgm:prSet/>
      <dgm:spPr/>
      <dgm:t>
        <a:bodyPr/>
        <a:lstStyle/>
        <a:p>
          <a:endParaRPr lang="ru-RU"/>
        </a:p>
      </dgm:t>
    </dgm:pt>
    <dgm:pt modelId="{9BDFA470-5271-4C50-BBA1-EE91CDC076E5}">
      <dgm:prSet phldrT="[Текст]">
        <dgm:style>
          <a:lnRef idx="0">
            <a:schemeClr val="accent5"/>
          </a:lnRef>
          <a:fillRef idx="3">
            <a:schemeClr val="accent5"/>
          </a:fillRef>
          <a:effectRef idx="3">
            <a:schemeClr val="accent5"/>
          </a:effectRef>
          <a:fontRef idx="minor">
            <a:schemeClr val="lt1"/>
          </a:fontRef>
        </dgm:style>
      </dgm:prSet>
      <dgm:spPr/>
      <dgm:t>
        <a:bodyPr/>
        <a:lstStyle/>
        <a:p>
          <a:r>
            <a:rPr lang="ru-RU" b="1" dirty="0" smtClean="0">
              <a:solidFill>
                <a:schemeClr val="tx1"/>
              </a:solidFill>
            </a:rPr>
            <a:t>Замещающая</a:t>
          </a:r>
        </a:p>
        <a:p>
          <a:r>
            <a:rPr lang="ru-RU" b="1" dirty="0" smtClean="0">
              <a:solidFill>
                <a:schemeClr val="tx1"/>
              </a:solidFill>
            </a:rPr>
            <a:t>функция</a:t>
          </a:r>
          <a:endParaRPr lang="ru-RU" b="1" dirty="0">
            <a:solidFill>
              <a:schemeClr val="tx1"/>
            </a:solidFill>
          </a:endParaRPr>
        </a:p>
      </dgm:t>
    </dgm:pt>
    <dgm:pt modelId="{37EA3C8A-DBFA-4774-B798-0776FE013187}" type="parTrans" cxnId="{C90F54C4-063E-4361-8559-44C4E9DC67A6}">
      <dgm:prSet/>
      <dgm:spPr/>
      <dgm:t>
        <a:bodyPr/>
        <a:lstStyle/>
        <a:p>
          <a:endParaRPr lang="ru-RU"/>
        </a:p>
      </dgm:t>
    </dgm:pt>
    <dgm:pt modelId="{44112FE5-9D9F-4C61-A4CC-93C14E6B6113}" type="sibTrans" cxnId="{C90F54C4-063E-4361-8559-44C4E9DC67A6}">
      <dgm:prSet/>
      <dgm:spPr/>
      <dgm:t>
        <a:bodyPr/>
        <a:lstStyle/>
        <a:p>
          <a:endParaRPr lang="ru-RU"/>
        </a:p>
      </dgm:t>
    </dgm:pt>
    <dgm:pt modelId="{2ECB10E2-BD9D-4224-80C3-BC5742BCDD5D}">
      <dgm:prSet phldrT="[Текст]">
        <dgm:style>
          <a:lnRef idx="0">
            <a:schemeClr val="accent5"/>
          </a:lnRef>
          <a:fillRef idx="3">
            <a:schemeClr val="accent5"/>
          </a:fillRef>
          <a:effectRef idx="3">
            <a:schemeClr val="accent5"/>
          </a:effectRef>
          <a:fontRef idx="minor">
            <a:schemeClr val="lt1"/>
          </a:fontRef>
        </dgm:style>
      </dgm:prSet>
      <dgm:spPr/>
      <dgm:t>
        <a:bodyPr/>
        <a:lstStyle/>
        <a:p>
          <a:r>
            <a:rPr lang="ru-RU" b="1" dirty="0" smtClean="0">
              <a:solidFill>
                <a:schemeClr val="tx1"/>
              </a:solidFill>
            </a:rPr>
            <a:t>Функция адаптации</a:t>
          </a:r>
        </a:p>
      </dgm:t>
    </dgm:pt>
    <dgm:pt modelId="{A489D517-FCE5-4FB5-835C-F2A387DBAB15}" type="parTrans" cxnId="{B9F02C04-F37D-438C-8C6D-62DAB75F2720}">
      <dgm:prSet/>
      <dgm:spPr/>
      <dgm:t>
        <a:bodyPr/>
        <a:lstStyle/>
        <a:p>
          <a:endParaRPr lang="ru-RU"/>
        </a:p>
      </dgm:t>
    </dgm:pt>
    <dgm:pt modelId="{8F676BAB-E526-4E7D-89CF-0AB856064DB9}" type="sibTrans" cxnId="{B9F02C04-F37D-438C-8C6D-62DAB75F2720}">
      <dgm:prSet/>
      <dgm:spPr/>
      <dgm:t>
        <a:bodyPr/>
        <a:lstStyle/>
        <a:p>
          <a:endParaRPr lang="ru-RU"/>
        </a:p>
      </dgm:t>
    </dgm:pt>
    <dgm:pt modelId="{499698AC-5FB5-4B7C-AFBE-264171DF297B}">
      <dgm:prSet phldrT="[Текст]">
        <dgm:style>
          <a:lnRef idx="0">
            <a:schemeClr val="accent5"/>
          </a:lnRef>
          <a:fillRef idx="3">
            <a:schemeClr val="accent5"/>
          </a:fillRef>
          <a:effectRef idx="3">
            <a:schemeClr val="accent5"/>
          </a:effectRef>
          <a:fontRef idx="minor">
            <a:schemeClr val="lt1"/>
          </a:fontRef>
        </dgm:style>
      </dgm:prSet>
      <dgm:spPr/>
      <dgm:t>
        <a:bodyPr/>
        <a:lstStyle/>
        <a:p>
          <a:r>
            <a:rPr lang="ru-RU" b="1" dirty="0" smtClean="0">
              <a:solidFill>
                <a:schemeClr val="tx1"/>
              </a:solidFill>
            </a:rPr>
            <a:t>Функция ориентации на потребителя</a:t>
          </a:r>
          <a:endParaRPr lang="ru-RU" b="1" dirty="0">
            <a:solidFill>
              <a:schemeClr val="tx1"/>
            </a:solidFill>
          </a:endParaRPr>
        </a:p>
      </dgm:t>
    </dgm:pt>
    <dgm:pt modelId="{2FF76B0E-B63D-404D-9384-7D50681653C7}" type="parTrans" cxnId="{B9B06134-4566-4DA6-BFC5-EE43C4D14D2F}">
      <dgm:prSet/>
      <dgm:spPr/>
      <dgm:t>
        <a:bodyPr/>
        <a:lstStyle/>
        <a:p>
          <a:endParaRPr lang="ru-RU"/>
        </a:p>
      </dgm:t>
    </dgm:pt>
    <dgm:pt modelId="{7519D2B1-C648-4CA7-975B-5CDF6FD3F228}" type="sibTrans" cxnId="{B9B06134-4566-4DA6-BFC5-EE43C4D14D2F}">
      <dgm:prSet/>
      <dgm:spPr/>
      <dgm:t>
        <a:bodyPr/>
        <a:lstStyle/>
        <a:p>
          <a:endParaRPr lang="ru-RU"/>
        </a:p>
      </dgm:t>
    </dgm:pt>
    <dgm:pt modelId="{613CA3B6-3488-4390-A2B5-485F3BAF9119}">
      <dgm:prSet phldrT="[Текст]">
        <dgm:style>
          <a:lnRef idx="0">
            <a:schemeClr val="accent5"/>
          </a:lnRef>
          <a:fillRef idx="3">
            <a:schemeClr val="accent5"/>
          </a:fillRef>
          <a:effectRef idx="3">
            <a:schemeClr val="accent5"/>
          </a:effectRef>
          <a:fontRef idx="minor">
            <a:schemeClr val="lt1"/>
          </a:fontRef>
        </dgm:style>
      </dgm:prSet>
      <dgm:spPr/>
      <dgm:t>
        <a:bodyPr/>
        <a:lstStyle/>
        <a:p>
          <a:r>
            <a:rPr lang="ru-RU" b="1" dirty="0" smtClean="0">
              <a:solidFill>
                <a:schemeClr val="tx1"/>
              </a:solidFill>
            </a:rPr>
            <a:t>Функция управления качеством</a:t>
          </a:r>
          <a:endParaRPr lang="ru-RU" b="1" dirty="0">
            <a:solidFill>
              <a:schemeClr val="tx1"/>
            </a:solidFill>
          </a:endParaRPr>
        </a:p>
      </dgm:t>
    </dgm:pt>
    <dgm:pt modelId="{69915DBD-57AC-4A9B-A519-7BFB39AAC05A}" type="parTrans" cxnId="{69A7B278-37A2-49EE-AFF0-18C8F6E85E8C}">
      <dgm:prSet/>
      <dgm:spPr/>
      <dgm:t>
        <a:bodyPr/>
        <a:lstStyle/>
        <a:p>
          <a:endParaRPr lang="ru-RU"/>
        </a:p>
      </dgm:t>
    </dgm:pt>
    <dgm:pt modelId="{5FCCDD03-A9CD-4047-B37A-62FC66B29652}" type="sibTrans" cxnId="{69A7B278-37A2-49EE-AFF0-18C8F6E85E8C}">
      <dgm:prSet/>
      <dgm:spPr/>
      <dgm:t>
        <a:bodyPr/>
        <a:lstStyle/>
        <a:p>
          <a:endParaRPr lang="ru-RU"/>
        </a:p>
      </dgm:t>
    </dgm:pt>
    <dgm:pt modelId="{6B3F086A-B3FE-4C95-97CD-25C8EAFC5780}">
      <dgm:prSet phldrT="[Текст]">
        <dgm:style>
          <a:lnRef idx="0">
            <a:schemeClr val="accent5"/>
          </a:lnRef>
          <a:fillRef idx="3">
            <a:schemeClr val="accent5"/>
          </a:fillRef>
          <a:effectRef idx="3">
            <a:schemeClr val="accent5"/>
          </a:effectRef>
          <a:fontRef idx="minor">
            <a:schemeClr val="lt1"/>
          </a:fontRef>
        </dgm:style>
      </dgm:prSet>
      <dgm:spPr/>
      <dgm:t>
        <a:bodyPr/>
        <a:lstStyle/>
        <a:p>
          <a:r>
            <a:rPr lang="ru-RU" b="1" dirty="0" smtClean="0">
              <a:solidFill>
                <a:schemeClr val="tx1"/>
              </a:solidFill>
            </a:rPr>
            <a:t>Образовательная и развивающая функция</a:t>
          </a:r>
          <a:endParaRPr lang="ru-RU" b="1" dirty="0">
            <a:solidFill>
              <a:schemeClr val="tx1"/>
            </a:solidFill>
          </a:endParaRPr>
        </a:p>
      </dgm:t>
    </dgm:pt>
    <dgm:pt modelId="{A564B166-E575-40EF-9BD3-F14B60E15573}" type="parTrans" cxnId="{930EBC42-AA44-46DB-8A87-43D6FE9067AA}">
      <dgm:prSet/>
      <dgm:spPr/>
      <dgm:t>
        <a:bodyPr/>
        <a:lstStyle/>
        <a:p>
          <a:endParaRPr lang="ru-RU"/>
        </a:p>
      </dgm:t>
    </dgm:pt>
    <dgm:pt modelId="{193B2015-5BCD-4D5D-9C3F-F1F3755BD1E4}" type="sibTrans" cxnId="{930EBC42-AA44-46DB-8A87-43D6FE9067AA}">
      <dgm:prSet/>
      <dgm:spPr/>
      <dgm:t>
        <a:bodyPr/>
        <a:lstStyle/>
        <a:p>
          <a:endParaRPr lang="ru-RU"/>
        </a:p>
      </dgm:t>
    </dgm:pt>
    <dgm:pt modelId="{76BCDB0D-B60C-4B42-A237-838996CD940B}">
      <dgm:prSet phldrT="[Текст]">
        <dgm:style>
          <a:lnRef idx="0">
            <a:schemeClr val="accent5"/>
          </a:lnRef>
          <a:fillRef idx="3">
            <a:schemeClr val="accent5"/>
          </a:fillRef>
          <a:effectRef idx="3">
            <a:schemeClr val="accent5"/>
          </a:effectRef>
          <a:fontRef idx="minor">
            <a:schemeClr val="lt1"/>
          </a:fontRef>
        </dgm:style>
      </dgm:prSet>
      <dgm:spPr/>
      <dgm:t>
        <a:bodyPr/>
        <a:lstStyle/>
        <a:p>
          <a:r>
            <a:rPr lang="ru-RU" b="1" dirty="0" smtClean="0">
              <a:solidFill>
                <a:schemeClr val="tx1"/>
              </a:solidFill>
            </a:rPr>
            <a:t>Функция регулирования потребительских отношений</a:t>
          </a:r>
          <a:endParaRPr lang="ru-RU" b="1" dirty="0">
            <a:solidFill>
              <a:schemeClr val="tx1"/>
            </a:solidFill>
          </a:endParaRPr>
        </a:p>
      </dgm:t>
    </dgm:pt>
    <dgm:pt modelId="{6CF66BE1-0019-45BC-BE30-18AB17AAC3EA}" type="parTrans" cxnId="{802E0BE1-1554-43E7-895E-54B92E228E6F}">
      <dgm:prSet/>
      <dgm:spPr/>
      <dgm:t>
        <a:bodyPr/>
        <a:lstStyle/>
        <a:p>
          <a:endParaRPr lang="ru-RU"/>
        </a:p>
      </dgm:t>
    </dgm:pt>
    <dgm:pt modelId="{05D71550-0B8D-4409-BACA-66684F39DF41}" type="sibTrans" cxnId="{802E0BE1-1554-43E7-895E-54B92E228E6F}">
      <dgm:prSet/>
      <dgm:spPr/>
      <dgm:t>
        <a:bodyPr/>
        <a:lstStyle/>
        <a:p>
          <a:endParaRPr lang="ru-RU"/>
        </a:p>
      </dgm:t>
    </dgm:pt>
    <dgm:pt modelId="{0B02750C-52DB-4DFC-B00C-3AC9B9984532}">
      <dgm:prSet phldrT="[Текст]">
        <dgm:style>
          <a:lnRef idx="0">
            <a:schemeClr val="accent5"/>
          </a:lnRef>
          <a:fillRef idx="3">
            <a:schemeClr val="accent5"/>
          </a:fillRef>
          <a:effectRef idx="3">
            <a:schemeClr val="accent5"/>
          </a:effectRef>
          <a:fontRef idx="minor">
            <a:schemeClr val="lt1"/>
          </a:fontRef>
        </dgm:style>
      </dgm:prSet>
      <dgm:spPr/>
      <dgm:t>
        <a:bodyPr/>
        <a:lstStyle/>
        <a:p>
          <a:r>
            <a:rPr lang="ru-RU" b="1" dirty="0" smtClean="0">
              <a:solidFill>
                <a:schemeClr val="tx1"/>
              </a:solidFill>
            </a:rPr>
            <a:t>Функция приспособления организации к нуждам общества</a:t>
          </a:r>
          <a:endParaRPr lang="ru-RU" b="1" dirty="0">
            <a:solidFill>
              <a:schemeClr val="tx1"/>
            </a:solidFill>
          </a:endParaRPr>
        </a:p>
      </dgm:t>
    </dgm:pt>
    <dgm:pt modelId="{A2C4A05F-90B4-4434-97AE-BE14B27BF85D}" type="parTrans" cxnId="{8DBACE09-7929-4AB5-891B-EF6520DF8F85}">
      <dgm:prSet/>
      <dgm:spPr/>
      <dgm:t>
        <a:bodyPr/>
        <a:lstStyle/>
        <a:p>
          <a:endParaRPr lang="ru-RU"/>
        </a:p>
      </dgm:t>
    </dgm:pt>
    <dgm:pt modelId="{618D6F31-8FA7-4F52-B1E8-27948284F2AE}" type="sibTrans" cxnId="{8DBACE09-7929-4AB5-891B-EF6520DF8F85}">
      <dgm:prSet/>
      <dgm:spPr/>
      <dgm:t>
        <a:bodyPr/>
        <a:lstStyle/>
        <a:p>
          <a:endParaRPr lang="ru-RU"/>
        </a:p>
      </dgm:t>
    </dgm:pt>
    <dgm:pt modelId="{ED8DF287-6150-4596-8539-06D1D04B724C}" type="pres">
      <dgm:prSet presAssocID="{98CDBBB1-CBBD-4809-BA99-D78C63C25878}" presName="cycle" presStyleCnt="0">
        <dgm:presLayoutVars>
          <dgm:dir/>
          <dgm:resizeHandles val="exact"/>
        </dgm:presLayoutVars>
      </dgm:prSet>
      <dgm:spPr/>
      <dgm:t>
        <a:bodyPr/>
        <a:lstStyle/>
        <a:p>
          <a:endParaRPr lang="ru-RU"/>
        </a:p>
      </dgm:t>
    </dgm:pt>
    <dgm:pt modelId="{89D5E6F3-C658-488D-A76D-4D8C10A2498A}" type="pres">
      <dgm:prSet presAssocID="{E1DF0485-FDFA-4341-8190-039252895D41}" presName="node" presStyleLbl="node1" presStyleIdx="0" presStyleCnt="10" custScaleX="180493" custScaleY="145898" custRadScaleRad="97614" custRadScaleInc="3891">
        <dgm:presLayoutVars>
          <dgm:bulletEnabled val="1"/>
        </dgm:presLayoutVars>
      </dgm:prSet>
      <dgm:spPr/>
      <dgm:t>
        <a:bodyPr/>
        <a:lstStyle/>
        <a:p>
          <a:endParaRPr lang="ru-RU"/>
        </a:p>
      </dgm:t>
    </dgm:pt>
    <dgm:pt modelId="{36A4AE59-33F7-4E67-8F47-0744027986D6}" type="pres">
      <dgm:prSet presAssocID="{E1DF0485-FDFA-4341-8190-039252895D41}" presName="spNode" presStyleCnt="0"/>
      <dgm:spPr/>
    </dgm:pt>
    <dgm:pt modelId="{7A66F978-5E39-484B-AEC9-9C184E4DB64D}" type="pres">
      <dgm:prSet presAssocID="{B886839E-FCC2-4F17-A9AC-2EFD6D7DDAA9}" presName="sibTrans" presStyleLbl="sibTrans1D1" presStyleIdx="0" presStyleCnt="10"/>
      <dgm:spPr/>
      <dgm:t>
        <a:bodyPr/>
        <a:lstStyle/>
        <a:p>
          <a:endParaRPr lang="ru-RU"/>
        </a:p>
      </dgm:t>
    </dgm:pt>
    <dgm:pt modelId="{9568FE53-3D07-4923-9B4B-2542411D20D3}" type="pres">
      <dgm:prSet presAssocID="{97FBB74F-070F-4B36-840A-06304739FFC5}" presName="node" presStyleLbl="node1" presStyleIdx="1" presStyleCnt="10" custScaleX="204582" custScaleY="153615" custRadScaleRad="117414" custRadScaleInc="87058">
        <dgm:presLayoutVars>
          <dgm:bulletEnabled val="1"/>
        </dgm:presLayoutVars>
      </dgm:prSet>
      <dgm:spPr/>
      <dgm:t>
        <a:bodyPr/>
        <a:lstStyle/>
        <a:p>
          <a:endParaRPr lang="ru-RU"/>
        </a:p>
      </dgm:t>
    </dgm:pt>
    <dgm:pt modelId="{146ADC1E-D348-4877-9A0E-58E14C1110B0}" type="pres">
      <dgm:prSet presAssocID="{97FBB74F-070F-4B36-840A-06304739FFC5}" presName="spNode" presStyleCnt="0"/>
      <dgm:spPr/>
    </dgm:pt>
    <dgm:pt modelId="{4DECE6D6-7F31-4A5A-BBB8-A9A5A633EC63}" type="pres">
      <dgm:prSet presAssocID="{351A1AB8-3747-4592-B074-B437B3706E6F}" presName="sibTrans" presStyleLbl="sibTrans1D1" presStyleIdx="1" presStyleCnt="10"/>
      <dgm:spPr/>
      <dgm:t>
        <a:bodyPr/>
        <a:lstStyle/>
        <a:p>
          <a:endParaRPr lang="ru-RU"/>
        </a:p>
      </dgm:t>
    </dgm:pt>
    <dgm:pt modelId="{6E30D4EA-C448-4371-965A-67353E758D96}" type="pres">
      <dgm:prSet presAssocID="{3C4E8E07-9166-4B4B-9DDD-559790800CBB}" presName="node" presStyleLbl="node1" presStyleIdx="2" presStyleCnt="10" custScaleX="194193" custScaleY="149592" custRadScaleRad="140387" custRadScaleInc="44036">
        <dgm:presLayoutVars>
          <dgm:bulletEnabled val="1"/>
        </dgm:presLayoutVars>
      </dgm:prSet>
      <dgm:spPr/>
      <dgm:t>
        <a:bodyPr/>
        <a:lstStyle/>
        <a:p>
          <a:endParaRPr lang="ru-RU"/>
        </a:p>
      </dgm:t>
    </dgm:pt>
    <dgm:pt modelId="{EBDEB643-6C0E-4B22-AC3A-B58A49F851DE}" type="pres">
      <dgm:prSet presAssocID="{3C4E8E07-9166-4B4B-9DDD-559790800CBB}" presName="spNode" presStyleCnt="0"/>
      <dgm:spPr/>
    </dgm:pt>
    <dgm:pt modelId="{A1DA88BE-C462-44A6-9CBB-B14FF46F6360}" type="pres">
      <dgm:prSet presAssocID="{DA427198-59DB-4199-A956-44E1523C000D}" presName="sibTrans" presStyleLbl="sibTrans1D1" presStyleIdx="2" presStyleCnt="10"/>
      <dgm:spPr/>
      <dgm:t>
        <a:bodyPr/>
        <a:lstStyle/>
        <a:p>
          <a:endParaRPr lang="ru-RU"/>
        </a:p>
      </dgm:t>
    </dgm:pt>
    <dgm:pt modelId="{50B98E76-8628-44C1-8CB3-5B491E77261F}" type="pres">
      <dgm:prSet presAssocID="{9BDFA470-5271-4C50-BBA1-EE91CDC076E5}" presName="node" presStyleLbl="node1" presStyleIdx="3" presStyleCnt="10" custScaleX="199445" custScaleY="168571" custRadScaleRad="139441" custRadScaleInc="-43305">
        <dgm:presLayoutVars>
          <dgm:bulletEnabled val="1"/>
        </dgm:presLayoutVars>
      </dgm:prSet>
      <dgm:spPr/>
      <dgm:t>
        <a:bodyPr/>
        <a:lstStyle/>
        <a:p>
          <a:endParaRPr lang="ru-RU"/>
        </a:p>
      </dgm:t>
    </dgm:pt>
    <dgm:pt modelId="{86420A79-06A8-492B-8A5D-22CD23F22466}" type="pres">
      <dgm:prSet presAssocID="{9BDFA470-5271-4C50-BBA1-EE91CDC076E5}" presName="spNode" presStyleCnt="0"/>
      <dgm:spPr/>
    </dgm:pt>
    <dgm:pt modelId="{4FFB05C9-C107-4752-BFD1-32E3BD5779D9}" type="pres">
      <dgm:prSet presAssocID="{44112FE5-9D9F-4C61-A4CC-93C14E6B6113}" presName="sibTrans" presStyleLbl="sibTrans1D1" presStyleIdx="3" presStyleCnt="10"/>
      <dgm:spPr/>
      <dgm:t>
        <a:bodyPr/>
        <a:lstStyle/>
        <a:p>
          <a:endParaRPr lang="ru-RU"/>
        </a:p>
      </dgm:t>
    </dgm:pt>
    <dgm:pt modelId="{13789451-6035-4035-A3A5-EF2F7A5F9222}" type="pres">
      <dgm:prSet presAssocID="{2ECB10E2-BD9D-4224-80C3-BC5742BCDD5D}" presName="node" presStyleLbl="node1" presStyleIdx="4" presStyleCnt="10" custScaleX="190434" custScaleY="164548" custRadScaleRad="117414" custRadScaleInc="-87058">
        <dgm:presLayoutVars>
          <dgm:bulletEnabled val="1"/>
        </dgm:presLayoutVars>
      </dgm:prSet>
      <dgm:spPr/>
      <dgm:t>
        <a:bodyPr/>
        <a:lstStyle/>
        <a:p>
          <a:endParaRPr lang="ru-RU"/>
        </a:p>
      </dgm:t>
    </dgm:pt>
    <dgm:pt modelId="{291209D7-5866-4B77-AB68-DF78B124DCB6}" type="pres">
      <dgm:prSet presAssocID="{2ECB10E2-BD9D-4224-80C3-BC5742BCDD5D}" presName="spNode" presStyleCnt="0"/>
      <dgm:spPr/>
    </dgm:pt>
    <dgm:pt modelId="{C3EE0415-0594-4276-BF2D-0BFCD3A8D835}" type="pres">
      <dgm:prSet presAssocID="{8F676BAB-E526-4E7D-89CF-0AB856064DB9}" presName="sibTrans" presStyleLbl="sibTrans1D1" presStyleIdx="4" presStyleCnt="10"/>
      <dgm:spPr/>
      <dgm:t>
        <a:bodyPr/>
        <a:lstStyle/>
        <a:p>
          <a:endParaRPr lang="ru-RU"/>
        </a:p>
      </dgm:t>
    </dgm:pt>
    <dgm:pt modelId="{2F7AED0D-7E72-4DC6-BB59-DF40733D41B0}" type="pres">
      <dgm:prSet presAssocID="{499698AC-5FB5-4B7C-AFBE-264171DF297B}" presName="node" presStyleLbl="node1" presStyleIdx="5" presStyleCnt="10" custScaleX="200405" custScaleY="144575" custRadScaleRad="97614" custRadScaleInc="3891">
        <dgm:presLayoutVars>
          <dgm:bulletEnabled val="1"/>
        </dgm:presLayoutVars>
      </dgm:prSet>
      <dgm:spPr/>
      <dgm:t>
        <a:bodyPr/>
        <a:lstStyle/>
        <a:p>
          <a:endParaRPr lang="ru-RU"/>
        </a:p>
      </dgm:t>
    </dgm:pt>
    <dgm:pt modelId="{A623238C-0FB6-4CD2-A476-A2D55F58A493}" type="pres">
      <dgm:prSet presAssocID="{499698AC-5FB5-4B7C-AFBE-264171DF297B}" presName="spNode" presStyleCnt="0"/>
      <dgm:spPr/>
    </dgm:pt>
    <dgm:pt modelId="{DF6C7367-2CC4-45EE-BF88-579B802DE474}" type="pres">
      <dgm:prSet presAssocID="{7519D2B1-C648-4CA7-975B-5CDF6FD3F228}" presName="sibTrans" presStyleLbl="sibTrans1D1" presStyleIdx="5" presStyleCnt="10"/>
      <dgm:spPr/>
      <dgm:t>
        <a:bodyPr/>
        <a:lstStyle/>
        <a:p>
          <a:endParaRPr lang="ru-RU"/>
        </a:p>
      </dgm:t>
    </dgm:pt>
    <dgm:pt modelId="{213CC8A9-5805-4885-B617-EAED902956B9}" type="pres">
      <dgm:prSet presAssocID="{613CA3B6-3488-4390-A2B5-485F3BAF9119}" presName="node" presStyleLbl="node1" presStyleIdx="6" presStyleCnt="10" custScaleX="192591" custScaleY="157223" custRadScaleRad="115919" custRadScaleInc="94783">
        <dgm:presLayoutVars>
          <dgm:bulletEnabled val="1"/>
        </dgm:presLayoutVars>
      </dgm:prSet>
      <dgm:spPr/>
      <dgm:t>
        <a:bodyPr/>
        <a:lstStyle/>
        <a:p>
          <a:endParaRPr lang="ru-RU"/>
        </a:p>
      </dgm:t>
    </dgm:pt>
    <dgm:pt modelId="{EA81C945-439D-456B-91CF-8B12A683E742}" type="pres">
      <dgm:prSet presAssocID="{613CA3B6-3488-4390-A2B5-485F3BAF9119}" presName="spNode" presStyleCnt="0"/>
      <dgm:spPr/>
    </dgm:pt>
    <dgm:pt modelId="{39D49546-C858-4FF2-8DAE-8BCC219943E9}" type="pres">
      <dgm:prSet presAssocID="{5FCCDD03-A9CD-4047-B37A-62FC66B29652}" presName="sibTrans" presStyleLbl="sibTrans1D1" presStyleIdx="6" presStyleCnt="10"/>
      <dgm:spPr/>
      <dgm:t>
        <a:bodyPr/>
        <a:lstStyle/>
        <a:p>
          <a:endParaRPr lang="ru-RU"/>
        </a:p>
      </dgm:t>
    </dgm:pt>
    <dgm:pt modelId="{7F191928-E136-4C62-8FE7-0F6808BEF8A1}" type="pres">
      <dgm:prSet presAssocID="{6B3F086A-B3FE-4C95-97CD-25C8EAFC5780}" presName="node" presStyleLbl="node1" presStyleIdx="7" presStyleCnt="10" custScaleX="193408" custScaleY="160746" custRadScaleRad="137139" custRadScaleInc="46814">
        <dgm:presLayoutVars>
          <dgm:bulletEnabled val="1"/>
        </dgm:presLayoutVars>
      </dgm:prSet>
      <dgm:spPr/>
      <dgm:t>
        <a:bodyPr/>
        <a:lstStyle/>
        <a:p>
          <a:endParaRPr lang="ru-RU"/>
        </a:p>
      </dgm:t>
    </dgm:pt>
    <dgm:pt modelId="{0A75EB8F-49A2-4D89-9D50-00CAA51C6D83}" type="pres">
      <dgm:prSet presAssocID="{6B3F086A-B3FE-4C95-97CD-25C8EAFC5780}" presName="spNode" presStyleCnt="0"/>
      <dgm:spPr/>
    </dgm:pt>
    <dgm:pt modelId="{75EFE462-63FD-4BDF-BE40-3932740F4A33}" type="pres">
      <dgm:prSet presAssocID="{193B2015-5BCD-4D5D-9C3F-F1F3755BD1E4}" presName="sibTrans" presStyleLbl="sibTrans1D1" presStyleIdx="7" presStyleCnt="10"/>
      <dgm:spPr/>
      <dgm:t>
        <a:bodyPr/>
        <a:lstStyle/>
        <a:p>
          <a:endParaRPr lang="ru-RU"/>
        </a:p>
      </dgm:t>
    </dgm:pt>
    <dgm:pt modelId="{A2789B9C-33EB-47E5-B238-7FFA5DDA0E61}" type="pres">
      <dgm:prSet presAssocID="{76BCDB0D-B60C-4B42-A237-838996CD940B}" presName="node" presStyleLbl="node1" presStyleIdx="8" presStyleCnt="10" custScaleX="203873" custScaleY="143640" custRadScaleRad="139441" custRadScaleInc="-43304">
        <dgm:presLayoutVars>
          <dgm:bulletEnabled val="1"/>
        </dgm:presLayoutVars>
      </dgm:prSet>
      <dgm:spPr/>
      <dgm:t>
        <a:bodyPr/>
        <a:lstStyle/>
        <a:p>
          <a:endParaRPr lang="ru-RU"/>
        </a:p>
      </dgm:t>
    </dgm:pt>
    <dgm:pt modelId="{98BF1C99-CFE6-4982-B43E-C1A64DB1F4CB}" type="pres">
      <dgm:prSet presAssocID="{76BCDB0D-B60C-4B42-A237-838996CD940B}" presName="spNode" presStyleCnt="0"/>
      <dgm:spPr/>
    </dgm:pt>
    <dgm:pt modelId="{5EA86C1B-4744-4CE7-B50E-AB486709E0D3}" type="pres">
      <dgm:prSet presAssocID="{05D71550-0B8D-4409-BACA-66684F39DF41}" presName="sibTrans" presStyleLbl="sibTrans1D1" presStyleIdx="8" presStyleCnt="10"/>
      <dgm:spPr/>
      <dgm:t>
        <a:bodyPr/>
        <a:lstStyle/>
        <a:p>
          <a:endParaRPr lang="ru-RU"/>
        </a:p>
      </dgm:t>
    </dgm:pt>
    <dgm:pt modelId="{B6F5531E-5160-4BA8-89F6-2FC6F2F38548}" type="pres">
      <dgm:prSet presAssocID="{0B02750C-52DB-4DFC-B00C-3AC9B9984532}" presName="node" presStyleLbl="node1" presStyleIdx="9" presStyleCnt="10" custScaleX="190464" custScaleY="152294" custRadScaleRad="118112" custRadScaleInc="-89726">
        <dgm:presLayoutVars>
          <dgm:bulletEnabled val="1"/>
        </dgm:presLayoutVars>
      </dgm:prSet>
      <dgm:spPr/>
      <dgm:t>
        <a:bodyPr/>
        <a:lstStyle/>
        <a:p>
          <a:endParaRPr lang="ru-RU"/>
        </a:p>
      </dgm:t>
    </dgm:pt>
    <dgm:pt modelId="{72391428-4EA9-4BC7-A787-49C33B890AEC}" type="pres">
      <dgm:prSet presAssocID="{0B02750C-52DB-4DFC-B00C-3AC9B9984532}" presName="spNode" presStyleCnt="0"/>
      <dgm:spPr/>
    </dgm:pt>
    <dgm:pt modelId="{34BAD20D-0EA7-4552-89CA-53BCF68EEE2D}" type="pres">
      <dgm:prSet presAssocID="{618D6F31-8FA7-4F52-B1E8-27948284F2AE}" presName="sibTrans" presStyleLbl="sibTrans1D1" presStyleIdx="9" presStyleCnt="10"/>
      <dgm:spPr/>
      <dgm:t>
        <a:bodyPr/>
        <a:lstStyle/>
        <a:p>
          <a:endParaRPr lang="ru-RU"/>
        </a:p>
      </dgm:t>
    </dgm:pt>
  </dgm:ptLst>
  <dgm:cxnLst>
    <dgm:cxn modelId="{FFC00452-83C0-4156-9609-2164A5945D25}" type="presOf" srcId="{8F676BAB-E526-4E7D-89CF-0AB856064DB9}" destId="{C3EE0415-0594-4276-BF2D-0BFCD3A8D835}" srcOrd="0" destOrd="0" presId="urn:microsoft.com/office/officeart/2005/8/layout/cycle5"/>
    <dgm:cxn modelId="{B9B06134-4566-4DA6-BFC5-EE43C4D14D2F}" srcId="{98CDBBB1-CBBD-4809-BA99-D78C63C25878}" destId="{499698AC-5FB5-4B7C-AFBE-264171DF297B}" srcOrd="5" destOrd="0" parTransId="{2FF76B0E-B63D-404D-9384-7D50681653C7}" sibTransId="{7519D2B1-C648-4CA7-975B-5CDF6FD3F228}"/>
    <dgm:cxn modelId="{C2C44496-0B40-47FF-9399-B1032C56D79F}" srcId="{98CDBBB1-CBBD-4809-BA99-D78C63C25878}" destId="{3C4E8E07-9166-4B4B-9DDD-559790800CBB}" srcOrd="2" destOrd="0" parTransId="{66244F61-44E8-4E64-855A-34353595B29F}" sibTransId="{DA427198-59DB-4199-A956-44E1523C000D}"/>
    <dgm:cxn modelId="{FAE5A673-0AD7-4B0D-966C-0CC245270285}" type="presOf" srcId="{499698AC-5FB5-4B7C-AFBE-264171DF297B}" destId="{2F7AED0D-7E72-4DC6-BB59-DF40733D41B0}" srcOrd="0" destOrd="0" presId="urn:microsoft.com/office/officeart/2005/8/layout/cycle5"/>
    <dgm:cxn modelId="{88C48364-999F-4D41-B52E-B78E84FB1B3B}" type="presOf" srcId="{E1DF0485-FDFA-4341-8190-039252895D41}" destId="{89D5E6F3-C658-488D-A76D-4D8C10A2498A}" srcOrd="0" destOrd="0" presId="urn:microsoft.com/office/officeart/2005/8/layout/cycle5"/>
    <dgm:cxn modelId="{5E53BCD3-4232-43C5-951C-01B65820C72B}" type="presOf" srcId="{DA427198-59DB-4199-A956-44E1523C000D}" destId="{A1DA88BE-C462-44A6-9CBB-B14FF46F6360}" srcOrd="0" destOrd="0" presId="urn:microsoft.com/office/officeart/2005/8/layout/cycle5"/>
    <dgm:cxn modelId="{EA1C69E4-B215-4F8E-98E9-918317027221}" type="presOf" srcId="{6B3F086A-B3FE-4C95-97CD-25C8EAFC5780}" destId="{7F191928-E136-4C62-8FE7-0F6808BEF8A1}" srcOrd="0" destOrd="0" presId="urn:microsoft.com/office/officeart/2005/8/layout/cycle5"/>
    <dgm:cxn modelId="{2D9A341D-0FD5-43FF-95AB-06FA1155E999}" type="presOf" srcId="{5FCCDD03-A9CD-4047-B37A-62FC66B29652}" destId="{39D49546-C858-4FF2-8DAE-8BCC219943E9}" srcOrd="0" destOrd="0" presId="urn:microsoft.com/office/officeart/2005/8/layout/cycle5"/>
    <dgm:cxn modelId="{2F4E523D-11FF-4C3E-883E-3AEBB4D68542}" type="presOf" srcId="{B886839E-FCC2-4F17-A9AC-2EFD6D7DDAA9}" destId="{7A66F978-5E39-484B-AEC9-9C184E4DB64D}" srcOrd="0" destOrd="0" presId="urn:microsoft.com/office/officeart/2005/8/layout/cycle5"/>
    <dgm:cxn modelId="{B2B62FBE-FAB4-4232-804B-BB5CDF7756D5}" type="presOf" srcId="{2ECB10E2-BD9D-4224-80C3-BC5742BCDD5D}" destId="{13789451-6035-4035-A3A5-EF2F7A5F9222}" srcOrd="0" destOrd="0" presId="urn:microsoft.com/office/officeart/2005/8/layout/cycle5"/>
    <dgm:cxn modelId="{22DDBE04-A12A-452B-8099-212E5C2A0E47}" srcId="{98CDBBB1-CBBD-4809-BA99-D78C63C25878}" destId="{97FBB74F-070F-4B36-840A-06304739FFC5}" srcOrd="1" destOrd="0" parTransId="{FE3D8DFC-423B-4F39-8D1D-4D39BA34B83D}" sibTransId="{351A1AB8-3747-4592-B074-B437B3706E6F}"/>
    <dgm:cxn modelId="{EEBDC2EE-C776-4CA8-A6B3-35BAE6521701}" type="presOf" srcId="{351A1AB8-3747-4592-B074-B437B3706E6F}" destId="{4DECE6D6-7F31-4A5A-BBB8-A9A5A633EC63}" srcOrd="0" destOrd="0" presId="urn:microsoft.com/office/officeart/2005/8/layout/cycle5"/>
    <dgm:cxn modelId="{5017AA47-ED98-46FB-B690-EA961177D644}" type="presOf" srcId="{193B2015-5BCD-4D5D-9C3F-F1F3755BD1E4}" destId="{75EFE462-63FD-4BDF-BE40-3932740F4A33}" srcOrd="0" destOrd="0" presId="urn:microsoft.com/office/officeart/2005/8/layout/cycle5"/>
    <dgm:cxn modelId="{6122E043-006C-4B5F-A0E9-80A37BDAC8BA}" type="presOf" srcId="{613CA3B6-3488-4390-A2B5-485F3BAF9119}" destId="{213CC8A9-5805-4885-B617-EAED902956B9}" srcOrd="0" destOrd="0" presId="urn:microsoft.com/office/officeart/2005/8/layout/cycle5"/>
    <dgm:cxn modelId="{808FD532-A1AD-4751-94D0-5AE394C030DA}" type="presOf" srcId="{3C4E8E07-9166-4B4B-9DDD-559790800CBB}" destId="{6E30D4EA-C448-4371-965A-67353E758D96}" srcOrd="0" destOrd="0" presId="urn:microsoft.com/office/officeart/2005/8/layout/cycle5"/>
    <dgm:cxn modelId="{69A7B278-37A2-49EE-AFF0-18C8F6E85E8C}" srcId="{98CDBBB1-CBBD-4809-BA99-D78C63C25878}" destId="{613CA3B6-3488-4390-A2B5-485F3BAF9119}" srcOrd="6" destOrd="0" parTransId="{69915DBD-57AC-4A9B-A519-7BFB39AAC05A}" sibTransId="{5FCCDD03-A9CD-4047-B37A-62FC66B29652}"/>
    <dgm:cxn modelId="{802E0BE1-1554-43E7-895E-54B92E228E6F}" srcId="{98CDBBB1-CBBD-4809-BA99-D78C63C25878}" destId="{76BCDB0D-B60C-4B42-A237-838996CD940B}" srcOrd="8" destOrd="0" parTransId="{6CF66BE1-0019-45BC-BE30-18AB17AAC3EA}" sibTransId="{05D71550-0B8D-4409-BACA-66684F39DF41}"/>
    <dgm:cxn modelId="{034AC1CF-6F96-407E-B497-2F267D824813}" type="presOf" srcId="{7519D2B1-C648-4CA7-975B-5CDF6FD3F228}" destId="{DF6C7367-2CC4-45EE-BF88-579B802DE474}" srcOrd="0" destOrd="0" presId="urn:microsoft.com/office/officeart/2005/8/layout/cycle5"/>
    <dgm:cxn modelId="{930EBC42-AA44-46DB-8A87-43D6FE9067AA}" srcId="{98CDBBB1-CBBD-4809-BA99-D78C63C25878}" destId="{6B3F086A-B3FE-4C95-97CD-25C8EAFC5780}" srcOrd="7" destOrd="0" parTransId="{A564B166-E575-40EF-9BD3-F14B60E15573}" sibTransId="{193B2015-5BCD-4D5D-9C3F-F1F3755BD1E4}"/>
    <dgm:cxn modelId="{C90F54C4-063E-4361-8559-44C4E9DC67A6}" srcId="{98CDBBB1-CBBD-4809-BA99-D78C63C25878}" destId="{9BDFA470-5271-4C50-BBA1-EE91CDC076E5}" srcOrd="3" destOrd="0" parTransId="{37EA3C8A-DBFA-4774-B798-0776FE013187}" sibTransId="{44112FE5-9D9F-4C61-A4CC-93C14E6B6113}"/>
    <dgm:cxn modelId="{8879F4B7-D127-43C6-96EA-A93CF3111310}" type="presOf" srcId="{98CDBBB1-CBBD-4809-BA99-D78C63C25878}" destId="{ED8DF287-6150-4596-8539-06D1D04B724C}" srcOrd="0" destOrd="0" presId="urn:microsoft.com/office/officeart/2005/8/layout/cycle5"/>
    <dgm:cxn modelId="{26718482-3673-4BBE-A7C7-E6554B09B306}" type="presOf" srcId="{44112FE5-9D9F-4C61-A4CC-93C14E6B6113}" destId="{4FFB05C9-C107-4752-BFD1-32E3BD5779D9}" srcOrd="0" destOrd="0" presId="urn:microsoft.com/office/officeart/2005/8/layout/cycle5"/>
    <dgm:cxn modelId="{24ED3F91-7530-49FD-8045-D043591F5811}" type="presOf" srcId="{9BDFA470-5271-4C50-BBA1-EE91CDC076E5}" destId="{50B98E76-8628-44C1-8CB3-5B491E77261F}" srcOrd="0" destOrd="0" presId="urn:microsoft.com/office/officeart/2005/8/layout/cycle5"/>
    <dgm:cxn modelId="{0BA974E8-1E2E-4394-92DC-2C743F6330A1}" type="presOf" srcId="{76BCDB0D-B60C-4B42-A237-838996CD940B}" destId="{A2789B9C-33EB-47E5-B238-7FFA5DDA0E61}" srcOrd="0" destOrd="0" presId="urn:microsoft.com/office/officeart/2005/8/layout/cycle5"/>
    <dgm:cxn modelId="{CA8C1B25-0629-4021-B03B-330D219ADC07}" type="presOf" srcId="{618D6F31-8FA7-4F52-B1E8-27948284F2AE}" destId="{34BAD20D-0EA7-4552-89CA-53BCF68EEE2D}" srcOrd="0" destOrd="0" presId="urn:microsoft.com/office/officeart/2005/8/layout/cycle5"/>
    <dgm:cxn modelId="{D691A780-2144-4767-B926-01A076D3D4EC}" type="presOf" srcId="{05D71550-0B8D-4409-BACA-66684F39DF41}" destId="{5EA86C1B-4744-4CE7-B50E-AB486709E0D3}" srcOrd="0" destOrd="0" presId="urn:microsoft.com/office/officeart/2005/8/layout/cycle5"/>
    <dgm:cxn modelId="{773AEE4E-C431-4656-88F2-89A35212FB8C}" srcId="{98CDBBB1-CBBD-4809-BA99-D78C63C25878}" destId="{E1DF0485-FDFA-4341-8190-039252895D41}" srcOrd="0" destOrd="0" parTransId="{2BA548C7-9BF4-4999-92FE-639B36CB750E}" sibTransId="{B886839E-FCC2-4F17-A9AC-2EFD6D7DDAA9}"/>
    <dgm:cxn modelId="{467A6FA7-E7AA-492F-92B8-023F1C1C9985}" type="presOf" srcId="{0B02750C-52DB-4DFC-B00C-3AC9B9984532}" destId="{B6F5531E-5160-4BA8-89F6-2FC6F2F38548}" srcOrd="0" destOrd="0" presId="urn:microsoft.com/office/officeart/2005/8/layout/cycle5"/>
    <dgm:cxn modelId="{8DBACE09-7929-4AB5-891B-EF6520DF8F85}" srcId="{98CDBBB1-CBBD-4809-BA99-D78C63C25878}" destId="{0B02750C-52DB-4DFC-B00C-3AC9B9984532}" srcOrd="9" destOrd="0" parTransId="{A2C4A05F-90B4-4434-97AE-BE14B27BF85D}" sibTransId="{618D6F31-8FA7-4F52-B1E8-27948284F2AE}"/>
    <dgm:cxn modelId="{B9F02C04-F37D-438C-8C6D-62DAB75F2720}" srcId="{98CDBBB1-CBBD-4809-BA99-D78C63C25878}" destId="{2ECB10E2-BD9D-4224-80C3-BC5742BCDD5D}" srcOrd="4" destOrd="0" parTransId="{A489D517-FCE5-4FB5-835C-F2A387DBAB15}" sibTransId="{8F676BAB-E526-4E7D-89CF-0AB856064DB9}"/>
    <dgm:cxn modelId="{5A658105-EF50-48E2-9AB0-F7EFF064D3B0}" type="presOf" srcId="{97FBB74F-070F-4B36-840A-06304739FFC5}" destId="{9568FE53-3D07-4923-9B4B-2542411D20D3}" srcOrd="0" destOrd="0" presId="urn:microsoft.com/office/officeart/2005/8/layout/cycle5"/>
    <dgm:cxn modelId="{E499D600-2DE3-453D-9B98-A7FF7BD1CAA2}" type="presParOf" srcId="{ED8DF287-6150-4596-8539-06D1D04B724C}" destId="{89D5E6F3-C658-488D-A76D-4D8C10A2498A}" srcOrd="0" destOrd="0" presId="urn:microsoft.com/office/officeart/2005/8/layout/cycle5"/>
    <dgm:cxn modelId="{00256832-8FB3-4C61-AB04-6CF439C0CBCC}" type="presParOf" srcId="{ED8DF287-6150-4596-8539-06D1D04B724C}" destId="{36A4AE59-33F7-4E67-8F47-0744027986D6}" srcOrd="1" destOrd="0" presId="urn:microsoft.com/office/officeart/2005/8/layout/cycle5"/>
    <dgm:cxn modelId="{287BEB6B-B694-4492-A8F3-47D621B3FC92}" type="presParOf" srcId="{ED8DF287-6150-4596-8539-06D1D04B724C}" destId="{7A66F978-5E39-484B-AEC9-9C184E4DB64D}" srcOrd="2" destOrd="0" presId="urn:microsoft.com/office/officeart/2005/8/layout/cycle5"/>
    <dgm:cxn modelId="{599B3238-64B7-4E33-AFD8-303BDEDA80D9}" type="presParOf" srcId="{ED8DF287-6150-4596-8539-06D1D04B724C}" destId="{9568FE53-3D07-4923-9B4B-2542411D20D3}" srcOrd="3" destOrd="0" presId="urn:microsoft.com/office/officeart/2005/8/layout/cycle5"/>
    <dgm:cxn modelId="{19816321-A896-4105-A72C-4FB5C88C044E}" type="presParOf" srcId="{ED8DF287-6150-4596-8539-06D1D04B724C}" destId="{146ADC1E-D348-4877-9A0E-58E14C1110B0}" srcOrd="4" destOrd="0" presId="urn:microsoft.com/office/officeart/2005/8/layout/cycle5"/>
    <dgm:cxn modelId="{A73F3BAC-4F23-48CA-866B-8CCCC5DD0622}" type="presParOf" srcId="{ED8DF287-6150-4596-8539-06D1D04B724C}" destId="{4DECE6D6-7F31-4A5A-BBB8-A9A5A633EC63}" srcOrd="5" destOrd="0" presId="urn:microsoft.com/office/officeart/2005/8/layout/cycle5"/>
    <dgm:cxn modelId="{5F870852-0581-45CA-AED7-FF2C2D940984}" type="presParOf" srcId="{ED8DF287-6150-4596-8539-06D1D04B724C}" destId="{6E30D4EA-C448-4371-965A-67353E758D96}" srcOrd="6" destOrd="0" presId="urn:microsoft.com/office/officeart/2005/8/layout/cycle5"/>
    <dgm:cxn modelId="{DF5413B4-F951-4645-8334-F68DD91A9CED}" type="presParOf" srcId="{ED8DF287-6150-4596-8539-06D1D04B724C}" destId="{EBDEB643-6C0E-4B22-AC3A-B58A49F851DE}" srcOrd="7" destOrd="0" presId="urn:microsoft.com/office/officeart/2005/8/layout/cycle5"/>
    <dgm:cxn modelId="{4F375979-EE79-45F1-94B2-37EA5C981BA5}" type="presParOf" srcId="{ED8DF287-6150-4596-8539-06D1D04B724C}" destId="{A1DA88BE-C462-44A6-9CBB-B14FF46F6360}" srcOrd="8" destOrd="0" presId="urn:microsoft.com/office/officeart/2005/8/layout/cycle5"/>
    <dgm:cxn modelId="{AEAECEB2-ED1F-4E17-904A-B9CA9A1CC1F9}" type="presParOf" srcId="{ED8DF287-6150-4596-8539-06D1D04B724C}" destId="{50B98E76-8628-44C1-8CB3-5B491E77261F}" srcOrd="9" destOrd="0" presId="urn:microsoft.com/office/officeart/2005/8/layout/cycle5"/>
    <dgm:cxn modelId="{5262542A-10C1-4041-ADAE-859F6827B983}" type="presParOf" srcId="{ED8DF287-6150-4596-8539-06D1D04B724C}" destId="{86420A79-06A8-492B-8A5D-22CD23F22466}" srcOrd="10" destOrd="0" presId="urn:microsoft.com/office/officeart/2005/8/layout/cycle5"/>
    <dgm:cxn modelId="{53DCCD85-CD44-4F95-AF14-284D7C81BB7A}" type="presParOf" srcId="{ED8DF287-6150-4596-8539-06D1D04B724C}" destId="{4FFB05C9-C107-4752-BFD1-32E3BD5779D9}" srcOrd="11" destOrd="0" presId="urn:microsoft.com/office/officeart/2005/8/layout/cycle5"/>
    <dgm:cxn modelId="{F951876E-C86D-4CE8-A2C7-690881F6561F}" type="presParOf" srcId="{ED8DF287-6150-4596-8539-06D1D04B724C}" destId="{13789451-6035-4035-A3A5-EF2F7A5F9222}" srcOrd="12" destOrd="0" presId="urn:microsoft.com/office/officeart/2005/8/layout/cycle5"/>
    <dgm:cxn modelId="{DE752EA6-D9DD-4E77-BD90-66D93F075E89}" type="presParOf" srcId="{ED8DF287-6150-4596-8539-06D1D04B724C}" destId="{291209D7-5866-4B77-AB68-DF78B124DCB6}" srcOrd="13" destOrd="0" presId="urn:microsoft.com/office/officeart/2005/8/layout/cycle5"/>
    <dgm:cxn modelId="{DAD271E7-CE33-4D21-8AE9-53AE32C887E7}" type="presParOf" srcId="{ED8DF287-6150-4596-8539-06D1D04B724C}" destId="{C3EE0415-0594-4276-BF2D-0BFCD3A8D835}" srcOrd="14" destOrd="0" presId="urn:microsoft.com/office/officeart/2005/8/layout/cycle5"/>
    <dgm:cxn modelId="{0056CFBA-512C-49E2-AABE-B668998AF247}" type="presParOf" srcId="{ED8DF287-6150-4596-8539-06D1D04B724C}" destId="{2F7AED0D-7E72-4DC6-BB59-DF40733D41B0}" srcOrd="15" destOrd="0" presId="urn:microsoft.com/office/officeart/2005/8/layout/cycle5"/>
    <dgm:cxn modelId="{F0FAFE43-D8F0-4A41-BE68-75294D050AEB}" type="presParOf" srcId="{ED8DF287-6150-4596-8539-06D1D04B724C}" destId="{A623238C-0FB6-4CD2-A476-A2D55F58A493}" srcOrd="16" destOrd="0" presId="urn:microsoft.com/office/officeart/2005/8/layout/cycle5"/>
    <dgm:cxn modelId="{1B52125C-4EBD-4A2E-88E8-CADFFD90AEB2}" type="presParOf" srcId="{ED8DF287-6150-4596-8539-06D1D04B724C}" destId="{DF6C7367-2CC4-45EE-BF88-579B802DE474}" srcOrd="17" destOrd="0" presId="urn:microsoft.com/office/officeart/2005/8/layout/cycle5"/>
    <dgm:cxn modelId="{9BFE33DE-E374-49F3-91E4-6E7E6A817F1E}" type="presParOf" srcId="{ED8DF287-6150-4596-8539-06D1D04B724C}" destId="{213CC8A9-5805-4885-B617-EAED902956B9}" srcOrd="18" destOrd="0" presId="urn:microsoft.com/office/officeart/2005/8/layout/cycle5"/>
    <dgm:cxn modelId="{29861128-913B-4191-932F-92FF99E2F97C}" type="presParOf" srcId="{ED8DF287-6150-4596-8539-06D1D04B724C}" destId="{EA81C945-439D-456B-91CF-8B12A683E742}" srcOrd="19" destOrd="0" presId="urn:microsoft.com/office/officeart/2005/8/layout/cycle5"/>
    <dgm:cxn modelId="{78B89D28-DF5F-4B33-B912-7451F14FD645}" type="presParOf" srcId="{ED8DF287-6150-4596-8539-06D1D04B724C}" destId="{39D49546-C858-4FF2-8DAE-8BCC219943E9}" srcOrd="20" destOrd="0" presId="urn:microsoft.com/office/officeart/2005/8/layout/cycle5"/>
    <dgm:cxn modelId="{9DAE1A5C-DF37-4421-8F2A-1CFF22D91599}" type="presParOf" srcId="{ED8DF287-6150-4596-8539-06D1D04B724C}" destId="{7F191928-E136-4C62-8FE7-0F6808BEF8A1}" srcOrd="21" destOrd="0" presId="urn:microsoft.com/office/officeart/2005/8/layout/cycle5"/>
    <dgm:cxn modelId="{8AC9CDF5-1C3D-472B-8D36-CF24BD405C62}" type="presParOf" srcId="{ED8DF287-6150-4596-8539-06D1D04B724C}" destId="{0A75EB8F-49A2-4D89-9D50-00CAA51C6D83}" srcOrd="22" destOrd="0" presId="urn:microsoft.com/office/officeart/2005/8/layout/cycle5"/>
    <dgm:cxn modelId="{54A4BBF1-17F1-429A-A7DC-80DE575F1296}" type="presParOf" srcId="{ED8DF287-6150-4596-8539-06D1D04B724C}" destId="{75EFE462-63FD-4BDF-BE40-3932740F4A33}" srcOrd="23" destOrd="0" presId="urn:microsoft.com/office/officeart/2005/8/layout/cycle5"/>
    <dgm:cxn modelId="{045693D7-DB2E-4467-8F54-406141FFD730}" type="presParOf" srcId="{ED8DF287-6150-4596-8539-06D1D04B724C}" destId="{A2789B9C-33EB-47E5-B238-7FFA5DDA0E61}" srcOrd="24" destOrd="0" presId="urn:microsoft.com/office/officeart/2005/8/layout/cycle5"/>
    <dgm:cxn modelId="{CB8592ED-F9B4-4ED2-BB1F-2B21AC3412B4}" type="presParOf" srcId="{ED8DF287-6150-4596-8539-06D1D04B724C}" destId="{98BF1C99-CFE6-4982-B43E-C1A64DB1F4CB}" srcOrd="25" destOrd="0" presId="urn:microsoft.com/office/officeart/2005/8/layout/cycle5"/>
    <dgm:cxn modelId="{71C621AD-168F-4563-A3F9-B567F439BBDD}" type="presParOf" srcId="{ED8DF287-6150-4596-8539-06D1D04B724C}" destId="{5EA86C1B-4744-4CE7-B50E-AB486709E0D3}" srcOrd="26" destOrd="0" presId="urn:microsoft.com/office/officeart/2005/8/layout/cycle5"/>
    <dgm:cxn modelId="{137DB3BD-BF9F-4144-B081-33A381FD09F0}" type="presParOf" srcId="{ED8DF287-6150-4596-8539-06D1D04B724C}" destId="{B6F5531E-5160-4BA8-89F6-2FC6F2F38548}" srcOrd="27" destOrd="0" presId="urn:microsoft.com/office/officeart/2005/8/layout/cycle5"/>
    <dgm:cxn modelId="{71A68865-3314-4EAA-91D9-5C311854ED6F}" type="presParOf" srcId="{ED8DF287-6150-4596-8539-06D1D04B724C}" destId="{72391428-4EA9-4BC7-A787-49C33B890AEC}" srcOrd="28" destOrd="0" presId="urn:microsoft.com/office/officeart/2005/8/layout/cycle5"/>
    <dgm:cxn modelId="{34B6E590-7C4A-47C9-9443-AC2C7CF99770}" type="presParOf" srcId="{ED8DF287-6150-4596-8539-06D1D04B724C}" destId="{34BAD20D-0EA7-4552-89CA-53BCF68EEE2D}" srcOrd="29"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D09847-1029-40AC-AA95-E423BCD59D55}"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ru-RU"/>
        </a:p>
      </dgm:t>
    </dgm:pt>
    <dgm:pt modelId="{F5749CEA-FDF5-4717-8474-0EF46AAD5E55}">
      <dgm:prSet phldrT="[Текст]" custT="1">
        <dgm:style>
          <a:lnRef idx="0">
            <a:schemeClr val="accent2"/>
          </a:lnRef>
          <a:fillRef idx="3">
            <a:schemeClr val="accent2"/>
          </a:fillRef>
          <a:effectRef idx="3">
            <a:schemeClr val="accent2"/>
          </a:effectRef>
          <a:fontRef idx="minor">
            <a:schemeClr val="lt1"/>
          </a:fontRef>
        </dgm:style>
      </dgm:prSet>
      <dgm:spPr>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l">
            <a:rot lat="0" lon="0" rev="4800000"/>
          </a:lightRig>
        </a:scene3d>
        <a:sp3d prstMaterial="matte">
          <a:bevelT w="127000" h="63500"/>
        </a:sp3d>
      </dgm:spPr>
      <dgm:t>
        <a:bodyPr/>
        <a:lstStyle/>
        <a:p>
          <a:r>
            <a:rPr lang="ru-RU" sz="1600" dirty="0" smtClean="0">
              <a:solidFill>
                <a:srgbClr val="FFFF00"/>
              </a:solidFill>
            </a:rPr>
            <a:t>Установление в организации высоких стандартов и обязательный контроль их исполнения;</a:t>
          </a:r>
          <a:endParaRPr lang="ru-RU" sz="1600" dirty="0">
            <a:solidFill>
              <a:srgbClr val="FFFF00"/>
            </a:solidFill>
          </a:endParaRPr>
        </a:p>
      </dgm:t>
    </dgm:pt>
    <dgm:pt modelId="{3B872681-7FA0-4394-ADDF-309020AFB91F}" type="parTrans" cxnId="{F17CEBC5-554B-45EF-A1EB-C32E968A759B}">
      <dgm:prSet/>
      <dgm:spPr/>
      <dgm:t>
        <a:bodyPr/>
        <a:lstStyle/>
        <a:p>
          <a:endParaRPr lang="ru-RU"/>
        </a:p>
      </dgm:t>
    </dgm:pt>
    <dgm:pt modelId="{68868D8E-7E31-4B51-B933-99AE5B73C773}" type="sibTrans" cxnId="{F17CEBC5-554B-45EF-A1EB-C32E968A759B}">
      <dgm:prSet/>
      <dgm:spPr/>
      <dgm:t>
        <a:bodyPr/>
        <a:lstStyle/>
        <a:p>
          <a:endParaRPr lang="ru-RU"/>
        </a:p>
      </dgm:t>
    </dgm:pt>
    <dgm:pt modelId="{442B74E3-5DFD-42DE-B754-25EBC4C0745D}">
      <dgm:prSet phldrT="[Текст]" custT="1">
        <dgm:style>
          <a:lnRef idx="0">
            <a:schemeClr val="accent2"/>
          </a:lnRef>
          <a:fillRef idx="3">
            <a:schemeClr val="accent2"/>
          </a:fillRef>
          <a:effectRef idx="3">
            <a:schemeClr val="accent2"/>
          </a:effectRef>
          <a:fontRef idx="minor">
            <a:schemeClr val="lt1"/>
          </a:fontRef>
        </dgm:style>
      </dgm:prSet>
      <dgm:spPr>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l">
            <a:rot lat="0" lon="0" rev="4800000"/>
          </a:lightRig>
        </a:scene3d>
        <a:sp3d prstMaterial="matte">
          <a:bevelT w="127000" h="63500"/>
        </a:sp3d>
      </dgm:spPr>
      <dgm:t>
        <a:bodyPr/>
        <a:lstStyle/>
        <a:p>
          <a:r>
            <a:rPr lang="ru-RU" sz="1600" dirty="0" smtClean="0">
              <a:solidFill>
                <a:srgbClr val="FFFF00"/>
              </a:solidFill>
            </a:rPr>
            <a:t>Грамотная работа со средствами массовой информации, в том числе внутрифирменными;</a:t>
          </a:r>
          <a:endParaRPr lang="ru-RU" sz="1600" dirty="0">
            <a:solidFill>
              <a:srgbClr val="FFFF00"/>
            </a:solidFill>
          </a:endParaRPr>
        </a:p>
      </dgm:t>
    </dgm:pt>
    <dgm:pt modelId="{A401D30F-B875-4294-A864-3F785EA0AF49}" type="parTrans" cxnId="{A86E79F4-C135-499F-957E-DD59021146C8}">
      <dgm:prSet/>
      <dgm:spPr/>
      <dgm:t>
        <a:bodyPr/>
        <a:lstStyle/>
        <a:p>
          <a:endParaRPr lang="ru-RU"/>
        </a:p>
      </dgm:t>
    </dgm:pt>
    <dgm:pt modelId="{E3075495-E2C7-4E67-8DF5-3AE951CF0469}" type="sibTrans" cxnId="{A86E79F4-C135-499F-957E-DD59021146C8}">
      <dgm:prSet/>
      <dgm:spPr/>
      <dgm:t>
        <a:bodyPr/>
        <a:lstStyle/>
        <a:p>
          <a:endParaRPr lang="ru-RU"/>
        </a:p>
      </dgm:t>
    </dgm:pt>
    <dgm:pt modelId="{1D6BB093-2F80-4D3E-A754-D773977F74C4}">
      <dgm:prSet phldrT="[Текст]" custT="1">
        <dgm:style>
          <a:lnRef idx="0">
            <a:schemeClr val="accent2"/>
          </a:lnRef>
          <a:fillRef idx="3">
            <a:schemeClr val="accent2"/>
          </a:fillRef>
          <a:effectRef idx="3">
            <a:schemeClr val="accent2"/>
          </a:effectRef>
          <a:fontRef idx="minor">
            <a:schemeClr val="lt1"/>
          </a:fontRef>
        </dgm:style>
      </dgm:prSet>
      <dgm:spPr>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l">
            <a:rot lat="0" lon="0" rev="4800000"/>
          </a:lightRig>
        </a:scene3d>
        <a:sp3d prstMaterial="matte">
          <a:bevelT w="127000" h="63500"/>
        </a:sp3d>
      </dgm:spPr>
      <dgm:t>
        <a:bodyPr/>
        <a:lstStyle/>
        <a:p>
          <a:r>
            <a:rPr lang="ru-RU" sz="1600" dirty="0" smtClean="0">
              <a:solidFill>
                <a:srgbClr val="FFFF00"/>
              </a:solidFill>
            </a:rPr>
            <a:t>Гласность относительно достижения даже маленьких побед для моральной поддержки работников;</a:t>
          </a:r>
          <a:endParaRPr lang="ru-RU" sz="1600" dirty="0">
            <a:solidFill>
              <a:srgbClr val="FFFF00"/>
            </a:solidFill>
          </a:endParaRPr>
        </a:p>
      </dgm:t>
    </dgm:pt>
    <dgm:pt modelId="{13E300E8-DE26-41DE-B81E-AEB0B60D3FE8}" type="parTrans" cxnId="{91CE2229-8248-4BFD-A4EA-82D4870DD48D}">
      <dgm:prSet/>
      <dgm:spPr/>
      <dgm:t>
        <a:bodyPr/>
        <a:lstStyle/>
        <a:p>
          <a:endParaRPr lang="ru-RU"/>
        </a:p>
      </dgm:t>
    </dgm:pt>
    <dgm:pt modelId="{628102CB-7F8C-4CCD-A346-D7425CC1624B}" type="sibTrans" cxnId="{91CE2229-8248-4BFD-A4EA-82D4870DD48D}">
      <dgm:prSet/>
      <dgm:spPr/>
      <dgm:t>
        <a:bodyPr/>
        <a:lstStyle/>
        <a:p>
          <a:endParaRPr lang="ru-RU"/>
        </a:p>
      </dgm:t>
    </dgm:pt>
    <dgm:pt modelId="{361BDDB8-041C-485E-A67D-C8FBF2A234C6}">
      <dgm:prSet phldrT="[Текст]" custT="1">
        <dgm:style>
          <a:lnRef idx="0">
            <a:schemeClr val="accent2"/>
          </a:lnRef>
          <a:fillRef idx="3">
            <a:schemeClr val="accent2"/>
          </a:fillRef>
          <a:effectRef idx="3">
            <a:schemeClr val="accent2"/>
          </a:effectRef>
          <a:fontRef idx="minor">
            <a:schemeClr val="lt1"/>
          </a:fontRef>
        </dgm:style>
      </dgm:prSet>
      <dgm:spPr>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l">
            <a:rot lat="0" lon="0" rev="4800000"/>
          </a:lightRig>
        </a:scene3d>
        <a:sp3d prstMaterial="matte">
          <a:bevelT w="127000" h="63500"/>
        </a:sp3d>
      </dgm:spPr>
      <dgm:t>
        <a:bodyPr/>
        <a:lstStyle/>
        <a:p>
          <a:r>
            <a:rPr lang="ru-RU" sz="1600" dirty="0" smtClean="0">
              <a:solidFill>
                <a:srgbClr val="FFFF00"/>
              </a:solidFill>
            </a:rPr>
            <a:t>Обязательное вознаграждение тех, кто вносит важный вклад в достижение прогнозируемого будущего, и наказание тех, кто этого не делает;</a:t>
          </a:r>
          <a:br>
            <a:rPr lang="ru-RU" sz="1600" dirty="0" smtClean="0">
              <a:solidFill>
                <a:srgbClr val="FFFF00"/>
              </a:solidFill>
            </a:rPr>
          </a:br>
          <a:endParaRPr lang="ru-RU" sz="1600" dirty="0">
            <a:solidFill>
              <a:srgbClr val="FFFF00"/>
            </a:solidFill>
          </a:endParaRPr>
        </a:p>
      </dgm:t>
    </dgm:pt>
    <dgm:pt modelId="{817A91B5-F6D6-4A0C-8B97-DC5322190458}" type="parTrans" cxnId="{2A202413-B764-466D-B702-AC6D45E6CD09}">
      <dgm:prSet/>
      <dgm:spPr/>
      <dgm:t>
        <a:bodyPr/>
        <a:lstStyle/>
        <a:p>
          <a:endParaRPr lang="ru-RU"/>
        </a:p>
      </dgm:t>
    </dgm:pt>
    <dgm:pt modelId="{9691E431-7D8B-4030-83B9-3183EFA9FE9D}" type="sibTrans" cxnId="{2A202413-B764-466D-B702-AC6D45E6CD09}">
      <dgm:prSet/>
      <dgm:spPr/>
      <dgm:t>
        <a:bodyPr/>
        <a:lstStyle/>
        <a:p>
          <a:endParaRPr lang="ru-RU"/>
        </a:p>
      </dgm:t>
    </dgm:pt>
    <dgm:pt modelId="{2FCD3AAD-11AD-41E3-9582-D8B5445457B5}">
      <dgm:prSet phldrT="[Текст]">
        <dgm:style>
          <a:lnRef idx="0">
            <a:schemeClr val="accent2"/>
          </a:lnRef>
          <a:fillRef idx="3">
            <a:schemeClr val="accent2"/>
          </a:fillRef>
          <a:effectRef idx="3">
            <a:schemeClr val="accent2"/>
          </a:effectRef>
          <a:fontRef idx="minor">
            <a:schemeClr val="lt1"/>
          </a:fontRef>
        </dgm:style>
      </dgm:prSet>
      <dgm:spPr>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l">
            <a:rot lat="0" lon="0" rev="4800000"/>
          </a:lightRig>
        </a:scene3d>
        <a:sp3d prstMaterial="matte">
          <a:bevelT w="127000" h="63500"/>
        </a:sp3d>
      </dgm:spPr>
      <dgm:t>
        <a:bodyPr/>
        <a:lstStyle/>
        <a:p>
          <a:r>
            <a:rPr lang="ru-RU" dirty="0" smtClean="0">
              <a:solidFill>
                <a:srgbClr val="FFFF00"/>
              </a:solidFill>
            </a:rPr>
            <a:t>Лидерство с даром предвидения будущего.</a:t>
          </a:r>
          <a:endParaRPr lang="ru-RU" dirty="0">
            <a:solidFill>
              <a:srgbClr val="FFFF00"/>
            </a:solidFill>
          </a:endParaRPr>
        </a:p>
      </dgm:t>
    </dgm:pt>
    <dgm:pt modelId="{62FC5D66-885D-4F23-A5E4-AD4CA775A665}" type="parTrans" cxnId="{BB1F592D-0F7C-4F3B-A414-D205DA3F433E}">
      <dgm:prSet/>
      <dgm:spPr/>
      <dgm:t>
        <a:bodyPr/>
        <a:lstStyle/>
        <a:p>
          <a:endParaRPr lang="ru-RU"/>
        </a:p>
      </dgm:t>
    </dgm:pt>
    <dgm:pt modelId="{D77C5A3B-BE42-4EF1-BB28-594681D35A7B}" type="sibTrans" cxnId="{BB1F592D-0F7C-4F3B-A414-D205DA3F433E}">
      <dgm:prSet/>
      <dgm:spPr/>
      <dgm:t>
        <a:bodyPr/>
        <a:lstStyle/>
        <a:p>
          <a:endParaRPr lang="ru-RU"/>
        </a:p>
      </dgm:t>
    </dgm:pt>
    <dgm:pt modelId="{5CFB2B10-937B-4741-9543-4A21D2B8ECC9}" type="pres">
      <dgm:prSet presAssocID="{92D09847-1029-40AC-AA95-E423BCD59D55}" presName="diagram" presStyleCnt="0">
        <dgm:presLayoutVars>
          <dgm:dir/>
          <dgm:resizeHandles/>
        </dgm:presLayoutVars>
      </dgm:prSet>
      <dgm:spPr/>
      <dgm:t>
        <a:bodyPr/>
        <a:lstStyle/>
        <a:p>
          <a:endParaRPr lang="ru-RU"/>
        </a:p>
      </dgm:t>
    </dgm:pt>
    <dgm:pt modelId="{4888D7D5-9EB9-456A-9A53-9A1AD63C2F24}" type="pres">
      <dgm:prSet presAssocID="{F5749CEA-FDF5-4717-8474-0EF46AAD5E55}" presName="firstNode" presStyleLbl="node1" presStyleIdx="0" presStyleCnt="5" custScaleX="199168" custScaleY="176608" custLinFactNeighborX="-49672" custLinFactNeighborY="-58341">
        <dgm:presLayoutVars>
          <dgm:bulletEnabled val="1"/>
        </dgm:presLayoutVars>
      </dgm:prSet>
      <dgm:spPr/>
      <dgm:t>
        <a:bodyPr/>
        <a:lstStyle/>
        <a:p>
          <a:endParaRPr lang="ru-RU"/>
        </a:p>
      </dgm:t>
    </dgm:pt>
    <dgm:pt modelId="{25B5B291-ADAE-45EF-ABB9-1CBD2C5BA248}" type="pres">
      <dgm:prSet presAssocID="{68868D8E-7E31-4B51-B933-99AE5B73C773}" presName="sibTrans" presStyleLbl="sibTrans2D1" presStyleIdx="0" presStyleCnt="4"/>
      <dgm:spPr/>
      <dgm:t>
        <a:bodyPr/>
        <a:lstStyle/>
        <a:p>
          <a:endParaRPr lang="ru-RU"/>
        </a:p>
      </dgm:t>
    </dgm:pt>
    <dgm:pt modelId="{2AEE0A9B-0EEE-4CE9-97E2-414B68CCBA92}" type="pres">
      <dgm:prSet presAssocID="{442B74E3-5DFD-42DE-B754-25EBC4C0745D}" presName="middleNode" presStyleCnt="0"/>
      <dgm:spPr/>
    </dgm:pt>
    <dgm:pt modelId="{5E6ABE0A-2C65-4B05-93FA-6567722F89B9}" type="pres">
      <dgm:prSet presAssocID="{442B74E3-5DFD-42DE-B754-25EBC4C0745D}" presName="padding" presStyleLbl="node1" presStyleIdx="0" presStyleCnt="5"/>
      <dgm:spPr/>
    </dgm:pt>
    <dgm:pt modelId="{3342C30F-CE81-4EB8-88B7-9886FB0011F3}" type="pres">
      <dgm:prSet presAssocID="{442B74E3-5DFD-42DE-B754-25EBC4C0745D}" presName="shape" presStyleLbl="node1" presStyleIdx="1" presStyleCnt="5" custScaleX="407940" custScaleY="281009" custLinFactNeighborX="7795" custLinFactNeighborY="-34743">
        <dgm:presLayoutVars>
          <dgm:bulletEnabled val="1"/>
        </dgm:presLayoutVars>
      </dgm:prSet>
      <dgm:spPr/>
      <dgm:t>
        <a:bodyPr/>
        <a:lstStyle/>
        <a:p>
          <a:endParaRPr lang="ru-RU"/>
        </a:p>
      </dgm:t>
    </dgm:pt>
    <dgm:pt modelId="{D925EC13-5C7B-40A5-B237-2043315E96AB}" type="pres">
      <dgm:prSet presAssocID="{E3075495-E2C7-4E67-8DF5-3AE951CF0469}" presName="sibTrans" presStyleLbl="sibTrans2D1" presStyleIdx="1" presStyleCnt="4"/>
      <dgm:spPr/>
      <dgm:t>
        <a:bodyPr/>
        <a:lstStyle/>
        <a:p>
          <a:endParaRPr lang="ru-RU"/>
        </a:p>
      </dgm:t>
    </dgm:pt>
    <dgm:pt modelId="{51746D37-7A50-41E6-81E5-A12D45B0A991}" type="pres">
      <dgm:prSet presAssocID="{1D6BB093-2F80-4D3E-A754-D773977F74C4}" presName="middleNode" presStyleCnt="0"/>
      <dgm:spPr/>
    </dgm:pt>
    <dgm:pt modelId="{69E50425-8B46-4C55-83AD-C20F149ACBF8}" type="pres">
      <dgm:prSet presAssocID="{1D6BB093-2F80-4D3E-A754-D773977F74C4}" presName="padding" presStyleLbl="node1" presStyleIdx="1" presStyleCnt="5"/>
      <dgm:spPr/>
    </dgm:pt>
    <dgm:pt modelId="{CC4B3F42-5F6C-4015-B765-44328F5739E0}" type="pres">
      <dgm:prSet presAssocID="{1D6BB093-2F80-4D3E-A754-D773977F74C4}" presName="shape" presStyleLbl="node1" presStyleIdx="2" presStyleCnt="5" custScaleX="603719" custScaleY="176897" custLinFactNeighborX="-14573" custLinFactNeighborY="-70567">
        <dgm:presLayoutVars>
          <dgm:bulletEnabled val="1"/>
        </dgm:presLayoutVars>
      </dgm:prSet>
      <dgm:spPr/>
      <dgm:t>
        <a:bodyPr/>
        <a:lstStyle/>
        <a:p>
          <a:endParaRPr lang="ru-RU"/>
        </a:p>
      </dgm:t>
    </dgm:pt>
    <dgm:pt modelId="{BBF6CB2B-6870-480B-AE6A-D4312C4A8062}" type="pres">
      <dgm:prSet presAssocID="{628102CB-7F8C-4CCD-A346-D7425CC1624B}" presName="sibTrans" presStyleLbl="sibTrans2D1" presStyleIdx="2" presStyleCnt="4"/>
      <dgm:spPr/>
      <dgm:t>
        <a:bodyPr/>
        <a:lstStyle/>
        <a:p>
          <a:endParaRPr lang="ru-RU"/>
        </a:p>
      </dgm:t>
    </dgm:pt>
    <dgm:pt modelId="{39EB4677-9B6A-4048-870B-5A17E37B95D9}" type="pres">
      <dgm:prSet presAssocID="{361BDDB8-041C-485E-A67D-C8FBF2A234C6}" presName="middleNode" presStyleCnt="0"/>
      <dgm:spPr/>
    </dgm:pt>
    <dgm:pt modelId="{2DBFB7A6-1269-4DB4-A48A-9BC2B1436A92}" type="pres">
      <dgm:prSet presAssocID="{361BDDB8-041C-485E-A67D-C8FBF2A234C6}" presName="padding" presStyleLbl="node1" presStyleIdx="2" presStyleCnt="5"/>
      <dgm:spPr/>
    </dgm:pt>
    <dgm:pt modelId="{2735C8B3-10AF-4828-AEED-B3008AF92C4C}" type="pres">
      <dgm:prSet presAssocID="{361BDDB8-041C-485E-A67D-C8FBF2A234C6}" presName="shape" presStyleLbl="node1" presStyleIdx="3" presStyleCnt="5" custScaleX="594731" custScaleY="221446" custLinFactNeighborX="-18657" custLinFactNeighborY="-37554">
        <dgm:presLayoutVars>
          <dgm:bulletEnabled val="1"/>
        </dgm:presLayoutVars>
      </dgm:prSet>
      <dgm:spPr/>
      <dgm:t>
        <a:bodyPr/>
        <a:lstStyle/>
        <a:p>
          <a:endParaRPr lang="ru-RU"/>
        </a:p>
      </dgm:t>
    </dgm:pt>
    <dgm:pt modelId="{28E7A1B7-C386-4B46-926D-C26F4112B85B}" type="pres">
      <dgm:prSet presAssocID="{9691E431-7D8B-4030-83B9-3183EFA9FE9D}" presName="sibTrans" presStyleLbl="sibTrans2D1" presStyleIdx="3" presStyleCnt="4"/>
      <dgm:spPr/>
      <dgm:t>
        <a:bodyPr/>
        <a:lstStyle/>
        <a:p>
          <a:endParaRPr lang="ru-RU"/>
        </a:p>
      </dgm:t>
    </dgm:pt>
    <dgm:pt modelId="{EDDC1606-3A1B-495B-B3F4-50762B06B2F5}" type="pres">
      <dgm:prSet presAssocID="{2FCD3AAD-11AD-41E3-9582-D8B5445457B5}" presName="lastNode" presStyleLbl="node1" presStyleIdx="4" presStyleCnt="5" custScaleX="369185" custLinFactNeighborX="-91099">
        <dgm:presLayoutVars>
          <dgm:bulletEnabled val="1"/>
        </dgm:presLayoutVars>
      </dgm:prSet>
      <dgm:spPr/>
      <dgm:t>
        <a:bodyPr/>
        <a:lstStyle/>
        <a:p>
          <a:endParaRPr lang="ru-RU"/>
        </a:p>
      </dgm:t>
    </dgm:pt>
  </dgm:ptLst>
  <dgm:cxnLst>
    <dgm:cxn modelId="{BB1F592D-0F7C-4F3B-A414-D205DA3F433E}" srcId="{92D09847-1029-40AC-AA95-E423BCD59D55}" destId="{2FCD3AAD-11AD-41E3-9582-D8B5445457B5}" srcOrd="4" destOrd="0" parTransId="{62FC5D66-885D-4F23-A5E4-AD4CA775A665}" sibTransId="{D77C5A3B-BE42-4EF1-BB28-594681D35A7B}"/>
    <dgm:cxn modelId="{A86E79F4-C135-499F-957E-DD59021146C8}" srcId="{92D09847-1029-40AC-AA95-E423BCD59D55}" destId="{442B74E3-5DFD-42DE-B754-25EBC4C0745D}" srcOrd="1" destOrd="0" parTransId="{A401D30F-B875-4294-A864-3F785EA0AF49}" sibTransId="{E3075495-E2C7-4E67-8DF5-3AE951CF0469}"/>
    <dgm:cxn modelId="{85828A34-B3D6-434B-97BA-23201442DAB5}" type="presOf" srcId="{68868D8E-7E31-4B51-B933-99AE5B73C773}" destId="{25B5B291-ADAE-45EF-ABB9-1CBD2C5BA248}" srcOrd="0" destOrd="0" presId="urn:microsoft.com/office/officeart/2005/8/layout/bProcess2"/>
    <dgm:cxn modelId="{FB2C106E-2EB5-46C3-B34A-1342735B1DB8}" type="presOf" srcId="{361BDDB8-041C-485E-A67D-C8FBF2A234C6}" destId="{2735C8B3-10AF-4828-AEED-B3008AF92C4C}" srcOrd="0" destOrd="0" presId="urn:microsoft.com/office/officeart/2005/8/layout/bProcess2"/>
    <dgm:cxn modelId="{59E5EA0F-66D2-4545-A8FF-D4078FD5A51C}" type="presOf" srcId="{9691E431-7D8B-4030-83B9-3183EFA9FE9D}" destId="{28E7A1B7-C386-4B46-926D-C26F4112B85B}" srcOrd="0" destOrd="0" presId="urn:microsoft.com/office/officeart/2005/8/layout/bProcess2"/>
    <dgm:cxn modelId="{F17CEBC5-554B-45EF-A1EB-C32E968A759B}" srcId="{92D09847-1029-40AC-AA95-E423BCD59D55}" destId="{F5749CEA-FDF5-4717-8474-0EF46AAD5E55}" srcOrd="0" destOrd="0" parTransId="{3B872681-7FA0-4394-ADDF-309020AFB91F}" sibTransId="{68868D8E-7E31-4B51-B933-99AE5B73C773}"/>
    <dgm:cxn modelId="{3FF1D315-642B-4D91-AF15-DD990DED6877}" type="presOf" srcId="{628102CB-7F8C-4CCD-A346-D7425CC1624B}" destId="{BBF6CB2B-6870-480B-AE6A-D4312C4A8062}" srcOrd="0" destOrd="0" presId="urn:microsoft.com/office/officeart/2005/8/layout/bProcess2"/>
    <dgm:cxn modelId="{1A5ECA7E-8752-4809-BCC9-EC486B55C5E7}" type="presOf" srcId="{E3075495-E2C7-4E67-8DF5-3AE951CF0469}" destId="{D925EC13-5C7B-40A5-B237-2043315E96AB}" srcOrd="0" destOrd="0" presId="urn:microsoft.com/office/officeart/2005/8/layout/bProcess2"/>
    <dgm:cxn modelId="{3B6518B3-4796-4DC2-8A96-4760982AD680}" type="presOf" srcId="{1D6BB093-2F80-4D3E-A754-D773977F74C4}" destId="{CC4B3F42-5F6C-4015-B765-44328F5739E0}" srcOrd="0" destOrd="0" presId="urn:microsoft.com/office/officeart/2005/8/layout/bProcess2"/>
    <dgm:cxn modelId="{61D3E749-B385-4962-92DA-DFDFC3EC1FB5}" type="presOf" srcId="{442B74E3-5DFD-42DE-B754-25EBC4C0745D}" destId="{3342C30F-CE81-4EB8-88B7-9886FB0011F3}" srcOrd="0" destOrd="0" presId="urn:microsoft.com/office/officeart/2005/8/layout/bProcess2"/>
    <dgm:cxn modelId="{91CE2229-8248-4BFD-A4EA-82D4870DD48D}" srcId="{92D09847-1029-40AC-AA95-E423BCD59D55}" destId="{1D6BB093-2F80-4D3E-A754-D773977F74C4}" srcOrd="2" destOrd="0" parTransId="{13E300E8-DE26-41DE-B81E-AEB0B60D3FE8}" sibTransId="{628102CB-7F8C-4CCD-A346-D7425CC1624B}"/>
    <dgm:cxn modelId="{B976FAC9-4302-4CD3-8022-8E5A87F8E534}" type="presOf" srcId="{92D09847-1029-40AC-AA95-E423BCD59D55}" destId="{5CFB2B10-937B-4741-9543-4A21D2B8ECC9}" srcOrd="0" destOrd="0" presId="urn:microsoft.com/office/officeart/2005/8/layout/bProcess2"/>
    <dgm:cxn modelId="{071F8D49-D593-4A4E-A0A6-DD3ACE6AA5A7}" type="presOf" srcId="{F5749CEA-FDF5-4717-8474-0EF46AAD5E55}" destId="{4888D7D5-9EB9-456A-9A53-9A1AD63C2F24}" srcOrd="0" destOrd="0" presId="urn:microsoft.com/office/officeart/2005/8/layout/bProcess2"/>
    <dgm:cxn modelId="{94A603DB-5E13-4210-BB2C-CD5A352B69FB}" type="presOf" srcId="{2FCD3AAD-11AD-41E3-9582-D8B5445457B5}" destId="{EDDC1606-3A1B-495B-B3F4-50762B06B2F5}" srcOrd="0" destOrd="0" presId="urn:microsoft.com/office/officeart/2005/8/layout/bProcess2"/>
    <dgm:cxn modelId="{2A202413-B764-466D-B702-AC6D45E6CD09}" srcId="{92D09847-1029-40AC-AA95-E423BCD59D55}" destId="{361BDDB8-041C-485E-A67D-C8FBF2A234C6}" srcOrd="3" destOrd="0" parTransId="{817A91B5-F6D6-4A0C-8B97-DC5322190458}" sibTransId="{9691E431-7D8B-4030-83B9-3183EFA9FE9D}"/>
    <dgm:cxn modelId="{489F3DDC-1FEA-46CC-BA4F-35F7882044E3}" type="presParOf" srcId="{5CFB2B10-937B-4741-9543-4A21D2B8ECC9}" destId="{4888D7D5-9EB9-456A-9A53-9A1AD63C2F24}" srcOrd="0" destOrd="0" presId="urn:microsoft.com/office/officeart/2005/8/layout/bProcess2"/>
    <dgm:cxn modelId="{A50FEAAC-4728-4BFD-BAD0-0E08525C24E7}" type="presParOf" srcId="{5CFB2B10-937B-4741-9543-4A21D2B8ECC9}" destId="{25B5B291-ADAE-45EF-ABB9-1CBD2C5BA248}" srcOrd="1" destOrd="0" presId="urn:microsoft.com/office/officeart/2005/8/layout/bProcess2"/>
    <dgm:cxn modelId="{818D28FE-3FDC-4D9F-82E4-4025562F55C3}" type="presParOf" srcId="{5CFB2B10-937B-4741-9543-4A21D2B8ECC9}" destId="{2AEE0A9B-0EEE-4CE9-97E2-414B68CCBA92}" srcOrd="2" destOrd="0" presId="urn:microsoft.com/office/officeart/2005/8/layout/bProcess2"/>
    <dgm:cxn modelId="{67B9456B-63E5-4D76-A622-68053EC3515D}" type="presParOf" srcId="{2AEE0A9B-0EEE-4CE9-97E2-414B68CCBA92}" destId="{5E6ABE0A-2C65-4B05-93FA-6567722F89B9}" srcOrd="0" destOrd="0" presId="urn:microsoft.com/office/officeart/2005/8/layout/bProcess2"/>
    <dgm:cxn modelId="{CC41D33A-5F3C-443C-8114-32057F183EE6}" type="presParOf" srcId="{2AEE0A9B-0EEE-4CE9-97E2-414B68CCBA92}" destId="{3342C30F-CE81-4EB8-88B7-9886FB0011F3}" srcOrd="1" destOrd="0" presId="urn:microsoft.com/office/officeart/2005/8/layout/bProcess2"/>
    <dgm:cxn modelId="{5037693D-4056-4887-BB17-51F600713743}" type="presParOf" srcId="{5CFB2B10-937B-4741-9543-4A21D2B8ECC9}" destId="{D925EC13-5C7B-40A5-B237-2043315E96AB}" srcOrd="3" destOrd="0" presId="urn:microsoft.com/office/officeart/2005/8/layout/bProcess2"/>
    <dgm:cxn modelId="{6FEF1AB3-C497-4134-AA12-9AF10E95EEF7}" type="presParOf" srcId="{5CFB2B10-937B-4741-9543-4A21D2B8ECC9}" destId="{51746D37-7A50-41E6-81E5-A12D45B0A991}" srcOrd="4" destOrd="0" presId="urn:microsoft.com/office/officeart/2005/8/layout/bProcess2"/>
    <dgm:cxn modelId="{D883D13E-6326-4095-B23E-064B3B4FF1D8}" type="presParOf" srcId="{51746D37-7A50-41E6-81E5-A12D45B0A991}" destId="{69E50425-8B46-4C55-83AD-C20F149ACBF8}" srcOrd="0" destOrd="0" presId="urn:microsoft.com/office/officeart/2005/8/layout/bProcess2"/>
    <dgm:cxn modelId="{FBFF6EBA-59E6-4C42-A19B-73F77F7A81D9}" type="presParOf" srcId="{51746D37-7A50-41E6-81E5-A12D45B0A991}" destId="{CC4B3F42-5F6C-4015-B765-44328F5739E0}" srcOrd="1" destOrd="0" presId="urn:microsoft.com/office/officeart/2005/8/layout/bProcess2"/>
    <dgm:cxn modelId="{B623211A-8618-4DA5-9AE6-C8F741879B33}" type="presParOf" srcId="{5CFB2B10-937B-4741-9543-4A21D2B8ECC9}" destId="{BBF6CB2B-6870-480B-AE6A-D4312C4A8062}" srcOrd="5" destOrd="0" presId="urn:microsoft.com/office/officeart/2005/8/layout/bProcess2"/>
    <dgm:cxn modelId="{01A18C6C-DEB3-41C2-BD6D-D9F958FBB94C}" type="presParOf" srcId="{5CFB2B10-937B-4741-9543-4A21D2B8ECC9}" destId="{39EB4677-9B6A-4048-870B-5A17E37B95D9}" srcOrd="6" destOrd="0" presId="urn:microsoft.com/office/officeart/2005/8/layout/bProcess2"/>
    <dgm:cxn modelId="{96A46498-80A6-4D17-B1B6-E55D17BF65E4}" type="presParOf" srcId="{39EB4677-9B6A-4048-870B-5A17E37B95D9}" destId="{2DBFB7A6-1269-4DB4-A48A-9BC2B1436A92}" srcOrd="0" destOrd="0" presId="urn:microsoft.com/office/officeart/2005/8/layout/bProcess2"/>
    <dgm:cxn modelId="{C417E64B-4ACA-4ACC-885A-B8CAEA2D92AC}" type="presParOf" srcId="{39EB4677-9B6A-4048-870B-5A17E37B95D9}" destId="{2735C8B3-10AF-4828-AEED-B3008AF92C4C}" srcOrd="1" destOrd="0" presId="urn:microsoft.com/office/officeart/2005/8/layout/bProcess2"/>
    <dgm:cxn modelId="{19BDB3FC-BA97-4E06-B7CD-D19025A2497D}" type="presParOf" srcId="{5CFB2B10-937B-4741-9543-4A21D2B8ECC9}" destId="{28E7A1B7-C386-4B46-926D-C26F4112B85B}" srcOrd="7" destOrd="0" presId="urn:microsoft.com/office/officeart/2005/8/layout/bProcess2"/>
    <dgm:cxn modelId="{C5ED93AB-F77F-4F61-84D0-EC9534B8D026}" type="presParOf" srcId="{5CFB2B10-937B-4741-9543-4A21D2B8ECC9}" destId="{EDDC1606-3A1B-495B-B3F4-50762B06B2F5}" srcOrd="8"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5E6F3-C658-488D-A76D-4D8C10A2498A}">
      <dsp:nvSpPr>
        <dsp:cNvPr id="0" name=""/>
        <dsp:cNvSpPr/>
      </dsp:nvSpPr>
      <dsp:spPr>
        <a:xfrm>
          <a:off x="3532620" y="-73039"/>
          <a:ext cx="1637885" cy="860569"/>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Охранительная</a:t>
          </a:r>
        </a:p>
        <a:p>
          <a:pPr lvl="0" algn="ctr" defTabSz="533400">
            <a:lnSpc>
              <a:spcPct val="90000"/>
            </a:lnSpc>
            <a:spcBef>
              <a:spcPct val="0"/>
            </a:spcBef>
            <a:spcAft>
              <a:spcPct val="35000"/>
            </a:spcAft>
          </a:pPr>
          <a:r>
            <a:rPr lang="ru-RU" sz="1200" b="1" kern="1200" dirty="0" smtClean="0">
              <a:solidFill>
                <a:schemeClr val="tx1"/>
              </a:solidFill>
            </a:rPr>
            <a:t>функция</a:t>
          </a:r>
          <a:endParaRPr lang="ru-RU" sz="1200" b="1" kern="1200" dirty="0">
            <a:solidFill>
              <a:schemeClr val="tx1"/>
            </a:solidFill>
          </a:endParaRPr>
        </a:p>
      </dsp:txBody>
      <dsp:txXfrm>
        <a:off x="3574630" y="-31029"/>
        <a:ext cx="1553865" cy="776549"/>
      </dsp:txXfrm>
    </dsp:sp>
    <dsp:sp modelId="{7A66F978-5E39-484B-AEC9-9C184E4DB64D}">
      <dsp:nvSpPr>
        <dsp:cNvPr id="0" name=""/>
        <dsp:cNvSpPr/>
      </dsp:nvSpPr>
      <dsp:spPr>
        <a:xfrm>
          <a:off x="3717924" y="295200"/>
          <a:ext cx="4907386" cy="4907386"/>
        </a:xfrm>
        <a:custGeom>
          <a:avLst/>
          <a:gdLst/>
          <a:ahLst/>
          <a:cxnLst/>
          <a:rect l="0" t="0" r="0" b="0"/>
          <a:pathLst>
            <a:path>
              <a:moveTo>
                <a:pt x="1586261" y="158443"/>
              </a:moveTo>
              <a:arcTo wR="2453693" hR="2453693" stAng="14957830" swAng="61148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68FE53-3D07-4923-9B4B-2542411D20D3}">
      <dsp:nvSpPr>
        <dsp:cNvPr id="0" name=""/>
        <dsp:cNvSpPr/>
      </dsp:nvSpPr>
      <dsp:spPr>
        <a:xfrm>
          <a:off x="5491755" y="314201"/>
          <a:ext cx="1856481" cy="90608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Интеграционная</a:t>
          </a:r>
        </a:p>
        <a:p>
          <a:pPr lvl="0" algn="ctr" defTabSz="533400">
            <a:lnSpc>
              <a:spcPct val="90000"/>
            </a:lnSpc>
            <a:spcBef>
              <a:spcPct val="0"/>
            </a:spcBef>
            <a:spcAft>
              <a:spcPct val="35000"/>
            </a:spcAft>
          </a:pPr>
          <a:r>
            <a:rPr lang="ru-RU" sz="1200" b="1" kern="1200" dirty="0" smtClean="0">
              <a:solidFill>
                <a:schemeClr val="tx1"/>
              </a:solidFill>
            </a:rPr>
            <a:t>функция</a:t>
          </a:r>
          <a:endParaRPr lang="ru-RU" sz="1200" b="1" kern="1200" dirty="0">
            <a:solidFill>
              <a:schemeClr val="tx1"/>
            </a:solidFill>
          </a:endParaRPr>
        </a:p>
      </dsp:txBody>
      <dsp:txXfrm>
        <a:off x="5535987" y="358433"/>
        <a:ext cx="1768017" cy="817623"/>
      </dsp:txXfrm>
    </dsp:sp>
    <dsp:sp modelId="{4DECE6D6-7F31-4A5A-BBB8-A9A5A633EC63}">
      <dsp:nvSpPr>
        <dsp:cNvPr id="0" name=""/>
        <dsp:cNvSpPr/>
      </dsp:nvSpPr>
      <dsp:spPr>
        <a:xfrm>
          <a:off x="3774528" y="1159295"/>
          <a:ext cx="4907386" cy="4907386"/>
        </a:xfrm>
        <a:custGeom>
          <a:avLst/>
          <a:gdLst/>
          <a:ahLst/>
          <a:cxnLst/>
          <a:rect l="0" t="0" r="0" b="0"/>
          <a:pathLst>
            <a:path>
              <a:moveTo>
                <a:pt x="3162959" y="104746"/>
              </a:moveTo>
              <a:arcTo wR="2453693" hR="2453693" stAng="17208103" swAng="72615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E30D4EA-C448-4371-965A-67353E758D96}">
      <dsp:nvSpPr>
        <dsp:cNvPr id="0" name=""/>
        <dsp:cNvSpPr/>
      </dsp:nvSpPr>
      <dsp:spPr>
        <a:xfrm>
          <a:off x="6811125" y="1552918"/>
          <a:ext cx="1762206" cy="882358"/>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Регулирующая</a:t>
          </a:r>
        </a:p>
        <a:p>
          <a:pPr lvl="0" algn="ctr" defTabSz="533400">
            <a:lnSpc>
              <a:spcPct val="90000"/>
            </a:lnSpc>
            <a:spcBef>
              <a:spcPct val="0"/>
            </a:spcBef>
            <a:spcAft>
              <a:spcPct val="35000"/>
            </a:spcAft>
          </a:pPr>
          <a:r>
            <a:rPr lang="ru-RU" sz="1200" b="1" kern="1200" dirty="0" smtClean="0">
              <a:solidFill>
                <a:schemeClr val="tx1"/>
              </a:solidFill>
            </a:rPr>
            <a:t>функция</a:t>
          </a:r>
          <a:endParaRPr lang="ru-RU" sz="1200" b="1" kern="1200" dirty="0">
            <a:solidFill>
              <a:schemeClr val="tx1"/>
            </a:solidFill>
          </a:endParaRPr>
        </a:p>
      </dsp:txBody>
      <dsp:txXfrm>
        <a:off x="6854198" y="1595991"/>
        <a:ext cx="1676060" cy="796212"/>
      </dsp:txXfrm>
    </dsp:sp>
    <dsp:sp modelId="{A1DA88BE-C462-44A6-9CBB-B14FF46F6360}">
      <dsp:nvSpPr>
        <dsp:cNvPr id="0" name=""/>
        <dsp:cNvSpPr/>
      </dsp:nvSpPr>
      <dsp:spPr>
        <a:xfrm>
          <a:off x="2863778" y="192423"/>
          <a:ext cx="4907386" cy="4907386"/>
        </a:xfrm>
        <a:custGeom>
          <a:avLst/>
          <a:gdLst/>
          <a:ahLst/>
          <a:cxnLst/>
          <a:rect l="0" t="0" r="0" b="0"/>
          <a:pathLst>
            <a:path>
              <a:moveTo>
                <a:pt x="4905531" y="2358296"/>
              </a:moveTo>
              <a:arcTo wR="2453693" hR="2453693" stAng="21466311" swAng="48810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0B98E76-8628-44C1-8CB3-5B491E77261F}">
      <dsp:nvSpPr>
        <dsp:cNvPr id="0" name=""/>
        <dsp:cNvSpPr/>
      </dsp:nvSpPr>
      <dsp:spPr>
        <a:xfrm>
          <a:off x="6763495" y="3013377"/>
          <a:ext cx="1809865" cy="994304"/>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Замещающая</a:t>
          </a:r>
        </a:p>
        <a:p>
          <a:pPr lvl="0" algn="ctr" defTabSz="533400">
            <a:lnSpc>
              <a:spcPct val="90000"/>
            </a:lnSpc>
            <a:spcBef>
              <a:spcPct val="0"/>
            </a:spcBef>
            <a:spcAft>
              <a:spcPct val="35000"/>
            </a:spcAft>
          </a:pPr>
          <a:r>
            <a:rPr lang="ru-RU" sz="1200" b="1" kern="1200" dirty="0" smtClean="0">
              <a:solidFill>
                <a:schemeClr val="tx1"/>
              </a:solidFill>
            </a:rPr>
            <a:t>функция</a:t>
          </a:r>
          <a:endParaRPr lang="ru-RU" sz="1200" b="1" kern="1200" dirty="0">
            <a:solidFill>
              <a:schemeClr val="tx1"/>
            </a:solidFill>
          </a:endParaRPr>
        </a:p>
      </dsp:txBody>
      <dsp:txXfrm>
        <a:off x="6812033" y="3061915"/>
        <a:ext cx="1712789" cy="897228"/>
      </dsp:txXfrm>
    </dsp:sp>
    <dsp:sp modelId="{4FFB05C9-C107-4752-BFD1-32E3BD5779D9}">
      <dsp:nvSpPr>
        <dsp:cNvPr id="0" name=""/>
        <dsp:cNvSpPr/>
      </dsp:nvSpPr>
      <dsp:spPr>
        <a:xfrm>
          <a:off x="3923451" y="-619990"/>
          <a:ext cx="4907386" cy="4907386"/>
        </a:xfrm>
        <a:custGeom>
          <a:avLst/>
          <a:gdLst/>
          <a:ahLst/>
          <a:cxnLst/>
          <a:rect l="0" t="0" r="0" b="0"/>
          <a:pathLst>
            <a:path>
              <a:moveTo>
                <a:pt x="3454067" y="4694198"/>
              </a:moveTo>
              <a:arcTo wR="2453693" hR="2453693" stAng="3956369" swAng="64593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3789451-6035-4035-A3A5-EF2F7A5F9222}">
      <dsp:nvSpPr>
        <dsp:cNvPr id="0" name=""/>
        <dsp:cNvSpPr/>
      </dsp:nvSpPr>
      <dsp:spPr>
        <a:xfrm>
          <a:off x="5555948" y="4252095"/>
          <a:ext cx="1728095" cy="970575"/>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Функция адаптации</a:t>
          </a:r>
        </a:p>
      </dsp:txBody>
      <dsp:txXfrm>
        <a:off x="5603328" y="4299475"/>
        <a:ext cx="1633335" cy="875815"/>
      </dsp:txXfrm>
    </dsp:sp>
    <dsp:sp modelId="{C3EE0415-0594-4276-BF2D-0BFCD3A8D835}">
      <dsp:nvSpPr>
        <dsp:cNvPr id="0" name=""/>
        <dsp:cNvSpPr/>
      </dsp:nvSpPr>
      <dsp:spPr>
        <a:xfrm>
          <a:off x="3999066" y="399777"/>
          <a:ext cx="4907386" cy="4907386"/>
        </a:xfrm>
        <a:custGeom>
          <a:avLst/>
          <a:gdLst/>
          <a:ahLst/>
          <a:cxnLst/>
          <a:rect l="0" t="0" r="0" b="0"/>
          <a:pathLst>
            <a:path>
              <a:moveTo>
                <a:pt x="1692313" y="4786269"/>
              </a:moveTo>
              <a:arcTo wR="2453693" hR="2453693" stAng="6484637" swAng="54214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7AED0D-7E72-4DC6-BB59-DF40733D41B0}">
      <dsp:nvSpPr>
        <dsp:cNvPr id="0" name=""/>
        <dsp:cNvSpPr/>
      </dsp:nvSpPr>
      <dsp:spPr>
        <a:xfrm>
          <a:off x="3403237" y="4720999"/>
          <a:ext cx="1818577" cy="852765"/>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Функция ориентации на потребителя</a:t>
          </a:r>
          <a:endParaRPr lang="ru-RU" sz="1200" b="1" kern="1200" dirty="0">
            <a:solidFill>
              <a:schemeClr val="tx1"/>
            </a:solidFill>
          </a:endParaRPr>
        </a:p>
      </dsp:txBody>
      <dsp:txXfrm>
        <a:off x="3444866" y="4762628"/>
        <a:ext cx="1735319" cy="769507"/>
      </dsp:txXfrm>
    </dsp:sp>
    <dsp:sp modelId="{DF6C7367-2CC4-45EE-BF88-579B802DE474}">
      <dsp:nvSpPr>
        <dsp:cNvPr id="0" name=""/>
        <dsp:cNvSpPr/>
      </dsp:nvSpPr>
      <dsp:spPr>
        <a:xfrm>
          <a:off x="-49638" y="265309"/>
          <a:ext cx="4907386" cy="4907386"/>
        </a:xfrm>
        <a:custGeom>
          <a:avLst/>
          <a:gdLst/>
          <a:ahLst/>
          <a:cxnLst/>
          <a:rect l="0" t="0" r="0" b="0"/>
          <a:pathLst>
            <a:path>
              <a:moveTo>
                <a:pt x="3334679" y="4743775"/>
              </a:moveTo>
              <a:arcTo wR="2453693" hR="2453693" stAng="4137507" swAng="54049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13CC8A9-5805-4885-B617-EAED902956B9}">
      <dsp:nvSpPr>
        <dsp:cNvPr id="0" name=""/>
        <dsp:cNvSpPr/>
      </dsp:nvSpPr>
      <dsp:spPr>
        <a:xfrm>
          <a:off x="1365406" y="4214816"/>
          <a:ext cx="1747668" cy="927369"/>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Функция управления качеством</a:t>
          </a:r>
          <a:endParaRPr lang="ru-RU" sz="1200" b="1" kern="1200" dirty="0">
            <a:solidFill>
              <a:schemeClr val="tx1"/>
            </a:solidFill>
          </a:endParaRPr>
        </a:p>
      </dsp:txBody>
      <dsp:txXfrm>
        <a:off x="1410676" y="4260086"/>
        <a:ext cx="1657128" cy="836829"/>
      </dsp:txXfrm>
    </dsp:sp>
    <dsp:sp modelId="{39D49546-C858-4FF2-8DAE-8BCC219943E9}">
      <dsp:nvSpPr>
        <dsp:cNvPr id="0" name=""/>
        <dsp:cNvSpPr/>
      </dsp:nvSpPr>
      <dsp:spPr>
        <a:xfrm>
          <a:off x="-56728" y="-640164"/>
          <a:ext cx="4907386" cy="4907386"/>
        </a:xfrm>
        <a:custGeom>
          <a:avLst/>
          <a:gdLst/>
          <a:ahLst/>
          <a:cxnLst/>
          <a:rect l="0" t="0" r="0" b="0"/>
          <a:pathLst>
            <a:path>
              <a:moveTo>
                <a:pt x="1802622" y="4819431"/>
              </a:moveTo>
              <a:arcTo wR="2453693" hR="2453693" stAng="6323241" swAng="63860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F191928-E136-4C62-8FE7-0F6808BEF8A1}">
      <dsp:nvSpPr>
        <dsp:cNvPr id="0" name=""/>
        <dsp:cNvSpPr/>
      </dsp:nvSpPr>
      <dsp:spPr>
        <a:xfrm>
          <a:off x="167806" y="2999803"/>
          <a:ext cx="1755082" cy="948149"/>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Образовательная и развивающая функция</a:t>
          </a:r>
          <a:endParaRPr lang="ru-RU" sz="1200" b="1" kern="1200" dirty="0">
            <a:solidFill>
              <a:schemeClr val="tx1"/>
            </a:solidFill>
          </a:endParaRPr>
        </a:p>
      </dsp:txBody>
      <dsp:txXfrm>
        <a:off x="214091" y="3046088"/>
        <a:ext cx="1662512" cy="855579"/>
      </dsp:txXfrm>
    </dsp:sp>
    <dsp:sp modelId="{75EFE462-63FD-4BDF-BE40-3932740F4A33}">
      <dsp:nvSpPr>
        <dsp:cNvPr id="0" name=""/>
        <dsp:cNvSpPr/>
      </dsp:nvSpPr>
      <dsp:spPr>
        <a:xfrm>
          <a:off x="925487" y="49888"/>
          <a:ext cx="4907386" cy="4907386"/>
        </a:xfrm>
        <a:custGeom>
          <a:avLst/>
          <a:gdLst/>
          <a:ahLst/>
          <a:cxnLst/>
          <a:rect l="0" t="0" r="0" b="0"/>
          <a:pathLst>
            <a:path>
              <a:moveTo>
                <a:pt x="29805" y="2834977"/>
              </a:moveTo>
              <a:arcTo wR="2453693" hR="2453693" stAng="10263629" swAng="49301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2789B9C-33EB-47E5-B238-7FFA5DDA0E61}">
      <dsp:nvSpPr>
        <dsp:cNvPr id="0" name=""/>
        <dsp:cNvSpPr/>
      </dsp:nvSpPr>
      <dsp:spPr>
        <a:xfrm>
          <a:off x="70638" y="1570465"/>
          <a:ext cx="1850047" cy="847250"/>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Функция регулирования потребительских отношений</a:t>
          </a:r>
          <a:endParaRPr lang="ru-RU" sz="1200" b="1" kern="1200" dirty="0">
            <a:solidFill>
              <a:schemeClr val="tx1"/>
            </a:solidFill>
          </a:endParaRPr>
        </a:p>
      </dsp:txBody>
      <dsp:txXfrm>
        <a:off x="111997" y="1611824"/>
        <a:ext cx="1767329" cy="764532"/>
      </dsp:txXfrm>
    </dsp:sp>
    <dsp:sp modelId="{5EA86C1B-4744-4CE7-B50E-AB486709E0D3}">
      <dsp:nvSpPr>
        <dsp:cNvPr id="0" name=""/>
        <dsp:cNvSpPr/>
      </dsp:nvSpPr>
      <dsp:spPr>
        <a:xfrm>
          <a:off x="72898" y="1128104"/>
          <a:ext cx="4907386" cy="4907386"/>
        </a:xfrm>
        <a:custGeom>
          <a:avLst/>
          <a:gdLst/>
          <a:ahLst/>
          <a:cxnLst/>
          <a:rect l="0" t="0" r="0" b="0"/>
          <a:pathLst>
            <a:path>
              <a:moveTo>
                <a:pt x="1187873" y="351715"/>
              </a:moveTo>
              <a:arcTo wR="2453693" hR="2453693" stAng="14336609" swAng="70534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6F5531E-5160-4BA8-89F6-2FC6F2F38548}">
      <dsp:nvSpPr>
        <dsp:cNvPr id="0" name=""/>
        <dsp:cNvSpPr/>
      </dsp:nvSpPr>
      <dsp:spPr>
        <a:xfrm>
          <a:off x="1356371" y="318063"/>
          <a:ext cx="1728367" cy="898295"/>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Функция приспособления организации к нуждам общества</a:t>
          </a:r>
          <a:endParaRPr lang="ru-RU" sz="1200" b="1" kern="1200" dirty="0">
            <a:solidFill>
              <a:schemeClr val="tx1"/>
            </a:solidFill>
          </a:endParaRPr>
        </a:p>
      </dsp:txBody>
      <dsp:txXfrm>
        <a:off x="1400222" y="361914"/>
        <a:ext cx="1640665" cy="810593"/>
      </dsp:txXfrm>
    </dsp:sp>
    <dsp:sp modelId="{34BAD20D-0EA7-4552-89CA-53BCF68EEE2D}">
      <dsp:nvSpPr>
        <dsp:cNvPr id="0" name=""/>
        <dsp:cNvSpPr/>
      </dsp:nvSpPr>
      <dsp:spPr>
        <a:xfrm>
          <a:off x="153600" y="313349"/>
          <a:ext cx="4907386" cy="4907386"/>
        </a:xfrm>
        <a:custGeom>
          <a:avLst/>
          <a:gdLst/>
          <a:ahLst/>
          <a:cxnLst/>
          <a:rect l="0" t="0" r="0" b="0"/>
          <a:pathLst>
            <a:path>
              <a:moveTo>
                <a:pt x="2763626" y="19652"/>
              </a:moveTo>
              <a:arcTo wR="2453693" hR="2453693" stAng="16635394" swAng="67166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8D7D5-9EB9-456A-9A53-9A1AD63C2F24}">
      <dsp:nvSpPr>
        <dsp:cNvPr id="0" name=""/>
        <dsp:cNvSpPr/>
      </dsp:nvSpPr>
      <dsp:spPr>
        <a:xfrm>
          <a:off x="226024" y="0"/>
          <a:ext cx="2192173" cy="1943863"/>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190500" dist="228600" dir="2700000" algn="ctr" rotWithShape="0">
            <a:srgbClr val="000000">
              <a:alpha val="30000"/>
            </a:srgbClr>
          </a:outerShdw>
          <a:reflection blurRad="6350" stA="52000" endA="300" endPos="35000" dir="5400000" sy="-100000" algn="bl" rotWithShape="0"/>
        </a:effectLst>
        <a:scene3d>
          <a:camera prst="orthographicFront">
            <a:rot lat="0" lon="0" rev="0"/>
          </a:camera>
          <a:lightRig rig="glow" dir="tl">
            <a:rot lat="0" lon="0" rev="4800000"/>
          </a:lightRig>
        </a:scene3d>
        <a:sp3d prstMaterial="matte">
          <a:bevelT w="127000" h="63500"/>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solidFill>
                <a:srgbClr val="FFFF00"/>
              </a:solidFill>
            </a:rPr>
            <a:t>Установление в организации высоких стандартов и обязательный контроль их исполнения;</a:t>
          </a:r>
          <a:endParaRPr lang="ru-RU" sz="1600" kern="1200" dirty="0">
            <a:solidFill>
              <a:srgbClr val="FFFF00"/>
            </a:solidFill>
          </a:endParaRPr>
        </a:p>
      </dsp:txBody>
      <dsp:txXfrm>
        <a:off x="547060" y="284672"/>
        <a:ext cx="1550101" cy="1374519"/>
      </dsp:txXfrm>
    </dsp:sp>
    <dsp:sp modelId="{25B5B291-ADAE-45EF-ABB9-1CBD2C5BA248}">
      <dsp:nvSpPr>
        <dsp:cNvPr id="0" name=""/>
        <dsp:cNvSpPr/>
      </dsp:nvSpPr>
      <dsp:spPr>
        <a:xfrm rot="9997360">
          <a:off x="1424008" y="2172467"/>
          <a:ext cx="385233" cy="75749"/>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42C30F-CE81-4EB8-88B7-9886FB0011F3}">
      <dsp:nvSpPr>
        <dsp:cNvPr id="0" name=""/>
        <dsp:cNvSpPr/>
      </dsp:nvSpPr>
      <dsp:spPr>
        <a:xfrm>
          <a:off x="428626" y="2479997"/>
          <a:ext cx="2994867" cy="2063010"/>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190500" dist="228600" dir="2700000" algn="ctr" rotWithShape="0">
            <a:srgbClr val="000000">
              <a:alpha val="30000"/>
            </a:srgbClr>
          </a:outerShdw>
          <a:reflection blurRad="6350" stA="52000" endA="300" endPos="35000" dir="5400000" sy="-100000" algn="bl" rotWithShape="0"/>
        </a:effectLst>
        <a:scene3d>
          <a:camera prst="orthographicFront">
            <a:rot lat="0" lon="0" rev="0"/>
          </a:camera>
          <a:lightRig rig="glow" dir="tl">
            <a:rot lat="0" lon="0" rev="4800000"/>
          </a:lightRig>
        </a:scene3d>
        <a:sp3d prstMaterial="matte">
          <a:bevelT w="127000" h="63500"/>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solidFill>
                <a:srgbClr val="FFFF00"/>
              </a:solidFill>
            </a:rPr>
            <a:t>Грамотная работа со средствами массовой информации, в том числе внутрифирменными;</a:t>
          </a:r>
          <a:endParaRPr lang="ru-RU" sz="1600" kern="1200" dirty="0">
            <a:solidFill>
              <a:srgbClr val="FFFF00"/>
            </a:solidFill>
          </a:endParaRPr>
        </a:p>
      </dsp:txBody>
      <dsp:txXfrm>
        <a:off x="867214" y="2782118"/>
        <a:ext cx="2117691" cy="1458768"/>
      </dsp:txXfrm>
    </dsp:sp>
    <dsp:sp modelId="{D925EC13-5C7B-40A5-B237-2043315E96AB}">
      <dsp:nvSpPr>
        <dsp:cNvPr id="0" name=""/>
        <dsp:cNvSpPr/>
      </dsp:nvSpPr>
      <dsp:spPr>
        <a:xfrm rot="5499899">
          <a:off x="3430826" y="3522966"/>
          <a:ext cx="385233" cy="75749"/>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4B3F42-5F6C-4015-B765-44328F5739E0}">
      <dsp:nvSpPr>
        <dsp:cNvPr id="0" name=""/>
        <dsp:cNvSpPr/>
      </dsp:nvSpPr>
      <dsp:spPr>
        <a:xfrm>
          <a:off x="3809613" y="2981329"/>
          <a:ext cx="4432167" cy="1298678"/>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190500" dist="228600" dir="2700000" algn="ctr" rotWithShape="0">
            <a:srgbClr val="000000">
              <a:alpha val="30000"/>
            </a:srgbClr>
          </a:outerShdw>
          <a:reflection blurRad="6350" stA="52000" endA="300" endPos="35000" dir="5400000" sy="-100000" algn="bl" rotWithShape="0"/>
        </a:effectLst>
        <a:scene3d>
          <a:camera prst="orthographicFront">
            <a:rot lat="0" lon="0" rev="0"/>
          </a:camera>
          <a:lightRig rig="glow" dir="tl">
            <a:rot lat="0" lon="0" rev="4800000"/>
          </a:lightRig>
        </a:scene3d>
        <a:sp3d prstMaterial="matte">
          <a:bevelT w="127000" h="63500"/>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solidFill>
                <a:srgbClr val="FFFF00"/>
              </a:solidFill>
            </a:rPr>
            <a:t>Гласность относительно достижения даже маленьких побед для моральной поддержки работников;</a:t>
          </a:r>
          <a:endParaRPr lang="ru-RU" sz="1600" kern="1200" dirty="0">
            <a:solidFill>
              <a:srgbClr val="FFFF00"/>
            </a:solidFill>
          </a:endParaRPr>
        </a:p>
      </dsp:txBody>
      <dsp:txXfrm>
        <a:off x="4458689" y="3171516"/>
        <a:ext cx="3134015" cy="918304"/>
      </dsp:txXfrm>
    </dsp:sp>
    <dsp:sp modelId="{BBF6CB2B-6870-480B-AE6A-D4312C4A8062}">
      <dsp:nvSpPr>
        <dsp:cNvPr id="0" name=""/>
        <dsp:cNvSpPr/>
      </dsp:nvSpPr>
      <dsp:spPr>
        <a:xfrm rot="21535791">
          <a:off x="5819576" y="2869870"/>
          <a:ext cx="385233" cy="75749"/>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35C8B3-10AF-4828-AEED-B3008AF92C4C}">
      <dsp:nvSpPr>
        <dsp:cNvPr id="0" name=""/>
        <dsp:cNvSpPr/>
      </dsp:nvSpPr>
      <dsp:spPr>
        <a:xfrm>
          <a:off x="3812623" y="1212726"/>
          <a:ext cx="4366182" cy="1625732"/>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190500" dist="228600" dir="2700000" algn="ctr" rotWithShape="0">
            <a:srgbClr val="000000">
              <a:alpha val="30000"/>
            </a:srgbClr>
          </a:outerShdw>
          <a:reflection blurRad="6350" stA="52000" endA="300" endPos="35000" dir="5400000" sy="-100000" algn="bl" rotWithShape="0"/>
        </a:effectLst>
        <a:scene3d>
          <a:camera prst="orthographicFront">
            <a:rot lat="0" lon="0" rev="0"/>
          </a:camera>
          <a:lightRig rig="glow" dir="tl">
            <a:rot lat="0" lon="0" rev="4800000"/>
          </a:lightRig>
        </a:scene3d>
        <a:sp3d prstMaterial="matte">
          <a:bevelT w="127000" h="63500"/>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solidFill>
                <a:srgbClr val="FFFF00"/>
              </a:solidFill>
            </a:rPr>
            <a:t>Обязательное вознаграждение тех, кто вносит важный вклад в достижение прогнозируемого будущего, и наказание тех, кто этого не делает;</a:t>
          </a:r>
          <a:br>
            <a:rPr lang="ru-RU" sz="1600" kern="1200" dirty="0" smtClean="0">
              <a:solidFill>
                <a:srgbClr val="FFFF00"/>
              </a:solidFill>
            </a:rPr>
          </a:br>
          <a:endParaRPr lang="ru-RU" sz="1600" kern="1200" dirty="0">
            <a:solidFill>
              <a:srgbClr val="FFFF00"/>
            </a:solidFill>
          </a:endParaRPr>
        </a:p>
      </dsp:txBody>
      <dsp:txXfrm>
        <a:off x="4452036" y="1450809"/>
        <a:ext cx="3087356" cy="1149566"/>
      </dsp:txXfrm>
    </dsp:sp>
    <dsp:sp modelId="{28E7A1B7-C386-4B46-926D-C26F4112B85B}">
      <dsp:nvSpPr>
        <dsp:cNvPr id="0" name=""/>
        <dsp:cNvSpPr/>
      </dsp:nvSpPr>
      <dsp:spPr>
        <a:xfrm rot="19773085">
          <a:off x="5295498" y="1124213"/>
          <a:ext cx="385233" cy="75749"/>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DC1606-3A1B-495B-B3F4-50762B06B2F5}">
      <dsp:nvSpPr>
        <dsp:cNvPr id="0" name=""/>
        <dsp:cNvSpPr/>
      </dsp:nvSpPr>
      <dsp:spPr>
        <a:xfrm>
          <a:off x="3098242" y="2528"/>
          <a:ext cx="4063492" cy="110066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190500" dist="228600" dir="2700000" algn="ctr" rotWithShape="0">
            <a:srgbClr val="000000">
              <a:alpha val="30000"/>
            </a:srgbClr>
          </a:outerShdw>
          <a:reflection blurRad="6350" stA="52000" endA="300" endPos="35000" dir="5400000" sy="-100000" algn="bl" rotWithShape="0"/>
        </a:effectLst>
        <a:scene3d>
          <a:camera prst="orthographicFront">
            <a:rot lat="0" lon="0" rev="0"/>
          </a:camera>
          <a:lightRig rig="glow" dir="tl">
            <a:rot lat="0" lon="0" rev="4800000"/>
          </a:lightRig>
        </a:scene3d>
        <a:sp3d prstMaterial="matte">
          <a:bevelT w="127000" h="63500"/>
        </a:sp3d>
      </dsp:spPr>
      <dsp:style>
        <a:lnRef idx="0">
          <a:schemeClr val="accent2"/>
        </a:lnRef>
        <a:fillRef idx="3">
          <a:schemeClr val="accent2"/>
        </a:fillRef>
        <a:effectRef idx="3">
          <a:schemeClr val="accent2"/>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solidFill>
                <a:srgbClr val="FFFF00"/>
              </a:solidFill>
            </a:rPr>
            <a:t>Лидерство с даром предвидения будущего.</a:t>
          </a:r>
          <a:endParaRPr lang="ru-RU" sz="2000" kern="1200" dirty="0">
            <a:solidFill>
              <a:srgbClr val="FFFF00"/>
            </a:solidFill>
          </a:endParaRPr>
        </a:p>
      </dsp:txBody>
      <dsp:txXfrm>
        <a:off x="3693327" y="163717"/>
        <a:ext cx="2873322" cy="778287"/>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178179" name="Rectangle 3"/>
          <p:cNvSpPr>
            <a:spLocks noGrp="1" noChangeArrowheads="1"/>
          </p:cNvSpPr>
          <p:nvPr>
            <p:ph type="dt" sz="quarter" idx="1"/>
          </p:nvPr>
        </p:nvSpPr>
        <p:spPr bwMode="auto">
          <a:xfrm>
            <a:off x="3884613"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178180" name="Rectangle 4"/>
          <p:cNvSpPr>
            <a:spLocks noGrp="1" noChangeArrowheads="1"/>
          </p:cNvSpPr>
          <p:nvPr>
            <p:ph type="ftr" sz="quarter" idx="2"/>
          </p:nvPr>
        </p:nvSpPr>
        <p:spPr bwMode="auto">
          <a:xfrm>
            <a:off x="0" y="9228138"/>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178181" name="Rectangle 5"/>
          <p:cNvSpPr>
            <a:spLocks noGrp="1" noChangeArrowheads="1"/>
          </p:cNvSpPr>
          <p:nvPr>
            <p:ph type="sldNum" sz="quarter" idx="3"/>
          </p:nvPr>
        </p:nvSpPr>
        <p:spPr bwMode="auto">
          <a:xfrm>
            <a:off x="3884613" y="9228138"/>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2892AC2-8655-4DD1-914C-C2DA370EF476}" type="slidenum">
              <a:rPr lang="ru-RU"/>
              <a:pPr>
                <a:defRPr/>
              </a:pPr>
              <a:t>‹#›</a:t>
            </a:fld>
            <a:endParaRPr lang="ru-RU"/>
          </a:p>
        </p:txBody>
      </p:sp>
    </p:spTree>
    <p:extLst>
      <p:ext uri="{BB962C8B-B14F-4D97-AF65-F5344CB8AC3E}">
        <p14:creationId xmlns:p14="http://schemas.microsoft.com/office/powerpoint/2010/main" val="3164390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74755" name="Rectangle 3"/>
          <p:cNvSpPr>
            <a:spLocks noGrp="1" noChangeArrowheads="1"/>
          </p:cNvSpPr>
          <p:nvPr>
            <p:ph type="dt" idx="1"/>
          </p:nvPr>
        </p:nvSpPr>
        <p:spPr bwMode="auto">
          <a:xfrm>
            <a:off x="3884613"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149508" name="Rectangle 4"/>
          <p:cNvSpPr>
            <a:spLocks noGrp="1" noRot="1" noChangeAspect="1" noChangeArrowheads="1" noTextEdit="1"/>
          </p:cNvSpPr>
          <p:nvPr>
            <p:ph type="sldImg" idx="2"/>
          </p:nvPr>
        </p:nvSpPr>
        <p:spPr bwMode="auto">
          <a:xfrm>
            <a:off x="1001713" y="728663"/>
            <a:ext cx="4857750" cy="3643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7" name="Rectangle 5"/>
          <p:cNvSpPr>
            <a:spLocks noGrp="1" noChangeArrowheads="1"/>
          </p:cNvSpPr>
          <p:nvPr>
            <p:ph type="body" sz="quarter" idx="3"/>
          </p:nvPr>
        </p:nvSpPr>
        <p:spPr bwMode="auto">
          <a:xfrm>
            <a:off x="685800" y="4614863"/>
            <a:ext cx="5486400" cy="4371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74758" name="Rectangle 6"/>
          <p:cNvSpPr>
            <a:spLocks noGrp="1" noChangeArrowheads="1"/>
          </p:cNvSpPr>
          <p:nvPr>
            <p:ph type="ftr" sz="quarter" idx="4"/>
          </p:nvPr>
        </p:nvSpPr>
        <p:spPr bwMode="auto">
          <a:xfrm>
            <a:off x="0" y="9228138"/>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74759" name="Rectangle 7"/>
          <p:cNvSpPr>
            <a:spLocks noGrp="1" noChangeArrowheads="1"/>
          </p:cNvSpPr>
          <p:nvPr>
            <p:ph type="sldNum" sz="quarter" idx="5"/>
          </p:nvPr>
        </p:nvSpPr>
        <p:spPr bwMode="auto">
          <a:xfrm>
            <a:off x="3884613" y="9228138"/>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54B87EE-F364-486A-B9A1-6F7A6931FF6C}" type="slidenum">
              <a:rPr lang="ru-RU"/>
              <a:pPr>
                <a:defRPr/>
              </a:pPr>
              <a:t>‹#›</a:t>
            </a:fld>
            <a:endParaRPr lang="ru-RU"/>
          </a:p>
        </p:txBody>
      </p:sp>
    </p:spTree>
    <p:extLst>
      <p:ext uri="{BB962C8B-B14F-4D97-AF65-F5344CB8AC3E}">
        <p14:creationId xmlns:p14="http://schemas.microsoft.com/office/powerpoint/2010/main" val="14730760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DA65DA80-A467-4BC0-99C6-D3514C7D685F}" type="slidenum">
              <a:rPr lang="ru-RU" sz="1200" smtClean="0"/>
              <a:pPr eaLnBrk="1" hangingPunct="1"/>
              <a:t>1</a:t>
            </a:fld>
            <a:endParaRPr lang="ru-RU" sz="1200"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CE95A803-9AD8-4CC4-9AD5-27F4EB2E23FA}" type="slidenum">
              <a:rPr lang="ru-RU" sz="1200" smtClean="0"/>
              <a:pPr eaLnBrk="1" hangingPunct="1"/>
              <a:t>13</a:t>
            </a:fld>
            <a:endParaRPr lang="ru-RU" sz="1200"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CF881873-6EBE-4762-B663-B55B6A56C916}" type="slidenum">
              <a:rPr lang="ru-RU" sz="1200" smtClean="0"/>
              <a:pPr eaLnBrk="1" hangingPunct="1"/>
              <a:t>14</a:t>
            </a:fld>
            <a:endParaRPr lang="ru-RU" sz="1200"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75B2DB9E-BE69-4923-BC82-CDAAB6164DC7}" type="slidenum">
              <a:rPr lang="ru-RU" sz="1200" smtClean="0"/>
              <a:pPr eaLnBrk="1" hangingPunct="1"/>
              <a:t>15</a:t>
            </a:fld>
            <a:endParaRPr lang="ru-RU" sz="1200"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9480DC13-6967-43CC-BC81-5C2D31122820}" type="slidenum">
              <a:rPr lang="en-US" sz="1200" smtClean="0"/>
              <a:pPr eaLnBrk="1" hangingPunct="1"/>
              <a:t>63</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CA1979AF-608E-4919-9960-F48735247A31}" type="slidenum">
              <a:rPr lang="en-US" sz="1200" smtClean="0"/>
              <a:pPr eaLnBrk="1" hangingPunct="1"/>
              <a:t>64</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ru-RU" dirty="0" smtClean="0">
                <a:latin typeface="+mn-lt"/>
              </a:rPr>
              <a:t>Совет. Добавьте сюда свои заметки докладчика.</a:t>
            </a:r>
            <a:endParaRPr lang="en-US" dirty="0" smtClean="0"/>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50A3BE8A-67A8-4ED6-A0F7-887E296844F4}" type="slidenum">
              <a:rPr lang="en-US" sz="1200" smtClean="0"/>
              <a:pPr eaLnBrk="1" hangingPunct="1"/>
              <a:t>71</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BC9B6810-3C8B-44D3-8786-FD40667E7D06}" type="slidenum">
              <a:rPr lang="en-US" sz="1200" smtClean="0"/>
              <a:pPr eaLnBrk="1" hangingPunct="1"/>
              <a:t>72</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F699D076-1FCE-4728-B7CF-5FAD5CA4EE7F}" type="slidenum">
              <a:rPr lang="en-US" sz="1200" smtClean="0"/>
              <a:pPr eaLnBrk="1" hangingPunct="1"/>
              <a:t>73</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ru-RU" dirty="0" smtClean="0">
                <a:latin typeface="+mn-lt"/>
              </a:rPr>
              <a:t>Совет. Добавьте сюда свои заметки докладчика.</a:t>
            </a:r>
            <a:endParaRPr lang="en-US" dirty="0"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B3E62923-D565-44DF-B626-4F3D2EB9B48C}" type="slidenum">
              <a:rPr lang="en-US" sz="1200" smtClean="0"/>
              <a:pPr eaLnBrk="1" hangingPunct="1"/>
              <a:t>74</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BEDB23C6-80D4-4365-ACDD-80F5B0B501DD}" type="slidenum">
              <a:rPr lang="ru-RU" sz="1200" smtClean="0"/>
              <a:pPr eaLnBrk="1" hangingPunct="1"/>
              <a:t>195</a:t>
            </a:fld>
            <a:endParaRPr lang="ru-RU" sz="1200"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3AF9DD-B3BA-4850-A7D5-46667CC54B5F}" type="slidenum">
              <a:rPr lang="ru-RU" smtClean="0"/>
              <a:pPr eaLnBrk="1" hangingPunct="1"/>
              <a:t>2</a:t>
            </a:fld>
            <a:endParaRPr lang="ru-RU"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a:p>
            <a:pPr eaLnBrk="1" hangingPunct="1"/>
            <a:endParaRPr lang="ru-RU" smtClean="0"/>
          </a:p>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22373CC5-6E2E-4F7B-B06C-6E7102928565}" type="slidenum">
              <a:rPr lang="ru-RU" sz="1200" smtClean="0"/>
              <a:pPr eaLnBrk="1" hangingPunct="1"/>
              <a:t>4</a:t>
            </a:fld>
            <a:endParaRPr lang="ru-RU" sz="1200"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a:p>
            <a:pPr eaLnBrk="1" hangingPunct="1"/>
            <a:endParaRPr lang="ru-RU" smtClean="0"/>
          </a:p>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E00ED212-0812-419A-AEEE-9B27E85023C5}" type="slidenum">
              <a:rPr lang="ru-RU" sz="1200" smtClean="0"/>
              <a:pPr eaLnBrk="1" hangingPunct="1"/>
              <a:t>6</a:t>
            </a:fld>
            <a:endParaRPr lang="ru-RU" sz="1200"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FF525921-08A3-4787-99E7-E9A5B2DA7F82}" type="slidenum">
              <a:rPr lang="ru-RU" sz="1200" smtClean="0"/>
              <a:pPr eaLnBrk="1" hangingPunct="1"/>
              <a:t>7</a:t>
            </a:fld>
            <a:endParaRPr lang="ru-RU" sz="1200"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6003AB91-2F29-4CA0-89B2-E8B9129E76A4}" type="slidenum">
              <a:rPr lang="ru-RU" sz="1200" smtClean="0"/>
              <a:pPr eaLnBrk="1" hangingPunct="1"/>
              <a:t>8</a:t>
            </a:fld>
            <a:endParaRPr lang="ru-RU" sz="1200"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68BB4565-2AF7-41C7-8CA1-C369ACBF3E82}" type="slidenum">
              <a:rPr lang="ru-RU" sz="1200" smtClean="0"/>
              <a:pPr eaLnBrk="1" hangingPunct="1"/>
              <a:t>9</a:t>
            </a:fld>
            <a:endParaRPr lang="ru-RU" sz="1200"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97D87EE2-7E84-4F4C-B19D-3ED193E7F034}" type="slidenum">
              <a:rPr lang="ru-RU" sz="1200" smtClean="0"/>
              <a:pPr eaLnBrk="1" hangingPunct="1"/>
              <a:t>11</a:t>
            </a:fld>
            <a:endParaRPr lang="ru-RU" sz="120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4A7DAE90-9549-494F-AFC1-8D3CC6E5AB89}" type="slidenum">
              <a:rPr lang="ru-RU" sz="1200" smtClean="0"/>
              <a:pPr eaLnBrk="1" hangingPunct="1"/>
              <a:t>12</a:t>
            </a:fld>
            <a:endParaRPr lang="ru-RU" sz="1200"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1031"/>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ru-RU"/>
          </a:p>
        </p:txBody>
      </p:sp>
      <p:sp>
        <p:nvSpPr>
          <p:cNvPr id="5" name="Line 1032"/>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ru-RU"/>
          </a:p>
        </p:txBody>
      </p:sp>
      <p:sp>
        <p:nvSpPr>
          <p:cNvPr id="28674" name="Rectangle 1026"/>
          <p:cNvSpPr>
            <a:spLocks noGrp="1" noChangeArrowheads="1"/>
          </p:cNvSpPr>
          <p:nvPr>
            <p:ph type="ctrTitle"/>
          </p:nvPr>
        </p:nvSpPr>
        <p:spPr>
          <a:xfrm>
            <a:off x="914400" y="1524000"/>
            <a:ext cx="7623175" cy="1752600"/>
          </a:xfrm>
        </p:spPr>
        <p:txBody>
          <a:bodyPr/>
          <a:lstStyle>
            <a:lvl1pPr>
              <a:defRPr sz="5000"/>
            </a:lvl1pPr>
          </a:lstStyle>
          <a:p>
            <a:r>
              <a:rPr lang="ru-RU" altLang="en-US"/>
              <a:t>Образец заголовка</a:t>
            </a:r>
          </a:p>
        </p:txBody>
      </p:sp>
      <p:sp>
        <p:nvSpPr>
          <p:cNvPr id="28675" name="Rectangle 1027"/>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ru-RU" altLang="en-US"/>
              <a:t>Образец подзаголовка</a:t>
            </a:r>
          </a:p>
        </p:txBody>
      </p:sp>
      <p:sp>
        <p:nvSpPr>
          <p:cNvPr id="6" name="Rectangle 1028"/>
          <p:cNvSpPr>
            <a:spLocks noGrp="1" noChangeArrowheads="1"/>
          </p:cNvSpPr>
          <p:nvPr>
            <p:ph type="dt" sz="half" idx="10"/>
          </p:nvPr>
        </p:nvSpPr>
        <p:spPr/>
        <p:txBody>
          <a:bodyPr/>
          <a:lstStyle>
            <a:lvl1pPr>
              <a:defRPr/>
            </a:lvl1pPr>
          </a:lstStyle>
          <a:p>
            <a:pPr>
              <a:defRPr/>
            </a:pPr>
            <a:endParaRPr lang="ru-RU" altLang="en-US"/>
          </a:p>
        </p:txBody>
      </p:sp>
      <p:sp>
        <p:nvSpPr>
          <p:cNvPr id="7" name="Rectangle 1029"/>
          <p:cNvSpPr>
            <a:spLocks noGrp="1" noChangeArrowheads="1"/>
          </p:cNvSpPr>
          <p:nvPr>
            <p:ph type="ftr" sz="quarter" idx="11"/>
          </p:nvPr>
        </p:nvSpPr>
        <p:spPr>
          <a:xfrm>
            <a:off x="3124200" y="6243638"/>
            <a:ext cx="2895600" cy="457200"/>
          </a:xfrm>
        </p:spPr>
        <p:txBody>
          <a:bodyPr/>
          <a:lstStyle>
            <a:lvl1pPr>
              <a:defRPr/>
            </a:lvl1pPr>
          </a:lstStyle>
          <a:p>
            <a:pPr>
              <a:defRPr/>
            </a:pPr>
            <a:endParaRPr lang="ru-RU" altLang="en-US"/>
          </a:p>
        </p:txBody>
      </p:sp>
      <p:sp>
        <p:nvSpPr>
          <p:cNvPr id="8" name="Rectangle 1030"/>
          <p:cNvSpPr>
            <a:spLocks noGrp="1" noChangeArrowheads="1"/>
          </p:cNvSpPr>
          <p:nvPr>
            <p:ph type="sldNum" sz="quarter" idx="12"/>
          </p:nvPr>
        </p:nvSpPr>
        <p:spPr/>
        <p:txBody>
          <a:bodyPr/>
          <a:lstStyle>
            <a:lvl1pPr>
              <a:defRPr/>
            </a:lvl1pPr>
          </a:lstStyle>
          <a:p>
            <a:pPr>
              <a:defRPr/>
            </a:pPr>
            <a:fld id="{821F0CE4-77F4-4605-8274-D95D2FF8E20B}" type="slidenum">
              <a:rPr lang="ru-RU" altLang="en-US"/>
              <a:pPr>
                <a:defRPr/>
              </a:pPr>
              <a:t>‹#›</a:t>
            </a:fld>
            <a:endParaRPr lang="ru-RU" altLang="en-US"/>
          </a:p>
        </p:txBody>
      </p:sp>
    </p:spTree>
    <p:extLst>
      <p:ext uri="{BB962C8B-B14F-4D97-AF65-F5344CB8AC3E}">
        <p14:creationId xmlns:p14="http://schemas.microsoft.com/office/powerpoint/2010/main" val="251527495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p:txBody>
          <a:bodyPr/>
          <a:lstStyle>
            <a:lvl1pPr>
              <a:defRPr/>
            </a:lvl1pPr>
          </a:lstStyle>
          <a:p>
            <a:pPr>
              <a:defRPr/>
            </a:pPr>
            <a:fld id="{2C52BDD7-556B-4C1D-AE4B-4F9FF2CF0044}" type="slidenum">
              <a:rPr lang="ru-RU" altLang="en-US"/>
              <a:pPr>
                <a:defRPr/>
              </a:pPr>
              <a:t>‹#›</a:t>
            </a:fld>
            <a:endParaRPr lang="ru-RU" altLang="en-US"/>
          </a:p>
        </p:txBody>
      </p:sp>
    </p:spTree>
    <p:extLst>
      <p:ext uri="{BB962C8B-B14F-4D97-AF65-F5344CB8AC3E}">
        <p14:creationId xmlns:p14="http://schemas.microsoft.com/office/powerpoint/2010/main" val="333097766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p:txBody>
          <a:bodyPr/>
          <a:lstStyle>
            <a:lvl1pPr>
              <a:defRPr/>
            </a:lvl1pPr>
          </a:lstStyle>
          <a:p>
            <a:pPr>
              <a:defRPr/>
            </a:pPr>
            <a:fld id="{B5A6A22C-9C80-4DF3-B0C6-D1992A8E8C8C}" type="slidenum">
              <a:rPr lang="ru-RU" altLang="en-US"/>
              <a:pPr>
                <a:defRPr/>
              </a:pPr>
              <a:t>‹#›</a:t>
            </a:fld>
            <a:endParaRPr lang="ru-RU" altLang="en-US"/>
          </a:p>
        </p:txBody>
      </p:sp>
    </p:spTree>
    <p:extLst>
      <p:ext uri="{BB962C8B-B14F-4D97-AF65-F5344CB8AC3E}">
        <p14:creationId xmlns:p14="http://schemas.microsoft.com/office/powerpoint/2010/main" val="384474305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p:txBody>
          <a:bodyPr/>
          <a:lstStyle>
            <a:lvl1pPr>
              <a:defRPr/>
            </a:lvl1pPr>
          </a:lstStyle>
          <a:p>
            <a:pPr>
              <a:defRPr/>
            </a:pPr>
            <a:fld id="{EA783E2E-66A3-4BF2-BD25-5CEA7D91C155}" type="slidenum">
              <a:rPr lang="ru-RU" altLang="en-US"/>
              <a:pPr>
                <a:defRPr/>
              </a:pPr>
              <a:t>‹#›</a:t>
            </a:fld>
            <a:endParaRPr lang="ru-RU" altLang="en-US"/>
          </a:p>
        </p:txBody>
      </p:sp>
    </p:spTree>
    <p:extLst>
      <p:ext uri="{BB962C8B-B14F-4D97-AF65-F5344CB8AC3E}">
        <p14:creationId xmlns:p14="http://schemas.microsoft.com/office/powerpoint/2010/main" val="396330380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p:txBody>
          <a:bodyPr/>
          <a:lstStyle>
            <a:lvl1pPr>
              <a:defRPr/>
            </a:lvl1pPr>
          </a:lstStyle>
          <a:p>
            <a:pPr>
              <a:defRPr/>
            </a:pPr>
            <a:endParaRPr lang="ru-RU" altLang="en-US"/>
          </a:p>
        </p:txBody>
      </p:sp>
      <p:sp>
        <p:nvSpPr>
          <p:cNvPr id="7" name="Rectangle 5"/>
          <p:cNvSpPr>
            <a:spLocks noGrp="1" noChangeArrowheads="1"/>
          </p:cNvSpPr>
          <p:nvPr>
            <p:ph type="ftr" sz="quarter" idx="11"/>
          </p:nvPr>
        </p:nvSpPr>
        <p:spPr/>
        <p:txBody>
          <a:bodyPr/>
          <a:lstStyle>
            <a:lvl1pPr>
              <a:defRPr/>
            </a:lvl1pPr>
          </a:lstStyle>
          <a:p>
            <a:pPr>
              <a:defRPr/>
            </a:pPr>
            <a:endParaRPr lang="ru-RU" altLang="en-US"/>
          </a:p>
        </p:txBody>
      </p:sp>
      <p:sp>
        <p:nvSpPr>
          <p:cNvPr id="8" name="Rectangle 6"/>
          <p:cNvSpPr>
            <a:spLocks noGrp="1" noChangeArrowheads="1"/>
          </p:cNvSpPr>
          <p:nvPr>
            <p:ph type="sldNum" sz="quarter" idx="12"/>
          </p:nvPr>
        </p:nvSpPr>
        <p:spPr/>
        <p:txBody>
          <a:bodyPr/>
          <a:lstStyle>
            <a:lvl1pPr>
              <a:defRPr/>
            </a:lvl1pPr>
          </a:lstStyle>
          <a:p>
            <a:pPr>
              <a:defRPr/>
            </a:pPr>
            <a:fld id="{88B152DF-6C94-4594-A89B-596C2105587A}" type="slidenum">
              <a:rPr lang="ru-RU" altLang="en-US"/>
              <a:pPr>
                <a:defRPr/>
              </a:pPr>
              <a:t>‹#›</a:t>
            </a:fld>
            <a:endParaRPr lang="ru-RU" altLang="en-US"/>
          </a:p>
        </p:txBody>
      </p:sp>
    </p:spTree>
    <p:extLst>
      <p:ext uri="{BB962C8B-B14F-4D97-AF65-F5344CB8AC3E}">
        <p14:creationId xmlns:p14="http://schemas.microsoft.com/office/powerpoint/2010/main" val="201398912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p:txBody>
          <a:bodyPr/>
          <a:lstStyle>
            <a:lvl1pPr>
              <a:defRPr/>
            </a:lvl1pPr>
          </a:lstStyle>
          <a:p>
            <a:pPr>
              <a:defRPr/>
            </a:pPr>
            <a:endParaRPr lang="ru-RU" altLang="en-US"/>
          </a:p>
        </p:txBody>
      </p:sp>
      <p:sp>
        <p:nvSpPr>
          <p:cNvPr id="4" name="Rectangle 5"/>
          <p:cNvSpPr>
            <a:spLocks noGrp="1" noChangeArrowheads="1"/>
          </p:cNvSpPr>
          <p:nvPr>
            <p:ph type="ftr" sz="quarter" idx="11"/>
          </p:nvPr>
        </p:nvSpPr>
        <p:spPr/>
        <p:txBody>
          <a:bodyPr/>
          <a:lstStyle>
            <a:lvl1pPr>
              <a:defRPr/>
            </a:lvl1pPr>
          </a:lstStyle>
          <a:p>
            <a:pPr>
              <a:defRPr/>
            </a:pPr>
            <a:endParaRPr lang="ru-RU" altLang="en-US"/>
          </a:p>
        </p:txBody>
      </p:sp>
      <p:sp>
        <p:nvSpPr>
          <p:cNvPr id="5" name="Rectangle 6"/>
          <p:cNvSpPr>
            <a:spLocks noGrp="1" noChangeArrowheads="1"/>
          </p:cNvSpPr>
          <p:nvPr>
            <p:ph type="sldNum" sz="quarter" idx="12"/>
          </p:nvPr>
        </p:nvSpPr>
        <p:spPr/>
        <p:txBody>
          <a:bodyPr/>
          <a:lstStyle>
            <a:lvl1pPr>
              <a:defRPr/>
            </a:lvl1pPr>
          </a:lstStyle>
          <a:p>
            <a:pPr>
              <a:defRPr/>
            </a:pPr>
            <a:fld id="{A8FA7FE6-FABE-41AA-9217-589AD031C35C}" type="slidenum">
              <a:rPr lang="ru-RU" altLang="en-US"/>
              <a:pPr>
                <a:defRPr/>
              </a:pPr>
              <a:t>‹#›</a:t>
            </a:fld>
            <a:endParaRPr lang="ru-RU" altLang="en-US"/>
          </a:p>
        </p:txBody>
      </p:sp>
    </p:spTree>
    <p:extLst>
      <p:ext uri="{BB962C8B-B14F-4D97-AF65-F5344CB8AC3E}">
        <p14:creationId xmlns:p14="http://schemas.microsoft.com/office/powerpoint/2010/main" val="419666355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30725"/>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FA0F5667-6974-47E1-8905-17A480CBA1F7}" type="slidenum">
              <a:rPr lang="ru-RU" altLang="en-US"/>
              <a:pPr>
                <a:defRPr/>
              </a:pPr>
              <a:t>‹#›</a:t>
            </a:fld>
            <a:endParaRPr lang="ru-RU" altLang="en-US"/>
          </a:p>
        </p:txBody>
      </p:sp>
    </p:spTree>
    <p:extLst>
      <p:ext uri="{BB962C8B-B14F-4D97-AF65-F5344CB8AC3E}">
        <p14:creationId xmlns:p14="http://schemas.microsoft.com/office/powerpoint/2010/main" val="2974431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normAutofit/>
          </a:bodyPr>
          <a:lstStyle/>
          <a:p>
            <a:pPr lvl="0"/>
            <a:endParaRPr lang="ru-RU" noProof="0" smtClean="0"/>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446DF09A-A319-4A9B-ACC0-E7551813A598}" type="slidenum">
              <a:rPr lang="ru-RU"/>
              <a:pPr>
                <a:defRPr/>
              </a:pPr>
              <a:t>‹#›</a:t>
            </a:fld>
            <a:endParaRPr lang="ru-RU"/>
          </a:p>
        </p:txBody>
      </p:sp>
    </p:spTree>
    <p:extLst>
      <p:ext uri="{BB962C8B-B14F-4D97-AF65-F5344CB8AC3E}">
        <p14:creationId xmlns:p14="http://schemas.microsoft.com/office/powerpoint/2010/main" val="701636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Media">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3788" y="284163"/>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05000"/>
            <a:ext cx="3810000"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Мультимедиа 3"/>
          <p:cNvSpPr>
            <a:spLocks noGrp="1"/>
          </p:cNvSpPr>
          <p:nvPr>
            <p:ph type="media" sz="half" idx="2"/>
          </p:nvPr>
        </p:nvSpPr>
        <p:spPr>
          <a:xfrm>
            <a:off x="4648200" y="1905000"/>
            <a:ext cx="3810000" cy="4191000"/>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9" descr="Large confetti"/>
          <p:cNvSpPr>
            <a:spLocks noGrp="1" noChangeArrowheads="1"/>
          </p:cNvSpPr>
          <p:nvPr>
            <p:ph type="sldNum" sz="quarter" idx="12"/>
          </p:nvPr>
        </p:nvSpPr>
        <p:spPr>
          <a:ln/>
        </p:spPr>
        <p:txBody>
          <a:bodyPr/>
          <a:lstStyle>
            <a:lvl1pPr>
              <a:defRPr/>
            </a:lvl1pPr>
          </a:lstStyle>
          <a:p>
            <a:fld id="{89A13135-3F10-4F5B-87D9-19429C03E801}" type="slidenum">
              <a:rPr lang="ru-RU" altLang="ru-RU"/>
              <a:pPr/>
              <a:t>‹#›</a:t>
            </a:fld>
            <a:endParaRPr lang="ru-RU" altLang="ru-RU"/>
          </a:p>
        </p:txBody>
      </p:sp>
    </p:spTree>
    <p:extLst>
      <p:ext uri="{BB962C8B-B14F-4D97-AF65-F5344CB8AC3E}">
        <p14:creationId xmlns:p14="http://schemas.microsoft.com/office/powerpoint/2010/main" val="1377434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p:txBody>
          <a:bodyPr/>
          <a:lstStyle>
            <a:lvl1pPr>
              <a:defRPr/>
            </a:lvl1pPr>
          </a:lstStyle>
          <a:p>
            <a:pPr>
              <a:defRPr/>
            </a:pPr>
            <a:fld id="{DA15A2EA-69C4-4236-92A8-3F2182AA87D1}" type="slidenum">
              <a:rPr lang="ru-RU" altLang="en-US"/>
              <a:pPr>
                <a:defRPr/>
              </a:pPr>
              <a:t>‹#›</a:t>
            </a:fld>
            <a:endParaRPr lang="ru-RU" altLang="en-US"/>
          </a:p>
        </p:txBody>
      </p:sp>
    </p:spTree>
    <p:extLst>
      <p:ext uri="{BB962C8B-B14F-4D97-AF65-F5344CB8AC3E}">
        <p14:creationId xmlns:p14="http://schemas.microsoft.com/office/powerpoint/2010/main" val="9103781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p:txBody>
          <a:bodyPr/>
          <a:lstStyle>
            <a:lvl1pPr>
              <a:defRPr/>
            </a:lvl1pPr>
          </a:lstStyle>
          <a:p>
            <a:pPr>
              <a:defRPr/>
            </a:pPr>
            <a:fld id="{38548930-5B1F-40B4-B932-02F00FD63B52}" type="slidenum">
              <a:rPr lang="ru-RU" altLang="en-US"/>
              <a:pPr>
                <a:defRPr/>
              </a:pPr>
              <a:t>‹#›</a:t>
            </a:fld>
            <a:endParaRPr lang="ru-RU" altLang="en-US"/>
          </a:p>
        </p:txBody>
      </p:sp>
    </p:spTree>
    <p:extLst>
      <p:ext uri="{BB962C8B-B14F-4D97-AF65-F5344CB8AC3E}">
        <p14:creationId xmlns:p14="http://schemas.microsoft.com/office/powerpoint/2010/main" val="13762572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p:txBody>
          <a:bodyPr/>
          <a:lstStyle>
            <a:lvl1pPr>
              <a:defRPr/>
            </a:lvl1pPr>
          </a:lstStyle>
          <a:p>
            <a:pPr>
              <a:defRPr/>
            </a:pPr>
            <a:fld id="{1217DAB3-7E86-4375-81D9-DAB961CA8438}" type="slidenum">
              <a:rPr lang="ru-RU" altLang="en-US"/>
              <a:pPr>
                <a:defRPr/>
              </a:pPr>
              <a:t>‹#›</a:t>
            </a:fld>
            <a:endParaRPr lang="ru-RU" altLang="en-US"/>
          </a:p>
        </p:txBody>
      </p:sp>
    </p:spTree>
    <p:extLst>
      <p:ext uri="{BB962C8B-B14F-4D97-AF65-F5344CB8AC3E}">
        <p14:creationId xmlns:p14="http://schemas.microsoft.com/office/powerpoint/2010/main" val="49896724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a:defRPr/>
            </a:lvl1pPr>
          </a:lstStyle>
          <a:p>
            <a:pPr>
              <a:defRPr/>
            </a:pPr>
            <a:endParaRPr lang="ru-RU" altLang="en-US"/>
          </a:p>
        </p:txBody>
      </p:sp>
      <p:sp>
        <p:nvSpPr>
          <p:cNvPr id="8" name="Rectangle 5"/>
          <p:cNvSpPr>
            <a:spLocks noGrp="1" noChangeArrowheads="1"/>
          </p:cNvSpPr>
          <p:nvPr>
            <p:ph type="ftr" sz="quarter" idx="11"/>
          </p:nvPr>
        </p:nvSpPr>
        <p:spPr/>
        <p:txBody>
          <a:bodyPr/>
          <a:lstStyle>
            <a:lvl1pPr>
              <a:defRPr/>
            </a:lvl1pPr>
          </a:lstStyle>
          <a:p>
            <a:pPr>
              <a:defRPr/>
            </a:pPr>
            <a:endParaRPr lang="ru-RU" altLang="en-US"/>
          </a:p>
        </p:txBody>
      </p:sp>
      <p:sp>
        <p:nvSpPr>
          <p:cNvPr id="9" name="Rectangle 6"/>
          <p:cNvSpPr>
            <a:spLocks noGrp="1" noChangeArrowheads="1"/>
          </p:cNvSpPr>
          <p:nvPr>
            <p:ph type="sldNum" sz="quarter" idx="12"/>
          </p:nvPr>
        </p:nvSpPr>
        <p:spPr/>
        <p:txBody>
          <a:bodyPr/>
          <a:lstStyle>
            <a:lvl1pPr>
              <a:defRPr/>
            </a:lvl1pPr>
          </a:lstStyle>
          <a:p>
            <a:pPr>
              <a:defRPr/>
            </a:pPr>
            <a:fld id="{A47BFD79-C053-4863-97DD-F52A59F039A4}" type="slidenum">
              <a:rPr lang="ru-RU" altLang="en-US"/>
              <a:pPr>
                <a:defRPr/>
              </a:pPr>
              <a:t>‹#›</a:t>
            </a:fld>
            <a:endParaRPr lang="ru-RU" altLang="en-US"/>
          </a:p>
        </p:txBody>
      </p:sp>
    </p:spTree>
    <p:extLst>
      <p:ext uri="{BB962C8B-B14F-4D97-AF65-F5344CB8AC3E}">
        <p14:creationId xmlns:p14="http://schemas.microsoft.com/office/powerpoint/2010/main" val="32410598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a:defRPr/>
            </a:lvl1pPr>
          </a:lstStyle>
          <a:p>
            <a:pPr>
              <a:defRPr/>
            </a:pPr>
            <a:endParaRPr lang="ru-RU" altLang="en-US"/>
          </a:p>
        </p:txBody>
      </p:sp>
      <p:sp>
        <p:nvSpPr>
          <p:cNvPr id="4" name="Rectangle 5"/>
          <p:cNvSpPr>
            <a:spLocks noGrp="1" noChangeArrowheads="1"/>
          </p:cNvSpPr>
          <p:nvPr>
            <p:ph type="ftr" sz="quarter" idx="11"/>
          </p:nvPr>
        </p:nvSpPr>
        <p:spPr/>
        <p:txBody>
          <a:bodyPr/>
          <a:lstStyle>
            <a:lvl1pPr>
              <a:defRPr/>
            </a:lvl1pPr>
          </a:lstStyle>
          <a:p>
            <a:pPr>
              <a:defRPr/>
            </a:pPr>
            <a:endParaRPr lang="ru-RU" altLang="en-US"/>
          </a:p>
        </p:txBody>
      </p:sp>
      <p:sp>
        <p:nvSpPr>
          <p:cNvPr id="5" name="Rectangle 6"/>
          <p:cNvSpPr>
            <a:spLocks noGrp="1" noChangeArrowheads="1"/>
          </p:cNvSpPr>
          <p:nvPr>
            <p:ph type="sldNum" sz="quarter" idx="12"/>
          </p:nvPr>
        </p:nvSpPr>
        <p:spPr/>
        <p:txBody>
          <a:bodyPr/>
          <a:lstStyle>
            <a:lvl1pPr>
              <a:defRPr/>
            </a:lvl1pPr>
          </a:lstStyle>
          <a:p>
            <a:pPr>
              <a:defRPr/>
            </a:pPr>
            <a:fld id="{8F2400DB-8A0E-476B-A236-F7A0C73E36F8}" type="slidenum">
              <a:rPr lang="ru-RU" altLang="en-US"/>
              <a:pPr>
                <a:defRPr/>
              </a:pPr>
              <a:t>‹#›</a:t>
            </a:fld>
            <a:endParaRPr lang="ru-RU" altLang="en-US"/>
          </a:p>
        </p:txBody>
      </p:sp>
    </p:spTree>
    <p:extLst>
      <p:ext uri="{BB962C8B-B14F-4D97-AF65-F5344CB8AC3E}">
        <p14:creationId xmlns:p14="http://schemas.microsoft.com/office/powerpoint/2010/main" val="257559556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ru-RU" altLang="en-US"/>
          </a:p>
        </p:txBody>
      </p:sp>
      <p:sp>
        <p:nvSpPr>
          <p:cNvPr id="3" name="Rectangle 5"/>
          <p:cNvSpPr>
            <a:spLocks noGrp="1" noChangeArrowheads="1"/>
          </p:cNvSpPr>
          <p:nvPr>
            <p:ph type="ftr" sz="quarter" idx="11"/>
          </p:nvPr>
        </p:nvSpPr>
        <p:spPr/>
        <p:txBody>
          <a:bodyPr/>
          <a:lstStyle>
            <a:lvl1pPr>
              <a:defRPr/>
            </a:lvl1pPr>
          </a:lstStyle>
          <a:p>
            <a:pPr>
              <a:defRPr/>
            </a:pPr>
            <a:endParaRPr lang="ru-RU" altLang="en-US"/>
          </a:p>
        </p:txBody>
      </p:sp>
      <p:sp>
        <p:nvSpPr>
          <p:cNvPr id="4" name="Rectangle 6"/>
          <p:cNvSpPr>
            <a:spLocks noGrp="1" noChangeArrowheads="1"/>
          </p:cNvSpPr>
          <p:nvPr>
            <p:ph type="sldNum" sz="quarter" idx="12"/>
          </p:nvPr>
        </p:nvSpPr>
        <p:spPr/>
        <p:txBody>
          <a:bodyPr/>
          <a:lstStyle>
            <a:lvl1pPr>
              <a:defRPr/>
            </a:lvl1pPr>
          </a:lstStyle>
          <a:p>
            <a:pPr>
              <a:defRPr/>
            </a:pPr>
            <a:fld id="{E08811E4-4E9D-4132-AC4E-4FED4C6C9237}" type="slidenum">
              <a:rPr lang="ru-RU" altLang="en-US"/>
              <a:pPr>
                <a:defRPr/>
              </a:pPr>
              <a:t>‹#›</a:t>
            </a:fld>
            <a:endParaRPr lang="ru-RU" altLang="en-US"/>
          </a:p>
        </p:txBody>
      </p:sp>
    </p:spTree>
    <p:extLst>
      <p:ext uri="{BB962C8B-B14F-4D97-AF65-F5344CB8AC3E}">
        <p14:creationId xmlns:p14="http://schemas.microsoft.com/office/powerpoint/2010/main" val="28357541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p:txBody>
          <a:bodyPr/>
          <a:lstStyle>
            <a:lvl1pPr>
              <a:defRPr/>
            </a:lvl1pPr>
          </a:lstStyle>
          <a:p>
            <a:pPr>
              <a:defRPr/>
            </a:pPr>
            <a:fld id="{9D88EA93-6B91-4FEA-87A2-6EC349AA094B}" type="slidenum">
              <a:rPr lang="ru-RU" altLang="en-US"/>
              <a:pPr>
                <a:defRPr/>
              </a:pPr>
              <a:t>‹#›</a:t>
            </a:fld>
            <a:endParaRPr lang="ru-RU" altLang="en-US"/>
          </a:p>
        </p:txBody>
      </p:sp>
    </p:spTree>
    <p:extLst>
      <p:ext uri="{BB962C8B-B14F-4D97-AF65-F5344CB8AC3E}">
        <p14:creationId xmlns:p14="http://schemas.microsoft.com/office/powerpoint/2010/main" val="25293746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p:txBody>
          <a:bodyPr/>
          <a:lstStyle>
            <a:lvl1pPr>
              <a:defRPr/>
            </a:lvl1pPr>
          </a:lstStyle>
          <a:p>
            <a:pPr>
              <a:defRPr/>
            </a:pPr>
            <a:fld id="{7A5DD37E-69C5-4B85-8FD4-81E720726280}" type="slidenum">
              <a:rPr lang="ru-RU" altLang="en-US"/>
              <a:pPr>
                <a:defRPr/>
              </a:pPr>
              <a:t>‹#›</a:t>
            </a:fld>
            <a:endParaRPr lang="ru-RU" altLang="en-US"/>
          </a:p>
        </p:txBody>
      </p:sp>
    </p:spTree>
    <p:extLst>
      <p:ext uri="{BB962C8B-B14F-4D97-AF65-F5344CB8AC3E}">
        <p14:creationId xmlns:p14="http://schemas.microsoft.com/office/powerpoint/2010/main" val="32810066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заголовка</a:t>
            </a:r>
          </a:p>
        </p:txBody>
      </p:sp>
      <p:sp>
        <p:nvSpPr>
          <p:cNvPr id="8195"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2765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ru-RU" altLang="en-US"/>
          </a:p>
        </p:txBody>
      </p:sp>
      <p:sp>
        <p:nvSpPr>
          <p:cNvPr id="276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ru-RU" altLang="en-US"/>
          </a:p>
        </p:txBody>
      </p:sp>
      <p:sp>
        <p:nvSpPr>
          <p:cNvPr id="2765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FE32E290-9BA9-4CE9-94E8-F68ECFA91F72}" type="slidenum">
              <a:rPr lang="ru-RU" altLang="en-US"/>
              <a:pPr>
                <a:defRPr/>
              </a:pPr>
              <a:t>‹#›</a:t>
            </a:fld>
            <a:endParaRPr lang="ru-RU" altLang="en-US"/>
          </a:p>
        </p:txBody>
      </p:sp>
      <p:sp>
        <p:nvSpPr>
          <p:cNvPr id="2765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ru-RU"/>
          </a:p>
        </p:txBody>
      </p:sp>
      <p:sp>
        <p:nvSpPr>
          <p:cNvPr id="2765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ru-RU"/>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53" r:id="rId15"/>
    <p:sldLayoutId id="2147483768" r:id="rId16"/>
    <p:sldLayoutId id="2147483769" r:id="rId17"/>
  </p:sldLayoutIdLst>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xml"/><Relationship Id="rId7" Type="http://schemas.openxmlformats.org/officeDocument/2006/relationships/image" Target="../media/image5.jpeg"/><Relationship Id="rId12"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jpeg"/><Relationship Id="rId11" Type="http://schemas.openxmlformats.org/officeDocument/2006/relationships/oleObject" Target="../embeddings/oleObject1.bin"/><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4.png"/><Relationship Id="rId1" Type="http://schemas.openxmlformats.org/officeDocument/2006/relationships/slideLayout" Target="../slideLayouts/slideLayout12.xml"/><Relationship Id="rId4" Type="http://schemas.openxmlformats.org/officeDocument/2006/relationships/image" Target="../media/image11.wmf"/></Relationships>
</file>

<file path=ppt/slides/_rels/slide10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wmf"/><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10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10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7.xml"/><Relationship Id="rId4" Type="http://schemas.openxmlformats.org/officeDocument/2006/relationships/image" Target="../media/image34.wmf"/></Relationships>
</file>

<file path=ppt/slides/_rels/slide11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60.emf"/></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20.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63.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image" Target="../media/image11.wmf"/></Relationships>
</file>

<file path=ppt/slides/_rels/slide14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5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8.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8.xml"/></Relationships>
</file>

<file path=ppt/slides/_rels/slide16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8.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8.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8.xml"/></Relationships>
</file>

<file path=ppt/slides/_rels/slide17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8.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90.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www.marketing.spb.ru/read/sci/m3/index.htm"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0.png"/></Relationships>
</file>

<file path=ppt/slides/_rels/slide19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rusmedserv.com/zdra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wmf"/><Relationship Id="rId1" Type="http://schemas.openxmlformats.org/officeDocument/2006/relationships/slideLayout" Target="../slideLayouts/slideLayout4.xml"/></Relationships>
</file>

<file path=ppt/slides/_rels/slide23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4.xml"/></Relationships>
</file>

<file path=ppt/slides/_rels/slide23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image" Target="../media/image11.wmf"/></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image" Target="../media/image11.wmf"/><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1.wmf"/></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30.emf"/><Relationship Id="rId5" Type="http://schemas.openxmlformats.org/officeDocument/2006/relationships/oleObject" Target="../embeddings/oleObject2.bin"/><Relationship Id="rId4" Type="http://schemas.openxmlformats.org/officeDocument/2006/relationships/image" Target="../media/image11.wmf"/></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6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7.xml"/><Relationship Id="rId4" Type="http://schemas.openxmlformats.org/officeDocument/2006/relationships/image" Target="../media/image34.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image" Target="../media/image11.wmf"/><Relationship Id="rId4" Type="http://schemas.openxmlformats.org/officeDocument/2006/relationships/image" Target="../media/image12.gif"/></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3.jpeg"/><Relationship Id="rId4" Type="http://schemas.openxmlformats.org/officeDocument/2006/relationships/image" Target="../media/image4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2.gi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8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1.wmf"/><Relationship Id="rId5" Type="http://schemas.openxmlformats.org/officeDocument/2006/relationships/image" Target="../media/image14.png"/><Relationship Id="rId4" Type="http://schemas.openxmlformats.org/officeDocument/2006/relationships/image" Target="../media/image13.jpeg"/></Relationships>
</file>

<file path=ppt/slides/_rels/slide9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1.jpeg"/><Relationship Id="rId7" Type="http://schemas.openxmlformats.org/officeDocument/2006/relationships/image" Target="../media/image11.wmf"/><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9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9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50.pn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9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1.pn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11.wmf"/></Relationships>
</file>

<file path=ppt/slides/_rels/slide9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52.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3.png"/><Relationship Id="rId1" Type="http://schemas.openxmlformats.org/officeDocument/2006/relationships/slideLayout" Target="../slideLayouts/slideLayout12.xml"/><Relationship Id="rId4" Type="http://schemas.openxmlformats.org/officeDocument/2006/relationships/image" Target="../media/image11.wmf"/></Relationships>
</file>

<file path=ppt/slides/_rels/slide9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1.wmf"/></Relationships>
</file>

<file path=ppt/slides/_rels/slide9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8" name="Text Box 5"/>
          <p:cNvSpPr txBox="1">
            <a:spLocks noChangeArrowheads="1"/>
          </p:cNvSpPr>
          <p:nvPr/>
        </p:nvSpPr>
        <p:spPr bwMode="auto">
          <a:xfrm>
            <a:off x="4714875" y="5157788"/>
            <a:ext cx="44656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ru-RU" sz="1200" dirty="0">
                <a:latin typeface="Arial Black" pitchFamily="34" charset="0"/>
              </a:rPr>
              <a:t> </a:t>
            </a:r>
            <a:r>
              <a:rPr lang="ru-RU" sz="1400" dirty="0">
                <a:latin typeface="Times New Roman" pitchFamily="18" charset="0"/>
              </a:rPr>
              <a:t>Составитель </a:t>
            </a:r>
            <a:r>
              <a:rPr lang="ru-RU" sz="1400" dirty="0" err="1">
                <a:latin typeface="Times New Roman" pitchFamily="18" charset="0"/>
              </a:rPr>
              <a:t>И.А.Тогунов</a:t>
            </a:r>
            <a:r>
              <a:rPr lang="ru-RU" sz="1400" dirty="0">
                <a:latin typeface="Times New Roman" pitchFamily="18" charset="0"/>
              </a:rPr>
              <a:t> – доктор медицинских наук</a:t>
            </a:r>
            <a:r>
              <a:rPr lang="ru-RU" sz="1400" dirty="0" smtClean="0">
                <a:latin typeface="Times New Roman" pitchFamily="18" charset="0"/>
              </a:rPr>
              <a:t>, доцент,  </a:t>
            </a:r>
            <a:r>
              <a:rPr lang="ru-RU" sz="1400" dirty="0">
                <a:latin typeface="Times New Roman" pitchFamily="18" charset="0"/>
              </a:rPr>
              <a:t>профессор кафедры </a:t>
            </a:r>
            <a:r>
              <a:rPr lang="ru-RU" sz="1400" dirty="0" smtClean="0">
                <a:latin typeface="Times New Roman" pitchFamily="18" charset="0"/>
              </a:rPr>
              <a:t>менеджмента </a:t>
            </a:r>
            <a:r>
              <a:rPr lang="ru-RU" sz="1400" dirty="0">
                <a:latin typeface="Times New Roman" pitchFamily="18" charset="0"/>
              </a:rPr>
              <a:t>ВФ </a:t>
            </a:r>
            <a:r>
              <a:rPr lang="ru-RU" sz="1400" dirty="0" err="1" smtClean="0">
                <a:latin typeface="Times New Roman" pitchFamily="18" charset="0"/>
              </a:rPr>
              <a:t>РАНХиГС</a:t>
            </a:r>
            <a:endParaRPr lang="ru-RU" sz="1400" dirty="0">
              <a:latin typeface="Times New Roman" pitchFamily="18" charset="0"/>
            </a:endParaRPr>
          </a:p>
        </p:txBody>
      </p:sp>
      <p:sp>
        <p:nvSpPr>
          <p:cNvPr id="1029" name="Text Box 6"/>
          <p:cNvSpPr txBox="1">
            <a:spLocks noChangeArrowheads="1"/>
          </p:cNvSpPr>
          <p:nvPr/>
        </p:nvSpPr>
        <p:spPr bwMode="auto">
          <a:xfrm>
            <a:off x="1690563" y="3429000"/>
            <a:ext cx="58337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ru-RU" sz="1400" b="1" dirty="0">
                <a:latin typeface="Verdana" pitchFamily="34" charset="0"/>
              </a:rPr>
              <a:t>МЕТОДИЧЕСКОЕ ПОСОБИЕ К </a:t>
            </a:r>
            <a:r>
              <a:rPr lang="ru-RU" sz="1400" b="1" dirty="0" smtClean="0">
                <a:latin typeface="Verdana" pitchFamily="34" charset="0"/>
              </a:rPr>
              <a:t>УЧЕБНОЙ ДИСЦИПЛИНЕ</a:t>
            </a:r>
            <a:endParaRPr lang="ru-RU" sz="1400" b="1" dirty="0">
              <a:latin typeface="Verdana" pitchFamily="34" charset="0"/>
            </a:endParaRPr>
          </a:p>
        </p:txBody>
      </p:sp>
      <p:sp>
        <p:nvSpPr>
          <p:cNvPr id="1030" name="Text Box 7"/>
          <p:cNvSpPr txBox="1">
            <a:spLocks noChangeArrowheads="1"/>
          </p:cNvSpPr>
          <p:nvPr/>
        </p:nvSpPr>
        <p:spPr bwMode="auto">
          <a:xfrm>
            <a:off x="4643438" y="6375400"/>
            <a:ext cx="30241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ru-RU" sz="1400" dirty="0">
                <a:latin typeface="Verdana" pitchFamily="34" charset="0"/>
              </a:rPr>
              <a:t>Владимир </a:t>
            </a:r>
            <a:r>
              <a:rPr lang="ru-RU" sz="1400" dirty="0" smtClean="0">
                <a:latin typeface="Verdana" pitchFamily="34" charset="0"/>
              </a:rPr>
              <a:t>2018</a:t>
            </a:r>
            <a:endParaRPr lang="ru-RU" sz="1400" dirty="0">
              <a:latin typeface="Verdana" pitchFamily="34" charset="0"/>
            </a:endParaRPr>
          </a:p>
        </p:txBody>
      </p:sp>
      <p:sp>
        <p:nvSpPr>
          <p:cNvPr id="2057" name="Oval 9" descr="Коричневый мрамор"/>
          <p:cNvSpPr>
            <a:spLocks noChangeArrowheads="1"/>
          </p:cNvSpPr>
          <p:nvPr/>
        </p:nvSpPr>
        <p:spPr bwMode="auto">
          <a:xfrm>
            <a:off x="179512" y="4175869"/>
            <a:ext cx="2305050" cy="549275"/>
          </a:xfrm>
          <a:prstGeom prst="ellipse">
            <a:avLst/>
          </a:prstGeom>
          <a:blipFill dpi="0" rotWithShape="1">
            <a:blip r:embed="rId4"/>
            <a:srcRect/>
            <a:tile tx="0" ty="0" sx="100000" sy="100000" flip="none" algn="tl"/>
          </a:blipFill>
          <a:ln w="9525">
            <a:solidFill>
              <a:schemeClr val="tx1"/>
            </a:solidFill>
            <a:round/>
            <a:headEnd/>
            <a:tailEnd/>
          </a:ln>
          <a:effectLst>
            <a:outerShdw dist="107763" dir="18900000" algn="ctr" rotWithShape="0">
              <a:schemeClr val="bg2">
                <a:alpha val="50000"/>
              </a:schemeClr>
            </a:outerShdw>
          </a:effectLst>
        </p:spPr>
        <p:txBody>
          <a:bodyPr wrap="none" anchor="ctr"/>
          <a:lstStyle/>
          <a:p>
            <a:pPr algn="ctr">
              <a:defRPr/>
            </a:pPr>
            <a:r>
              <a:rPr lang="ru-RU" sz="1800" b="1">
                <a:solidFill>
                  <a:srgbClr val="FFFFFF"/>
                </a:solidFill>
                <a:latin typeface="Times New Roman" pitchFamily="18" charset="0"/>
              </a:rPr>
              <a:t>Общие понятия</a:t>
            </a:r>
          </a:p>
        </p:txBody>
      </p:sp>
      <p:sp>
        <p:nvSpPr>
          <p:cNvPr id="2059" name="Oval 11" descr="Зеленый мрамор"/>
          <p:cNvSpPr>
            <a:spLocks noChangeArrowheads="1"/>
          </p:cNvSpPr>
          <p:nvPr/>
        </p:nvSpPr>
        <p:spPr bwMode="auto">
          <a:xfrm>
            <a:off x="2841625" y="4294188"/>
            <a:ext cx="2160588" cy="1222375"/>
          </a:xfrm>
          <a:prstGeom prst="ellipse">
            <a:avLst/>
          </a:prstGeom>
          <a:blipFill dpi="0" rotWithShape="1">
            <a:blip r:embed="rId5"/>
            <a:srcRect/>
            <a:tile tx="0" ty="0" sx="100000" sy="100000" flip="none" algn="tl"/>
          </a:blipFill>
          <a:ln w="9525">
            <a:solidFill>
              <a:schemeClr val="tx1"/>
            </a:solidFill>
            <a:round/>
            <a:headEnd/>
            <a:tailEnd/>
          </a:ln>
          <a:effectLst>
            <a:outerShdw dist="107763" dir="18900000" algn="ctr" rotWithShape="0">
              <a:schemeClr val="bg2">
                <a:alpha val="50000"/>
              </a:schemeClr>
            </a:outerShdw>
          </a:effectLst>
        </p:spPr>
        <p:txBody>
          <a:bodyPr wrap="none" anchor="ctr"/>
          <a:lstStyle/>
          <a:p>
            <a:pPr algn="ctr">
              <a:defRPr/>
            </a:pPr>
            <a:r>
              <a:rPr lang="ru-RU" sz="1800" b="1">
                <a:solidFill>
                  <a:srgbClr val="FFFFFF"/>
                </a:solidFill>
                <a:latin typeface="Times New Roman" pitchFamily="18" charset="0"/>
              </a:rPr>
              <a:t>Классическая</a:t>
            </a:r>
          </a:p>
          <a:p>
            <a:pPr algn="ctr">
              <a:defRPr/>
            </a:pPr>
            <a:r>
              <a:rPr lang="ru-RU" sz="1800" b="1">
                <a:solidFill>
                  <a:srgbClr val="FFFFFF"/>
                </a:solidFill>
                <a:latin typeface="Times New Roman" pitchFamily="18" charset="0"/>
              </a:rPr>
              <a:t> теория </a:t>
            </a:r>
          </a:p>
          <a:p>
            <a:pPr algn="ctr">
              <a:defRPr/>
            </a:pPr>
            <a:r>
              <a:rPr lang="ru-RU" sz="1800" b="1">
                <a:solidFill>
                  <a:srgbClr val="FFFFFF"/>
                </a:solidFill>
                <a:latin typeface="Times New Roman" pitchFamily="18" charset="0"/>
              </a:rPr>
              <a:t>организации</a:t>
            </a:r>
          </a:p>
        </p:txBody>
      </p:sp>
      <p:sp>
        <p:nvSpPr>
          <p:cNvPr id="2060" name="Oval 12" descr="Газетная бумага"/>
          <p:cNvSpPr>
            <a:spLocks noChangeArrowheads="1"/>
          </p:cNvSpPr>
          <p:nvPr/>
        </p:nvSpPr>
        <p:spPr bwMode="auto">
          <a:xfrm>
            <a:off x="5218113" y="4581525"/>
            <a:ext cx="2305050" cy="549275"/>
          </a:xfrm>
          <a:prstGeom prst="ellipse">
            <a:avLst/>
          </a:prstGeom>
          <a:blipFill dpi="0" rotWithShape="1">
            <a:blip r:embed="rId6"/>
            <a:srcRect/>
            <a:tile tx="0" ty="0" sx="100000" sy="100000" flip="none" algn="tl"/>
          </a:blipFill>
          <a:ln w="9525">
            <a:solidFill>
              <a:schemeClr val="tx1"/>
            </a:solidFill>
            <a:round/>
            <a:headEnd/>
            <a:tailEnd/>
          </a:ln>
          <a:effectLst>
            <a:outerShdw dist="107763" dir="18900000" algn="ctr" rotWithShape="0">
              <a:schemeClr val="bg2">
                <a:alpha val="50000"/>
              </a:schemeClr>
            </a:outerShdw>
          </a:effectLst>
        </p:spPr>
        <p:txBody>
          <a:bodyPr wrap="none" anchor="ctr"/>
          <a:lstStyle/>
          <a:p>
            <a:pPr algn="ctr">
              <a:defRPr/>
            </a:pPr>
            <a:r>
              <a:rPr lang="ru-RU" sz="1600" b="1">
                <a:latin typeface="Times New Roman" pitchFamily="18" charset="0"/>
              </a:rPr>
              <a:t>Сущность организации</a:t>
            </a:r>
          </a:p>
        </p:txBody>
      </p:sp>
      <p:sp>
        <p:nvSpPr>
          <p:cNvPr id="2061" name="Oval 13" descr="Водяные капли"/>
          <p:cNvSpPr>
            <a:spLocks noChangeArrowheads="1"/>
          </p:cNvSpPr>
          <p:nvPr/>
        </p:nvSpPr>
        <p:spPr bwMode="auto">
          <a:xfrm>
            <a:off x="395536" y="5184775"/>
            <a:ext cx="2305050" cy="549275"/>
          </a:xfrm>
          <a:prstGeom prst="ellipse">
            <a:avLst/>
          </a:prstGeom>
          <a:blipFill dpi="0" rotWithShape="1">
            <a:blip r:embed="rId7"/>
            <a:srcRect/>
            <a:tile tx="0" ty="0" sx="100000" sy="100000" flip="none" algn="tl"/>
          </a:blipFill>
          <a:ln w="9525">
            <a:solidFill>
              <a:schemeClr val="tx1"/>
            </a:solidFill>
            <a:round/>
            <a:headEnd/>
            <a:tailEnd/>
          </a:ln>
          <a:effectLst>
            <a:outerShdw dist="107763" dir="18900000" algn="ctr" rotWithShape="0">
              <a:schemeClr val="bg2">
                <a:alpha val="50000"/>
              </a:schemeClr>
            </a:outerShdw>
          </a:effectLst>
        </p:spPr>
        <p:txBody>
          <a:bodyPr wrap="none" anchor="ctr"/>
          <a:lstStyle/>
          <a:p>
            <a:pPr algn="ctr">
              <a:defRPr/>
            </a:pPr>
            <a:r>
              <a:rPr lang="ru-RU" sz="1600" b="1">
                <a:latin typeface="Times New Roman" pitchFamily="18" charset="0"/>
              </a:rPr>
              <a:t>Структура организации</a:t>
            </a:r>
          </a:p>
        </p:txBody>
      </p:sp>
      <p:sp>
        <p:nvSpPr>
          <p:cNvPr id="2062" name="Oval 14" descr="Папирус"/>
          <p:cNvSpPr>
            <a:spLocks noChangeArrowheads="1"/>
          </p:cNvSpPr>
          <p:nvPr/>
        </p:nvSpPr>
        <p:spPr bwMode="auto">
          <a:xfrm>
            <a:off x="6875214" y="5832053"/>
            <a:ext cx="1873250" cy="549275"/>
          </a:xfrm>
          <a:prstGeom prst="ellipse">
            <a:avLst/>
          </a:prstGeom>
          <a:blipFill dpi="0" rotWithShape="1">
            <a:blip r:embed="rId8"/>
            <a:srcRect/>
            <a:tile tx="0" ty="0" sx="100000" sy="100000" flip="none" algn="tl"/>
          </a:blipFill>
          <a:ln w="9525">
            <a:solidFill>
              <a:schemeClr val="accent1"/>
            </a:solidFill>
            <a:round/>
            <a:headEnd/>
            <a:tailEnd/>
          </a:ln>
          <a:effectLst>
            <a:outerShdw dist="107763" dir="18900000" algn="ctr" rotWithShape="0">
              <a:schemeClr val="bg2">
                <a:alpha val="50000"/>
              </a:schemeClr>
            </a:outerShdw>
          </a:effectLst>
        </p:spPr>
        <p:txBody>
          <a:bodyPr wrap="none" anchor="ctr"/>
          <a:lstStyle/>
          <a:p>
            <a:pPr algn="ctr">
              <a:defRPr/>
            </a:pPr>
            <a:r>
              <a:rPr lang="ru-RU" sz="1600" b="1" dirty="0">
                <a:latin typeface="Times New Roman" pitchFamily="18" charset="0"/>
              </a:rPr>
              <a:t>Управление</a:t>
            </a:r>
          </a:p>
        </p:txBody>
      </p:sp>
      <p:sp>
        <p:nvSpPr>
          <p:cNvPr id="2063" name="Oval 15" descr="Фиолетовый узор"/>
          <p:cNvSpPr>
            <a:spLocks noChangeArrowheads="1"/>
          </p:cNvSpPr>
          <p:nvPr/>
        </p:nvSpPr>
        <p:spPr bwMode="auto">
          <a:xfrm>
            <a:off x="3273425" y="5805488"/>
            <a:ext cx="3024188" cy="477837"/>
          </a:xfrm>
          <a:prstGeom prst="ellipse">
            <a:avLst/>
          </a:prstGeom>
          <a:blipFill dpi="0" rotWithShape="1">
            <a:blip r:embed="rId9"/>
            <a:srcRect/>
            <a:tile tx="0" ty="0" sx="100000" sy="100000" flip="none" algn="tl"/>
          </a:blipFill>
          <a:ln w="9525">
            <a:solidFill>
              <a:schemeClr val="tx1"/>
            </a:solidFill>
            <a:round/>
            <a:headEnd/>
            <a:tailEnd/>
          </a:ln>
          <a:effectLst>
            <a:outerShdw dist="107763" dir="18900000" algn="ctr" rotWithShape="0">
              <a:schemeClr val="bg2">
                <a:alpha val="50000"/>
              </a:schemeClr>
            </a:outerShdw>
          </a:effectLst>
        </p:spPr>
        <p:txBody>
          <a:bodyPr wrap="none" anchor="ctr"/>
          <a:lstStyle/>
          <a:p>
            <a:pPr algn="ctr">
              <a:defRPr/>
            </a:pPr>
            <a:r>
              <a:rPr lang="ru-RU" sz="1600" b="1" dirty="0" smtClean="0">
                <a:solidFill>
                  <a:srgbClr val="FFFFFF"/>
                </a:solidFill>
                <a:latin typeface="Times New Roman" pitchFamily="18" charset="0"/>
              </a:rPr>
              <a:t>поведение </a:t>
            </a:r>
            <a:r>
              <a:rPr lang="ru-RU" sz="1600" b="1" dirty="0">
                <a:solidFill>
                  <a:srgbClr val="FFFFFF"/>
                </a:solidFill>
                <a:latin typeface="Times New Roman" pitchFamily="18" charset="0"/>
              </a:rPr>
              <a:t>организации</a:t>
            </a:r>
          </a:p>
        </p:txBody>
      </p:sp>
      <p:sp>
        <p:nvSpPr>
          <p:cNvPr id="2064" name="Oval 16" descr="Песок"/>
          <p:cNvSpPr>
            <a:spLocks noChangeArrowheads="1"/>
          </p:cNvSpPr>
          <p:nvPr/>
        </p:nvSpPr>
        <p:spPr bwMode="auto">
          <a:xfrm>
            <a:off x="395536" y="6049963"/>
            <a:ext cx="2447925" cy="692150"/>
          </a:xfrm>
          <a:prstGeom prst="ellipse">
            <a:avLst/>
          </a:prstGeom>
          <a:blipFill dpi="0" rotWithShape="1">
            <a:blip r:embed="rId10"/>
            <a:srcRect/>
            <a:tile tx="0" ty="0" sx="100000" sy="100000" flip="none" algn="tl"/>
          </a:blipFill>
          <a:ln w="9525">
            <a:solidFill>
              <a:schemeClr val="bg1"/>
            </a:solidFill>
            <a:round/>
            <a:headEnd/>
            <a:tailEnd/>
          </a:ln>
          <a:effectLst>
            <a:outerShdw dist="107763" dir="18900000" algn="ctr" rotWithShape="0">
              <a:schemeClr val="bg2">
                <a:alpha val="50000"/>
              </a:schemeClr>
            </a:outerShdw>
          </a:effectLst>
        </p:spPr>
        <p:txBody>
          <a:bodyPr wrap="none" anchor="ctr"/>
          <a:lstStyle/>
          <a:p>
            <a:pPr algn="ctr">
              <a:lnSpc>
                <a:spcPct val="80000"/>
              </a:lnSpc>
              <a:defRPr/>
            </a:pPr>
            <a:r>
              <a:rPr lang="ru-RU" sz="1800" b="1" dirty="0">
                <a:solidFill>
                  <a:srgbClr val="FFFF66"/>
                </a:solidFill>
                <a:latin typeface="Times New Roman" pitchFamily="18" charset="0"/>
              </a:rPr>
              <a:t>Современные</a:t>
            </a:r>
          </a:p>
          <a:p>
            <a:pPr algn="ctr">
              <a:lnSpc>
                <a:spcPct val="80000"/>
              </a:lnSpc>
              <a:defRPr/>
            </a:pPr>
            <a:r>
              <a:rPr lang="ru-RU" sz="1800" b="1" dirty="0">
                <a:solidFill>
                  <a:srgbClr val="FFFF66"/>
                </a:solidFill>
                <a:latin typeface="Times New Roman" pitchFamily="18" charset="0"/>
              </a:rPr>
              <a:t>организации</a:t>
            </a:r>
          </a:p>
        </p:txBody>
      </p:sp>
      <p:sp>
        <p:nvSpPr>
          <p:cNvPr id="1038" name="Rectangle 18"/>
          <p:cNvSpPr>
            <a:spLocks noChangeArrowheads="1"/>
          </p:cNvSpPr>
          <p:nvPr/>
        </p:nvSpPr>
        <p:spPr bwMode="auto">
          <a:xfrm>
            <a:off x="395288" y="260350"/>
            <a:ext cx="849788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1800" b="1"/>
              <a:t>Российская академия народного хозяйства и государственной службы </a:t>
            </a:r>
          </a:p>
          <a:p>
            <a:pPr algn="ctr"/>
            <a:r>
              <a:rPr lang="ru-RU" sz="1800" b="1"/>
              <a:t>при Президенте Российской Федерации</a:t>
            </a:r>
          </a:p>
          <a:p>
            <a:pPr algn="ctr"/>
            <a:r>
              <a:rPr lang="ru-RU" sz="1800" b="1"/>
              <a:t>Владимирский филиал</a:t>
            </a:r>
          </a:p>
        </p:txBody>
      </p:sp>
      <p:graphicFrame>
        <p:nvGraphicFramePr>
          <p:cNvPr id="1026" name="Object 1024"/>
          <p:cNvGraphicFramePr>
            <a:graphicFrameLocks noChangeAspect="1"/>
          </p:cNvGraphicFramePr>
          <p:nvPr/>
        </p:nvGraphicFramePr>
        <p:xfrm>
          <a:off x="7673975" y="3357563"/>
          <a:ext cx="1290638" cy="1728787"/>
        </p:xfrm>
        <a:graphic>
          <a:graphicData uri="http://schemas.openxmlformats.org/presentationml/2006/ole">
            <mc:AlternateContent xmlns:mc="http://schemas.openxmlformats.org/markup-compatibility/2006">
              <mc:Choice xmlns:v="urn:schemas-microsoft-com:vml" Requires="v">
                <p:oleObj spid="_x0000_s1082" name="Фотография Photo Editor" r:id="rId11" imgW="2076740" imgH="2781688" progId="MSPhotoEd.3">
                  <p:embed/>
                </p:oleObj>
              </mc:Choice>
              <mc:Fallback>
                <p:oleObj name="Фотография Photo Editor" r:id="rId11" imgW="2076740" imgH="2781688" progId="MSPhotoEd.3">
                  <p:embed/>
                  <p:pic>
                    <p:nvPicPr>
                      <p:cNvPr id="0" name="Object 10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73975" y="3357563"/>
                        <a:ext cx="1290638"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9" name="Прямоугольник 16"/>
          <p:cNvSpPr>
            <a:spLocks noChangeArrowheads="1"/>
          </p:cNvSpPr>
          <p:nvPr/>
        </p:nvSpPr>
        <p:spPr bwMode="auto">
          <a:xfrm>
            <a:off x="5500688" y="4071938"/>
            <a:ext cx="177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Times New Roman" pitchFamily="18" charset="0"/>
              </a:rPr>
              <a:t>ISBN 978-5-904418-10-6</a:t>
            </a:r>
            <a:endParaRPr lang="ru-RU" sz="1200" b="1">
              <a:latin typeface="Times New Roman" pitchFamily="18" charset="0"/>
            </a:endParaRPr>
          </a:p>
        </p:txBody>
      </p:sp>
      <p:sp>
        <p:nvSpPr>
          <p:cNvPr id="17" name="Rectangle 2"/>
          <p:cNvSpPr>
            <a:spLocks noGrp="1" noChangeArrowheads="1"/>
          </p:cNvSpPr>
          <p:nvPr/>
        </p:nvSpPr>
        <p:spPr>
          <a:xfrm>
            <a:off x="539552" y="1052736"/>
            <a:ext cx="7884292" cy="1181993"/>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eaLnBrk="1" hangingPunct="1">
              <a:buNone/>
            </a:pPr>
            <a:r>
              <a:rPr lang="ru-RU" sz="4800" b="1" dirty="0" smtClean="0">
                <a:solidFill>
                  <a:srgbClr val="996600"/>
                </a:solidFill>
                <a:latin typeface="Bookman Old Style" pitchFamily="18" charset="0"/>
              </a:rPr>
              <a:t>Теория организации</a:t>
            </a:r>
          </a:p>
          <a:p>
            <a:pPr marL="182880" indent="0" algn="ctr" eaLnBrk="1" hangingPunct="1">
              <a:buNone/>
            </a:pPr>
            <a:r>
              <a:rPr lang="ru-RU" sz="4800" dirty="0">
                <a:solidFill>
                  <a:srgbClr val="996600"/>
                </a:solidFill>
                <a:latin typeface="Bookman Old Style" pitchFamily="18" charset="0"/>
              </a:rPr>
              <a:t>и</a:t>
            </a:r>
            <a:r>
              <a:rPr lang="ru-RU" sz="4800" dirty="0" smtClean="0">
                <a:solidFill>
                  <a:srgbClr val="996600"/>
                </a:solidFill>
                <a:latin typeface="Bookman Old Style" pitchFamily="18" charset="0"/>
              </a:rPr>
              <a:t> организационное поведение</a:t>
            </a:r>
            <a:r>
              <a:rPr lang="ru-RU" sz="4800" b="1" dirty="0" smtClean="0">
                <a:solidFill>
                  <a:srgbClr val="996600"/>
                </a:solidFill>
                <a:latin typeface="Bookman Old Style" pitchFamily="18" charset="0"/>
              </a:rPr>
              <a:t> </a:t>
            </a:r>
            <a:br>
              <a:rPr lang="ru-RU" sz="4800" b="1" dirty="0" smtClean="0">
                <a:solidFill>
                  <a:srgbClr val="996600"/>
                </a:solidFill>
                <a:latin typeface="Bookman Old Style" pitchFamily="18" charset="0"/>
              </a:rPr>
            </a:br>
            <a:endParaRPr lang="ru-RU" sz="4800" b="1" dirty="0" smtClean="0">
              <a:solidFill>
                <a:srgbClr val="996600"/>
              </a:solidFill>
              <a:latin typeface="Bookman Old Style"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663575" y="333375"/>
            <a:ext cx="8229600" cy="630238"/>
          </a:xfrm>
          <a:gradFill rotWithShape="1">
            <a:gsLst>
              <a:gs pos="0">
                <a:srgbClr val="EAEAEA">
                  <a:gamma/>
                  <a:shade val="76078"/>
                  <a:invGamma/>
                </a:srgbClr>
              </a:gs>
              <a:gs pos="50000">
                <a:srgbClr val="EAEAEA"/>
              </a:gs>
              <a:gs pos="100000">
                <a:srgbClr val="EAEAEA">
                  <a:gamma/>
                  <a:shade val="76078"/>
                  <a:invGamma/>
                </a:srgbClr>
              </a:gs>
            </a:gsLst>
            <a:lin ang="5400000" scaled="1"/>
          </a:gradFill>
          <a:ln>
            <a:solidFill>
              <a:schemeClr val="hlink"/>
            </a:solidFill>
          </a:ln>
          <a:effectLst>
            <a:outerShdw dist="107763" dir="18900000" algn="ctr" rotWithShape="0">
              <a:schemeClr val="bg2">
                <a:alpha val="50000"/>
              </a:schemeClr>
            </a:outerShdw>
          </a:effectLst>
        </p:spPr>
        <p:txBody>
          <a:bodyPr/>
          <a:lstStyle/>
          <a:p>
            <a:pPr algn="ctr" eaLnBrk="1" hangingPunct="1">
              <a:defRPr/>
            </a:pPr>
            <a:r>
              <a:rPr lang="ru-RU" sz="3800" b="1" smtClean="0">
                <a:solidFill>
                  <a:srgbClr val="FD1D05"/>
                </a:solidFill>
              </a:rPr>
              <a:t>Основные концепции организации</a:t>
            </a:r>
          </a:p>
        </p:txBody>
      </p:sp>
      <p:sp>
        <p:nvSpPr>
          <p:cNvPr id="181252" name="PubBanner"/>
          <p:cNvSpPr>
            <a:spLocks noEditPoints="1" noChangeArrowheads="1"/>
          </p:cNvSpPr>
          <p:nvPr/>
        </p:nvSpPr>
        <p:spPr bwMode="auto">
          <a:xfrm>
            <a:off x="3276600" y="2349500"/>
            <a:ext cx="3168650" cy="1511300"/>
          </a:xfrm>
          <a:custGeom>
            <a:avLst/>
            <a:gdLst>
              <a:gd name="T0" fmla="*/ 10800 w 21600"/>
              <a:gd name="T1" fmla="*/ 0 h 21600"/>
              <a:gd name="T2" fmla="*/ 684 w 21600"/>
              <a:gd name="T3" fmla="*/ 13728 h 21600"/>
              <a:gd name="T4" fmla="*/ 10800 w 21600"/>
              <a:gd name="T5" fmla="*/ 12549 h 21600"/>
              <a:gd name="T6" fmla="*/ 20928 w 21600"/>
              <a:gd name="T7" fmla="*/ 13728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FF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ru-RU" sz="1800" b="1" i="1">
                <a:solidFill>
                  <a:schemeClr val="tx2"/>
                </a:solidFill>
              </a:rPr>
              <a:t>Организационного</a:t>
            </a:r>
          </a:p>
          <a:p>
            <a:pPr algn="ctr">
              <a:defRPr/>
            </a:pPr>
            <a:r>
              <a:rPr lang="ru-RU" sz="1800" b="1" i="1">
                <a:solidFill>
                  <a:schemeClr val="tx2"/>
                </a:solidFill>
              </a:rPr>
              <a:t>потенциала</a:t>
            </a:r>
          </a:p>
        </p:txBody>
      </p:sp>
      <p:sp>
        <p:nvSpPr>
          <p:cNvPr id="181253" name="PubBanner"/>
          <p:cNvSpPr>
            <a:spLocks noEditPoints="1" noChangeArrowheads="1"/>
          </p:cNvSpPr>
          <p:nvPr/>
        </p:nvSpPr>
        <p:spPr bwMode="auto">
          <a:xfrm>
            <a:off x="250825" y="3070225"/>
            <a:ext cx="3168650" cy="1511300"/>
          </a:xfrm>
          <a:custGeom>
            <a:avLst/>
            <a:gdLst>
              <a:gd name="T0" fmla="*/ 10800 w 21600"/>
              <a:gd name="T1" fmla="*/ 0 h 21600"/>
              <a:gd name="T2" fmla="*/ 684 w 21600"/>
              <a:gd name="T3" fmla="*/ 13728 h 21600"/>
              <a:gd name="T4" fmla="*/ 10800 w 21600"/>
              <a:gd name="T5" fmla="*/ 12549 h 21600"/>
              <a:gd name="T6" fmla="*/ 20928 w 21600"/>
              <a:gd name="T7" fmla="*/ 13728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FF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ru-RU" sz="1800" b="1" i="1">
                <a:solidFill>
                  <a:schemeClr val="tx2"/>
                </a:solidFill>
              </a:rPr>
              <a:t>Эволюционная теория </a:t>
            </a:r>
          </a:p>
        </p:txBody>
      </p:sp>
      <p:sp>
        <p:nvSpPr>
          <p:cNvPr id="181254" name="PubBanner"/>
          <p:cNvSpPr>
            <a:spLocks noEditPoints="1" noChangeArrowheads="1"/>
          </p:cNvSpPr>
          <p:nvPr/>
        </p:nvSpPr>
        <p:spPr bwMode="auto">
          <a:xfrm>
            <a:off x="5580063" y="3070225"/>
            <a:ext cx="3240087" cy="1511300"/>
          </a:xfrm>
          <a:custGeom>
            <a:avLst/>
            <a:gdLst>
              <a:gd name="T0" fmla="*/ 10800 w 21600"/>
              <a:gd name="T1" fmla="*/ 0 h 21600"/>
              <a:gd name="T2" fmla="*/ 684 w 21600"/>
              <a:gd name="T3" fmla="*/ 13728 h 21600"/>
              <a:gd name="T4" fmla="*/ 10800 w 21600"/>
              <a:gd name="T5" fmla="*/ 12549 h 21600"/>
              <a:gd name="T6" fmla="*/ 20928 w 21600"/>
              <a:gd name="T7" fmla="*/ 13728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FF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ru-RU" sz="1800" b="1" i="1">
                <a:solidFill>
                  <a:schemeClr val="tx2"/>
                </a:solidFill>
              </a:rPr>
              <a:t>Институционная теория</a:t>
            </a:r>
          </a:p>
        </p:txBody>
      </p:sp>
      <p:sp>
        <p:nvSpPr>
          <p:cNvPr id="181255" name="PubBanner"/>
          <p:cNvSpPr>
            <a:spLocks noEditPoints="1" noChangeArrowheads="1"/>
          </p:cNvSpPr>
          <p:nvPr/>
        </p:nvSpPr>
        <p:spPr bwMode="auto">
          <a:xfrm>
            <a:off x="4716463" y="4365625"/>
            <a:ext cx="3959225" cy="1511300"/>
          </a:xfrm>
          <a:custGeom>
            <a:avLst/>
            <a:gdLst>
              <a:gd name="T0" fmla="*/ 10800 w 21600"/>
              <a:gd name="T1" fmla="*/ 0 h 21600"/>
              <a:gd name="T2" fmla="*/ 684 w 21600"/>
              <a:gd name="T3" fmla="*/ 13728 h 21600"/>
              <a:gd name="T4" fmla="*/ 10800 w 21600"/>
              <a:gd name="T5" fmla="*/ 12549 h 21600"/>
              <a:gd name="T6" fmla="*/ 20928 w 21600"/>
              <a:gd name="T7" fmla="*/ 13728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FF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ru-RU" sz="1800" b="1" i="1">
                <a:solidFill>
                  <a:schemeClr val="tx2"/>
                </a:solidFill>
              </a:rPr>
              <a:t>Теория выживания</a:t>
            </a:r>
          </a:p>
        </p:txBody>
      </p:sp>
      <p:sp>
        <p:nvSpPr>
          <p:cNvPr id="181256" name="PubBanner"/>
          <p:cNvSpPr>
            <a:spLocks noEditPoints="1" noChangeArrowheads="1"/>
          </p:cNvSpPr>
          <p:nvPr/>
        </p:nvSpPr>
        <p:spPr bwMode="auto">
          <a:xfrm>
            <a:off x="539750" y="4365625"/>
            <a:ext cx="3887788" cy="1511300"/>
          </a:xfrm>
          <a:custGeom>
            <a:avLst/>
            <a:gdLst>
              <a:gd name="T0" fmla="*/ 10800 w 21600"/>
              <a:gd name="T1" fmla="*/ 0 h 21600"/>
              <a:gd name="T2" fmla="*/ 684 w 21600"/>
              <a:gd name="T3" fmla="*/ 13728 h 21600"/>
              <a:gd name="T4" fmla="*/ 10800 w 21600"/>
              <a:gd name="T5" fmla="*/ 12549 h 21600"/>
              <a:gd name="T6" fmla="*/ 20928 w 21600"/>
              <a:gd name="T7" fmla="*/ 13728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FF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ru-RU" sz="1800" b="1" i="1">
                <a:solidFill>
                  <a:schemeClr val="tx2"/>
                </a:solidFill>
              </a:rPr>
              <a:t>Предпринимательская теория</a:t>
            </a:r>
          </a:p>
        </p:txBody>
      </p:sp>
      <p:sp>
        <p:nvSpPr>
          <p:cNvPr id="181257" name="PubBanner"/>
          <p:cNvSpPr>
            <a:spLocks noEditPoints="1" noChangeArrowheads="1"/>
          </p:cNvSpPr>
          <p:nvPr/>
        </p:nvSpPr>
        <p:spPr bwMode="auto">
          <a:xfrm>
            <a:off x="5362575" y="1052513"/>
            <a:ext cx="3025775" cy="1511300"/>
          </a:xfrm>
          <a:custGeom>
            <a:avLst/>
            <a:gdLst>
              <a:gd name="T0" fmla="*/ 10800 w 21600"/>
              <a:gd name="T1" fmla="*/ 0 h 21600"/>
              <a:gd name="T2" fmla="*/ 684 w 21600"/>
              <a:gd name="T3" fmla="*/ 13728 h 21600"/>
              <a:gd name="T4" fmla="*/ 10800 w 21600"/>
              <a:gd name="T5" fmla="*/ 12549 h 21600"/>
              <a:gd name="T6" fmla="*/ 20928 w 21600"/>
              <a:gd name="T7" fmla="*/ 13728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FF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ru-RU" sz="1800" b="1" i="1">
                <a:solidFill>
                  <a:schemeClr val="tx2"/>
                </a:solidFill>
              </a:rPr>
              <a:t>Неоклассическая теория</a:t>
            </a:r>
          </a:p>
        </p:txBody>
      </p:sp>
      <p:sp>
        <p:nvSpPr>
          <p:cNvPr id="181258" name="PubBanner"/>
          <p:cNvSpPr>
            <a:spLocks noEditPoints="1" noChangeArrowheads="1"/>
          </p:cNvSpPr>
          <p:nvPr/>
        </p:nvSpPr>
        <p:spPr bwMode="auto">
          <a:xfrm>
            <a:off x="1401763" y="1052513"/>
            <a:ext cx="3025775" cy="1511300"/>
          </a:xfrm>
          <a:custGeom>
            <a:avLst/>
            <a:gdLst>
              <a:gd name="T0" fmla="*/ 10800 w 21600"/>
              <a:gd name="T1" fmla="*/ 0 h 21600"/>
              <a:gd name="T2" fmla="*/ 684 w 21600"/>
              <a:gd name="T3" fmla="*/ 13728 h 21600"/>
              <a:gd name="T4" fmla="*/ 10800 w 21600"/>
              <a:gd name="T5" fmla="*/ 12549 h 21600"/>
              <a:gd name="T6" fmla="*/ 20928 w 21600"/>
              <a:gd name="T7" fmla="*/ 13728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FF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ru-RU" sz="1800" b="1" i="1">
                <a:solidFill>
                  <a:schemeClr val="tx2"/>
                </a:solidFill>
              </a:rPr>
              <a:t>Классическая теория</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ru-RU" b="1" smtClean="0"/>
              <a:t>Классификация эффективности</a:t>
            </a:r>
          </a:p>
        </p:txBody>
      </p:sp>
      <p:sp>
        <p:nvSpPr>
          <p:cNvPr id="189443" name="PubRRectCallout"/>
          <p:cNvSpPr>
            <a:spLocks noEditPoints="1" noChangeArrowheads="1"/>
          </p:cNvSpPr>
          <p:nvPr/>
        </p:nvSpPr>
        <p:spPr bwMode="auto">
          <a:xfrm flipV="1">
            <a:off x="2505075" y="4295775"/>
            <a:ext cx="1914525" cy="1038225"/>
          </a:xfrm>
          <a:custGeom>
            <a:avLst/>
            <a:gdLst>
              <a:gd name="G0" fmla="+- 0 0 0"/>
              <a:gd name="G1" fmla="+- 5498 0 0"/>
              <a:gd name="T0" fmla="*/ 10800 w 21600"/>
              <a:gd name="T1" fmla="*/ 0 h 21600"/>
              <a:gd name="T2" fmla="*/ 0 w 21600"/>
              <a:gd name="T3" fmla="*/ 8638 h 21600"/>
              <a:gd name="T4" fmla="*/ 5498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5498"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rot="10800000"/>
          <a:lstStyle/>
          <a:p>
            <a:pPr algn="ctr">
              <a:defRPr/>
            </a:pPr>
            <a:r>
              <a:rPr lang="ru-RU" sz="1800" b="1"/>
              <a:t>РЫНОЧНАЯ</a:t>
            </a:r>
          </a:p>
          <a:p>
            <a:pPr algn="ctr">
              <a:defRPr/>
            </a:pPr>
            <a:r>
              <a:rPr lang="ru-RU" sz="1800" b="1"/>
              <a:t>ОБЩАЯ</a:t>
            </a:r>
          </a:p>
        </p:txBody>
      </p:sp>
      <p:sp>
        <p:nvSpPr>
          <p:cNvPr id="189444" name="PubRRectCallout"/>
          <p:cNvSpPr>
            <a:spLocks noEditPoints="1" noChangeArrowheads="1"/>
          </p:cNvSpPr>
          <p:nvPr/>
        </p:nvSpPr>
        <p:spPr bwMode="auto">
          <a:xfrm flipV="1">
            <a:off x="179388" y="4267200"/>
            <a:ext cx="2089150" cy="1081088"/>
          </a:xfrm>
          <a:custGeom>
            <a:avLst/>
            <a:gdLst>
              <a:gd name="G0" fmla="+- 0 0 0"/>
              <a:gd name="G1" fmla="+- 9224 0 0"/>
              <a:gd name="T0" fmla="*/ 10800 w 21600"/>
              <a:gd name="T1" fmla="*/ 0 h 21600"/>
              <a:gd name="T2" fmla="*/ 0 w 21600"/>
              <a:gd name="T3" fmla="*/ 8638 h 21600"/>
              <a:gd name="T4" fmla="*/ 9224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9224"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rot="10800000"/>
          <a:lstStyle/>
          <a:p>
            <a:pPr algn="ctr">
              <a:defRPr/>
            </a:pPr>
            <a:r>
              <a:rPr lang="ru-RU" sz="1800" b="1"/>
              <a:t>ВНЕШНЯЯ</a:t>
            </a:r>
          </a:p>
          <a:p>
            <a:pPr algn="ctr">
              <a:defRPr/>
            </a:pPr>
            <a:r>
              <a:rPr lang="ru-RU" sz="1800" b="1"/>
              <a:t>ВНУТРЕННЯЯ</a:t>
            </a:r>
          </a:p>
        </p:txBody>
      </p:sp>
      <p:sp>
        <p:nvSpPr>
          <p:cNvPr id="189445" name="PubOvalCallout"/>
          <p:cNvSpPr>
            <a:spLocks noEditPoints="1" noChangeArrowheads="1"/>
          </p:cNvSpPr>
          <p:nvPr/>
        </p:nvSpPr>
        <p:spPr bwMode="auto">
          <a:xfrm>
            <a:off x="7086600" y="1981200"/>
            <a:ext cx="2057400" cy="1176338"/>
          </a:xfrm>
          <a:custGeom>
            <a:avLst/>
            <a:gdLst>
              <a:gd name="G0" fmla="+- 0 0 0"/>
              <a:gd name="G1" fmla="+- 2363 0 0"/>
              <a:gd name="T0" fmla="*/ 10800 w 21600"/>
              <a:gd name="T1" fmla="*/ 0 h 21600"/>
              <a:gd name="T2" fmla="*/ 0 w 21600"/>
              <a:gd name="T3" fmla="*/ 8105 h 21600"/>
              <a:gd name="T4" fmla="*/ 2363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2363"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sz="1600"/>
          </a:p>
          <a:p>
            <a:pPr>
              <a:defRPr/>
            </a:pPr>
            <a:r>
              <a:rPr lang="ru-RU" sz="1400" b="1"/>
              <a:t>БЮДЖЕТНАЯ</a:t>
            </a:r>
          </a:p>
        </p:txBody>
      </p:sp>
      <p:sp>
        <p:nvSpPr>
          <p:cNvPr id="189446" name="PubOvalCallout"/>
          <p:cNvSpPr>
            <a:spLocks noEditPoints="1" noChangeArrowheads="1"/>
          </p:cNvSpPr>
          <p:nvPr/>
        </p:nvSpPr>
        <p:spPr bwMode="auto">
          <a:xfrm flipV="1">
            <a:off x="6372225" y="4221163"/>
            <a:ext cx="2771775" cy="960437"/>
          </a:xfrm>
          <a:custGeom>
            <a:avLst/>
            <a:gdLst>
              <a:gd name="G0" fmla="+- 0 0 0"/>
              <a:gd name="G1" fmla="+- 2006 0 0"/>
              <a:gd name="T0" fmla="*/ 10800 w 21600"/>
              <a:gd name="T1" fmla="*/ 0 h 21600"/>
              <a:gd name="T2" fmla="*/ 0 w 21600"/>
              <a:gd name="T3" fmla="*/ 8105 h 21600"/>
              <a:gd name="T4" fmla="*/ 200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200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rot="10800000"/>
          <a:lstStyle/>
          <a:p>
            <a:pPr algn="ctr">
              <a:defRPr/>
            </a:pPr>
            <a:r>
              <a:rPr lang="ru-RU" sz="1400" b="1"/>
              <a:t>КОММЕРЧЕСКАЯ</a:t>
            </a:r>
          </a:p>
        </p:txBody>
      </p:sp>
      <p:sp>
        <p:nvSpPr>
          <p:cNvPr id="189447" name="PubOvalCallout"/>
          <p:cNvSpPr>
            <a:spLocks noEditPoints="1" noChangeArrowheads="1"/>
          </p:cNvSpPr>
          <p:nvPr/>
        </p:nvSpPr>
        <p:spPr bwMode="auto">
          <a:xfrm>
            <a:off x="4419600" y="1828800"/>
            <a:ext cx="2600325" cy="1255713"/>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sz="1200"/>
          </a:p>
          <a:p>
            <a:pPr algn="ctr">
              <a:defRPr/>
            </a:pPr>
            <a:r>
              <a:rPr lang="ru-RU" sz="1400" b="1"/>
              <a:t>ЭКОНОМИЧЕСКАЯ</a:t>
            </a:r>
          </a:p>
        </p:txBody>
      </p:sp>
      <p:sp>
        <p:nvSpPr>
          <p:cNvPr id="189448" name="PubOvalCallout"/>
          <p:cNvSpPr>
            <a:spLocks noEditPoints="1" noChangeArrowheads="1"/>
          </p:cNvSpPr>
          <p:nvPr/>
        </p:nvSpPr>
        <p:spPr bwMode="auto">
          <a:xfrm flipV="1">
            <a:off x="4495800" y="4648200"/>
            <a:ext cx="2895600" cy="1492250"/>
          </a:xfrm>
          <a:custGeom>
            <a:avLst/>
            <a:gdLst>
              <a:gd name="G0" fmla="+- 0 0 0"/>
              <a:gd name="G1" fmla="+- 9521 0 0"/>
              <a:gd name="T0" fmla="*/ 10800 w 21600"/>
              <a:gd name="T1" fmla="*/ 0 h 21600"/>
              <a:gd name="T2" fmla="*/ 0 w 21600"/>
              <a:gd name="T3" fmla="*/ 8105 h 21600"/>
              <a:gd name="T4" fmla="*/ 9521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9521"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rot="10800000"/>
          <a:lstStyle/>
          <a:p>
            <a:pPr algn="ctr">
              <a:defRPr/>
            </a:pPr>
            <a:endParaRPr lang="ru-RU" sz="1200" b="1"/>
          </a:p>
          <a:p>
            <a:pPr algn="ctr">
              <a:defRPr/>
            </a:pPr>
            <a:r>
              <a:rPr lang="ru-RU" sz="1400" b="1"/>
              <a:t>ИНВЕСТИЦИОННОГО</a:t>
            </a:r>
          </a:p>
          <a:p>
            <a:pPr algn="ctr">
              <a:defRPr/>
            </a:pPr>
            <a:r>
              <a:rPr lang="ru-RU" sz="1400" b="1"/>
              <a:t>ПРОЕКТА</a:t>
            </a:r>
          </a:p>
        </p:txBody>
      </p:sp>
      <p:sp>
        <p:nvSpPr>
          <p:cNvPr id="189449" name="Ribbon2Sharp"/>
          <p:cNvSpPr>
            <a:spLocks noEditPoints="1" noChangeArrowheads="1"/>
          </p:cNvSpPr>
          <p:nvPr/>
        </p:nvSpPr>
        <p:spPr bwMode="auto">
          <a:xfrm>
            <a:off x="323850" y="3048000"/>
            <a:ext cx="4103688" cy="950913"/>
          </a:xfrm>
          <a:custGeom>
            <a:avLst/>
            <a:gdLst>
              <a:gd name="G0" fmla="+- 0 0 0"/>
              <a:gd name="G1" fmla="+- 4125 0 0"/>
              <a:gd name="G2" fmla="+- 4125 2700 0"/>
              <a:gd name="G3" fmla="+- 21600 0 G2"/>
              <a:gd name="G4" fmla="+- 21600 0 G1"/>
              <a:gd name="G5" fmla="+- 1652 0 0"/>
              <a:gd name="G6" fmla="+- 10800 0 1652"/>
              <a:gd name="G7" fmla="*/ 1652 2 1"/>
              <a:gd name="G8" fmla="+- 21600 0 G7"/>
              <a:gd name="G9" fmla="+- 10800 1652 0"/>
              <a:gd name="G10" fmla="+- 21600 0 1652"/>
              <a:gd name="T0" fmla="*/ 10800 w 21600"/>
              <a:gd name="T1" fmla="*/ 1652 h 21600"/>
              <a:gd name="T2" fmla="*/ 2700 w 21600"/>
              <a:gd name="T3" fmla="*/ 9148 h 21600"/>
              <a:gd name="T4" fmla="*/ 10800 w 21600"/>
              <a:gd name="T5" fmla="*/ 19948 h 21600"/>
              <a:gd name="T6" fmla="*/ 18900 w 21600"/>
              <a:gd name="T7" fmla="*/ 12452 h 21600"/>
              <a:gd name="T8" fmla="*/ 17694720 60000 65536"/>
              <a:gd name="T9" fmla="*/ 11796480 60000 65536"/>
              <a:gd name="T10" fmla="*/ 5898240 60000 65536"/>
              <a:gd name="T11" fmla="*/ 0 60000 65536"/>
              <a:gd name="T12" fmla="*/ G1 w 21600"/>
              <a:gd name="T13" fmla="*/ G5 h 21600"/>
              <a:gd name="T14" fmla="*/ G4 w 21600"/>
              <a:gd name="T15" fmla="*/ G10 h 21600"/>
            </a:gdLst>
            <a:ahLst/>
            <a:cxnLst>
              <a:cxn ang="T8">
                <a:pos x="T0" y="T1"/>
              </a:cxn>
              <a:cxn ang="T9">
                <a:pos x="T2" y="T3"/>
              </a:cxn>
              <a:cxn ang="T10">
                <a:pos x="T4" y="T5"/>
              </a:cxn>
              <a:cxn ang="T11">
                <a:pos x="T6" y="T7"/>
              </a:cxn>
            </a:cxnLst>
            <a:rect l="T12" t="T13" r="T14" b="T15"/>
            <a:pathLst>
              <a:path w="21600" h="21600" extrusionOk="0">
                <a:moveTo>
                  <a:pt x="0" y="0"/>
                </a:moveTo>
                <a:lnTo>
                  <a:pt x="2700" y="9148"/>
                </a:lnTo>
                <a:lnTo>
                  <a:pt x="0" y="18296"/>
                </a:lnTo>
                <a:lnTo>
                  <a:pt x="4125" y="18296"/>
                </a:lnTo>
                <a:lnTo>
                  <a:pt x="4125" y="19948"/>
                </a:lnTo>
                <a:lnTo>
                  <a:pt x="14775" y="19948"/>
                </a:lnTo>
                <a:lnTo>
                  <a:pt x="14775" y="21600"/>
                </a:lnTo>
                <a:lnTo>
                  <a:pt x="21600" y="21600"/>
                </a:lnTo>
                <a:lnTo>
                  <a:pt x="18900" y="12452"/>
                </a:lnTo>
                <a:lnTo>
                  <a:pt x="21600" y="3304"/>
                </a:lnTo>
                <a:lnTo>
                  <a:pt x="17475" y="3304"/>
                </a:lnTo>
                <a:lnTo>
                  <a:pt x="17475" y="1652"/>
                </a:lnTo>
                <a:lnTo>
                  <a:pt x="6825" y="1652"/>
                </a:lnTo>
                <a:lnTo>
                  <a:pt x="6825" y="0"/>
                </a:lnTo>
                <a:close/>
              </a:path>
              <a:path w="21600" h="21600" fill="none" extrusionOk="0">
                <a:moveTo>
                  <a:pt x="6825" y="1652"/>
                </a:moveTo>
                <a:lnTo>
                  <a:pt x="4125" y="1652"/>
                </a:lnTo>
                <a:lnTo>
                  <a:pt x="4125" y="18296"/>
                </a:lnTo>
              </a:path>
              <a:path w="21600" h="21600" fill="none" extrusionOk="0">
                <a:moveTo>
                  <a:pt x="6825" y="0"/>
                </a:moveTo>
                <a:lnTo>
                  <a:pt x="4125" y="1652"/>
                </a:lnTo>
              </a:path>
              <a:path w="21600" h="21600" fill="none" extrusionOk="0">
                <a:moveTo>
                  <a:pt x="14775" y="19948"/>
                </a:moveTo>
                <a:lnTo>
                  <a:pt x="17475" y="19948"/>
                </a:lnTo>
                <a:lnTo>
                  <a:pt x="17475" y="3304"/>
                </a:lnTo>
              </a:path>
              <a:path w="21600" h="21600" fill="none" extrusionOk="0">
                <a:moveTo>
                  <a:pt x="14775" y="21600"/>
                </a:moveTo>
                <a:lnTo>
                  <a:pt x="17475" y="19948"/>
                </a:lnTo>
              </a:path>
            </a:pathLst>
          </a:custGeom>
          <a:solidFill>
            <a:srgbClr val="CC3300"/>
          </a:solidFill>
          <a:ln w="9525">
            <a:solidFill>
              <a:srgbClr val="000000"/>
            </a:solidFill>
            <a:miter lim="800000"/>
            <a:headEnd/>
            <a:tailEnd/>
          </a:ln>
          <a:effectLst>
            <a:outerShdw dist="107763" dir="2700000" algn="ctr" rotWithShape="0">
              <a:srgbClr val="808080"/>
            </a:outerShdw>
          </a:effectLst>
        </p:spPr>
        <p:txBody>
          <a:bodyPr/>
          <a:lstStyle/>
          <a:p>
            <a:pPr algn="ctr">
              <a:defRPr/>
            </a:pPr>
            <a:endParaRPr lang="ru-RU" b="1" i="1"/>
          </a:p>
          <a:p>
            <a:pPr algn="ctr">
              <a:defRPr/>
            </a:pPr>
            <a:r>
              <a:rPr lang="ru-RU" sz="1800" b="1" i="1">
                <a:solidFill>
                  <a:srgbClr val="FFFFCC"/>
                </a:solidFill>
              </a:rPr>
              <a:t>ГЛОБАЛЬНАЯ</a:t>
            </a:r>
          </a:p>
          <a:p>
            <a:pPr algn="ctr">
              <a:defRPr/>
            </a:pPr>
            <a:r>
              <a:rPr lang="ru-RU" sz="1800" b="1" i="1">
                <a:solidFill>
                  <a:srgbClr val="FFFFCC"/>
                </a:solidFill>
              </a:rPr>
              <a:t>ЭФФЕКТИВНОСТЬ</a:t>
            </a:r>
          </a:p>
        </p:txBody>
      </p:sp>
      <p:sp>
        <p:nvSpPr>
          <p:cNvPr id="189450" name="Ribbon2Sharp"/>
          <p:cNvSpPr>
            <a:spLocks noEditPoints="1" noChangeArrowheads="1"/>
          </p:cNvSpPr>
          <p:nvPr/>
        </p:nvSpPr>
        <p:spPr bwMode="auto">
          <a:xfrm>
            <a:off x="4860925" y="3162300"/>
            <a:ext cx="4103688" cy="1028700"/>
          </a:xfrm>
          <a:custGeom>
            <a:avLst/>
            <a:gdLst>
              <a:gd name="G0" fmla="+- 0 0 0"/>
              <a:gd name="G1" fmla="+- 4125 0 0"/>
              <a:gd name="G2" fmla="+- 4125 2700 0"/>
              <a:gd name="G3" fmla="+- 21600 0 G2"/>
              <a:gd name="G4" fmla="+- 21600 0 G1"/>
              <a:gd name="G5" fmla="+- 1652 0 0"/>
              <a:gd name="G6" fmla="+- 10800 0 1652"/>
              <a:gd name="G7" fmla="*/ 1652 2 1"/>
              <a:gd name="G8" fmla="+- 21600 0 G7"/>
              <a:gd name="G9" fmla="+- 10800 1652 0"/>
              <a:gd name="G10" fmla="+- 21600 0 1652"/>
              <a:gd name="T0" fmla="*/ 10800 w 21600"/>
              <a:gd name="T1" fmla="*/ 1652 h 21600"/>
              <a:gd name="T2" fmla="*/ 2700 w 21600"/>
              <a:gd name="T3" fmla="*/ 9148 h 21600"/>
              <a:gd name="T4" fmla="*/ 10800 w 21600"/>
              <a:gd name="T5" fmla="*/ 19948 h 21600"/>
              <a:gd name="T6" fmla="*/ 18900 w 21600"/>
              <a:gd name="T7" fmla="*/ 12452 h 21600"/>
              <a:gd name="T8" fmla="*/ 17694720 60000 65536"/>
              <a:gd name="T9" fmla="*/ 11796480 60000 65536"/>
              <a:gd name="T10" fmla="*/ 5898240 60000 65536"/>
              <a:gd name="T11" fmla="*/ 0 60000 65536"/>
              <a:gd name="T12" fmla="*/ G1 w 21600"/>
              <a:gd name="T13" fmla="*/ G5 h 21600"/>
              <a:gd name="T14" fmla="*/ G4 w 21600"/>
              <a:gd name="T15" fmla="*/ G10 h 21600"/>
            </a:gdLst>
            <a:ahLst/>
            <a:cxnLst>
              <a:cxn ang="T8">
                <a:pos x="T0" y="T1"/>
              </a:cxn>
              <a:cxn ang="T9">
                <a:pos x="T2" y="T3"/>
              </a:cxn>
              <a:cxn ang="T10">
                <a:pos x="T4" y="T5"/>
              </a:cxn>
              <a:cxn ang="T11">
                <a:pos x="T6" y="T7"/>
              </a:cxn>
            </a:cxnLst>
            <a:rect l="T12" t="T13" r="T14" b="T15"/>
            <a:pathLst>
              <a:path w="21600" h="21600" extrusionOk="0">
                <a:moveTo>
                  <a:pt x="0" y="0"/>
                </a:moveTo>
                <a:lnTo>
                  <a:pt x="2700" y="9148"/>
                </a:lnTo>
                <a:lnTo>
                  <a:pt x="0" y="18296"/>
                </a:lnTo>
                <a:lnTo>
                  <a:pt x="4125" y="18296"/>
                </a:lnTo>
                <a:lnTo>
                  <a:pt x="4125" y="19948"/>
                </a:lnTo>
                <a:lnTo>
                  <a:pt x="14775" y="19948"/>
                </a:lnTo>
                <a:lnTo>
                  <a:pt x="14775" y="21600"/>
                </a:lnTo>
                <a:lnTo>
                  <a:pt x="21600" y="21600"/>
                </a:lnTo>
                <a:lnTo>
                  <a:pt x="18900" y="12452"/>
                </a:lnTo>
                <a:lnTo>
                  <a:pt x="21600" y="3304"/>
                </a:lnTo>
                <a:lnTo>
                  <a:pt x="17475" y="3304"/>
                </a:lnTo>
                <a:lnTo>
                  <a:pt x="17475" y="1652"/>
                </a:lnTo>
                <a:lnTo>
                  <a:pt x="6825" y="1652"/>
                </a:lnTo>
                <a:lnTo>
                  <a:pt x="6825" y="0"/>
                </a:lnTo>
                <a:close/>
              </a:path>
              <a:path w="21600" h="21600" fill="none" extrusionOk="0">
                <a:moveTo>
                  <a:pt x="6825" y="1652"/>
                </a:moveTo>
                <a:lnTo>
                  <a:pt x="4125" y="1652"/>
                </a:lnTo>
                <a:lnTo>
                  <a:pt x="4125" y="18296"/>
                </a:lnTo>
              </a:path>
              <a:path w="21600" h="21600" fill="none" extrusionOk="0">
                <a:moveTo>
                  <a:pt x="6825" y="0"/>
                </a:moveTo>
                <a:lnTo>
                  <a:pt x="4125" y="1652"/>
                </a:lnTo>
              </a:path>
              <a:path w="21600" h="21600" fill="none" extrusionOk="0">
                <a:moveTo>
                  <a:pt x="14775" y="19948"/>
                </a:moveTo>
                <a:lnTo>
                  <a:pt x="17475" y="19948"/>
                </a:lnTo>
                <a:lnTo>
                  <a:pt x="17475" y="3304"/>
                </a:lnTo>
              </a:path>
              <a:path w="21600" h="21600" fill="none" extrusionOk="0">
                <a:moveTo>
                  <a:pt x="14775" y="21600"/>
                </a:moveTo>
                <a:lnTo>
                  <a:pt x="17475" y="19948"/>
                </a:lnTo>
              </a:path>
            </a:pathLst>
          </a:custGeom>
          <a:solidFill>
            <a:schemeClr val="tx2"/>
          </a:solidFill>
          <a:ln w="9525">
            <a:solidFill>
              <a:srgbClr val="000000"/>
            </a:solidFill>
            <a:miter lim="800000"/>
            <a:headEnd/>
            <a:tailEnd/>
          </a:ln>
          <a:effectLst>
            <a:outerShdw dist="107763" dir="2700000" algn="ctr" rotWithShape="0">
              <a:srgbClr val="808080"/>
            </a:outerShdw>
          </a:effectLst>
        </p:spPr>
        <p:txBody>
          <a:bodyPr/>
          <a:lstStyle/>
          <a:p>
            <a:pPr algn="ctr">
              <a:defRPr/>
            </a:pPr>
            <a:endParaRPr lang="ru-RU" b="1" i="1"/>
          </a:p>
          <a:p>
            <a:pPr algn="ctr">
              <a:defRPr/>
            </a:pPr>
            <a:r>
              <a:rPr lang="ru-RU" sz="1800" b="1" i="1">
                <a:solidFill>
                  <a:srgbClr val="FFFFCC"/>
                </a:solidFill>
              </a:rPr>
              <a:t>ЛОКАЛЬНАЯ</a:t>
            </a:r>
          </a:p>
          <a:p>
            <a:pPr algn="ctr">
              <a:defRPr/>
            </a:pPr>
            <a:r>
              <a:rPr lang="ru-RU" sz="1800" b="1" i="1">
                <a:solidFill>
                  <a:srgbClr val="FFFFCC"/>
                </a:solidFill>
              </a:rPr>
              <a:t>ЭФФЕКТИВНОСТЬ</a:t>
            </a:r>
          </a:p>
        </p:txBody>
      </p:sp>
      <p:sp>
        <p:nvSpPr>
          <p:cNvPr id="93195" name="AutoShape 20"/>
          <p:cNvSpPr>
            <a:spLocks noChangeArrowheads="1"/>
          </p:cNvSpPr>
          <p:nvPr/>
        </p:nvSpPr>
        <p:spPr bwMode="auto">
          <a:xfrm>
            <a:off x="1295400" y="1447800"/>
            <a:ext cx="2362200" cy="838200"/>
          </a:xfrm>
          <a:prstGeom prst="wedgeRectCallout">
            <a:avLst>
              <a:gd name="adj1" fmla="val -12569"/>
              <a:gd name="adj2" fmla="val 132954"/>
            </a:avLst>
          </a:prstGeom>
          <a:solidFill>
            <a:srgbClr val="FFFFCC"/>
          </a:solidFill>
          <a:ln w="9525">
            <a:solidFill>
              <a:schemeClr val="tx1"/>
            </a:solidFill>
            <a:miter lim="800000"/>
            <a:headEnd/>
            <a:tailEnd/>
          </a:ln>
        </p:spPr>
        <p:txBody>
          <a:bodyPr/>
          <a:lstStyle/>
          <a:p>
            <a:pPr algn="ctr"/>
            <a:r>
              <a:rPr lang="ru-RU" sz="1800" b="1"/>
              <a:t>ТАКТИЧЕСКАЯ</a:t>
            </a:r>
          </a:p>
          <a:p>
            <a:pPr algn="ctr"/>
            <a:r>
              <a:rPr lang="ru-RU" sz="1800" b="1"/>
              <a:t>СТРАТЕГИЧЕСКАЯ</a:t>
            </a:r>
          </a:p>
        </p:txBody>
      </p:sp>
      <p:pic>
        <p:nvPicPr>
          <p:cNvPr id="93196" name="Picture 21" descr="j02932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9925" y="0"/>
            <a:ext cx="85407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04800" y="76200"/>
            <a:ext cx="8686800" cy="788988"/>
          </a:xfrm>
        </p:spPr>
        <p:txBody>
          <a:bodyPr/>
          <a:lstStyle/>
          <a:p>
            <a:pPr eaLnBrk="1" hangingPunct="1"/>
            <a:r>
              <a:rPr lang="ru-RU" smtClean="0"/>
              <a:t>Система показателей эффективности</a:t>
            </a:r>
          </a:p>
        </p:txBody>
      </p:sp>
      <p:sp>
        <p:nvSpPr>
          <p:cNvPr id="190467" name="_s1031"/>
          <p:cNvSpPr>
            <a:spLocks noChangeArrowheads="1"/>
          </p:cNvSpPr>
          <p:nvPr/>
        </p:nvSpPr>
        <p:spPr bwMode="auto">
          <a:xfrm>
            <a:off x="1812925" y="901700"/>
            <a:ext cx="4648200" cy="2159000"/>
          </a:xfrm>
          <a:prstGeom prst="ellipse">
            <a:avLst/>
          </a:prstGeom>
          <a:gradFill rotWithShape="1">
            <a:gsLst>
              <a:gs pos="0">
                <a:srgbClr val="CCFFFF"/>
              </a:gs>
              <a:gs pos="100000">
                <a:srgbClr val="CCFFFF">
                  <a:gamma/>
                  <a:shade val="69804"/>
                  <a:invGamma/>
                </a:srgbClr>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wrap="none" anchor="ctr"/>
          <a:lstStyle/>
          <a:p>
            <a:pPr algn="ctr">
              <a:lnSpc>
                <a:spcPct val="90000"/>
              </a:lnSpc>
              <a:defRPr/>
            </a:pPr>
            <a:r>
              <a:rPr lang="ru-RU" sz="1800" b="1"/>
              <a:t>Обобщающие</a:t>
            </a:r>
          </a:p>
          <a:p>
            <a:pPr algn="ctr">
              <a:lnSpc>
                <a:spcPct val="90000"/>
              </a:lnSpc>
              <a:defRPr/>
            </a:pPr>
            <a:r>
              <a:rPr lang="ru-RU" sz="1800" b="1"/>
              <a:t>показатели</a:t>
            </a:r>
          </a:p>
          <a:p>
            <a:pPr algn="ctr">
              <a:lnSpc>
                <a:spcPct val="90000"/>
              </a:lnSpc>
              <a:defRPr/>
            </a:pPr>
            <a:r>
              <a:rPr lang="ru-RU" sz="1800" b="1"/>
              <a:t>эффективности</a:t>
            </a:r>
          </a:p>
          <a:p>
            <a:pPr algn="ctr">
              <a:lnSpc>
                <a:spcPct val="90000"/>
              </a:lnSpc>
              <a:defRPr/>
            </a:pPr>
            <a:endParaRPr lang="ru-RU" sz="1800" b="1"/>
          </a:p>
        </p:txBody>
      </p:sp>
      <p:sp>
        <p:nvSpPr>
          <p:cNvPr id="190468" name="_s1031"/>
          <p:cNvSpPr>
            <a:spLocks noChangeArrowheads="1"/>
          </p:cNvSpPr>
          <p:nvPr/>
        </p:nvSpPr>
        <p:spPr bwMode="auto">
          <a:xfrm>
            <a:off x="381000" y="2773363"/>
            <a:ext cx="4403725" cy="1871662"/>
          </a:xfrm>
          <a:prstGeom prst="ellipse">
            <a:avLst/>
          </a:prstGeom>
          <a:gradFill rotWithShape="1">
            <a:gsLst>
              <a:gs pos="0">
                <a:srgbClr val="99FF99"/>
              </a:gs>
              <a:gs pos="100000">
                <a:srgbClr val="99FF99">
                  <a:gamma/>
                  <a:shade val="69804"/>
                  <a:invGamma/>
                </a:srgbClr>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wrap="none" anchor="ctr"/>
          <a:lstStyle/>
          <a:p>
            <a:pPr algn="ctr">
              <a:lnSpc>
                <a:spcPct val="90000"/>
              </a:lnSpc>
              <a:spcBef>
                <a:spcPct val="20000"/>
              </a:spcBef>
              <a:buClr>
                <a:schemeClr val="accent1"/>
              </a:buClr>
              <a:buSzPct val="140000"/>
              <a:buFont typeface="Wingdings" pitchFamily="2" charset="2"/>
              <a:buNone/>
              <a:defRPr/>
            </a:pPr>
            <a:r>
              <a:rPr lang="ru-RU" sz="1800" b="1"/>
              <a:t>Показатели</a:t>
            </a:r>
          </a:p>
          <a:p>
            <a:pPr algn="ctr">
              <a:lnSpc>
                <a:spcPct val="90000"/>
              </a:lnSpc>
              <a:defRPr/>
            </a:pPr>
            <a:r>
              <a:rPr lang="ru-RU" sz="1800" b="1"/>
              <a:t>эффективности</a:t>
            </a:r>
          </a:p>
          <a:p>
            <a:pPr algn="ctr">
              <a:lnSpc>
                <a:spcPct val="90000"/>
              </a:lnSpc>
              <a:defRPr/>
            </a:pPr>
            <a:r>
              <a:rPr lang="ru-RU" sz="1800" b="1"/>
              <a:t>живого труда</a:t>
            </a:r>
          </a:p>
          <a:p>
            <a:pPr algn="ctr">
              <a:lnSpc>
                <a:spcPct val="90000"/>
              </a:lnSpc>
              <a:defRPr/>
            </a:pPr>
            <a:r>
              <a:rPr lang="ru-RU" sz="1800" b="1"/>
              <a:t>(трудовые</a:t>
            </a:r>
          </a:p>
          <a:p>
            <a:pPr algn="ctr">
              <a:lnSpc>
                <a:spcPct val="90000"/>
              </a:lnSpc>
              <a:defRPr/>
            </a:pPr>
            <a:r>
              <a:rPr lang="ru-RU" sz="1800" b="1"/>
              <a:t>ресурсы)</a:t>
            </a:r>
          </a:p>
        </p:txBody>
      </p:sp>
      <p:sp>
        <p:nvSpPr>
          <p:cNvPr id="190469" name="_s1033"/>
          <p:cNvSpPr>
            <a:spLocks noChangeArrowheads="1"/>
          </p:cNvSpPr>
          <p:nvPr/>
        </p:nvSpPr>
        <p:spPr bwMode="auto">
          <a:xfrm>
            <a:off x="739775" y="4357688"/>
            <a:ext cx="4349750" cy="2271712"/>
          </a:xfrm>
          <a:prstGeom prst="ellipse">
            <a:avLst/>
          </a:prstGeom>
          <a:gradFill rotWithShape="1">
            <a:gsLst>
              <a:gs pos="0">
                <a:srgbClr val="FF3399"/>
              </a:gs>
              <a:gs pos="100000">
                <a:srgbClr val="FF3399">
                  <a:gamma/>
                  <a:shade val="76078"/>
                  <a:invGamma/>
                </a:srgbClr>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wrap="none" anchor="ctr"/>
          <a:lstStyle/>
          <a:p>
            <a:pPr algn="ctr">
              <a:lnSpc>
                <a:spcPct val="90000"/>
              </a:lnSpc>
              <a:spcBef>
                <a:spcPct val="20000"/>
              </a:spcBef>
              <a:buClr>
                <a:schemeClr val="accent1"/>
              </a:buClr>
              <a:buSzPct val="140000"/>
              <a:buFont typeface="Wingdings" pitchFamily="2" charset="2"/>
              <a:buNone/>
              <a:defRPr/>
            </a:pPr>
            <a:endParaRPr lang="ru-RU" sz="1800"/>
          </a:p>
          <a:p>
            <a:pPr algn="ctr">
              <a:lnSpc>
                <a:spcPct val="90000"/>
              </a:lnSpc>
              <a:defRPr/>
            </a:pPr>
            <a:r>
              <a:rPr lang="ru-RU" sz="1800" b="1">
                <a:solidFill>
                  <a:schemeClr val="bg1"/>
                </a:solidFill>
              </a:rPr>
              <a:t>Показатели</a:t>
            </a:r>
          </a:p>
          <a:p>
            <a:pPr algn="ctr">
              <a:lnSpc>
                <a:spcPct val="90000"/>
              </a:lnSpc>
              <a:defRPr/>
            </a:pPr>
            <a:r>
              <a:rPr lang="ru-RU" sz="1800" b="1">
                <a:solidFill>
                  <a:schemeClr val="bg1"/>
                </a:solidFill>
              </a:rPr>
              <a:t>эффективности</a:t>
            </a:r>
          </a:p>
          <a:p>
            <a:pPr algn="ctr">
              <a:lnSpc>
                <a:spcPct val="90000"/>
              </a:lnSpc>
              <a:defRPr/>
            </a:pPr>
            <a:r>
              <a:rPr lang="ru-RU" sz="1800" b="1">
                <a:solidFill>
                  <a:schemeClr val="bg1"/>
                </a:solidFill>
              </a:rPr>
              <a:t>использования</a:t>
            </a:r>
          </a:p>
          <a:p>
            <a:pPr algn="ctr">
              <a:lnSpc>
                <a:spcPct val="90000"/>
              </a:lnSpc>
              <a:defRPr/>
            </a:pPr>
            <a:r>
              <a:rPr lang="ru-RU" sz="1800" b="1">
                <a:solidFill>
                  <a:schemeClr val="bg1"/>
                </a:solidFill>
              </a:rPr>
              <a:t>основных фондов, </a:t>
            </a:r>
          </a:p>
          <a:p>
            <a:pPr algn="ctr">
              <a:lnSpc>
                <a:spcPct val="90000"/>
              </a:lnSpc>
              <a:defRPr/>
            </a:pPr>
            <a:r>
              <a:rPr lang="ru-RU" sz="1800" b="1">
                <a:solidFill>
                  <a:schemeClr val="bg1"/>
                </a:solidFill>
              </a:rPr>
              <a:t>оборотных средств</a:t>
            </a:r>
          </a:p>
          <a:p>
            <a:pPr algn="ctr">
              <a:lnSpc>
                <a:spcPct val="90000"/>
              </a:lnSpc>
              <a:defRPr/>
            </a:pPr>
            <a:r>
              <a:rPr lang="ru-RU" sz="1800" b="1">
                <a:solidFill>
                  <a:schemeClr val="bg1"/>
                </a:solidFill>
              </a:rPr>
              <a:t>и капитальных</a:t>
            </a:r>
          </a:p>
          <a:p>
            <a:pPr algn="ctr">
              <a:lnSpc>
                <a:spcPct val="90000"/>
              </a:lnSpc>
              <a:defRPr/>
            </a:pPr>
            <a:r>
              <a:rPr lang="ru-RU" sz="1800" b="1">
                <a:solidFill>
                  <a:schemeClr val="bg1"/>
                </a:solidFill>
              </a:rPr>
              <a:t>вложений</a:t>
            </a:r>
          </a:p>
        </p:txBody>
      </p:sp>
      <p:sp>
        <p:nvSpPr>
          <p:cNvPr id="190470" name="_s1037"/>
          <p:cNvSpPr>
            <a:spLocks noChangeArrowheads="1"/>
          </p:cNvSpPr>
          <p:nvPr/>
        </p:nvSpPr>
        <p:spPr bwMode="auto">
          <a:xfrm>
            <a:off x="4772025" y="3970338"/>
            <a:ext cx="4051300" cy="1916112"/>
          </a:xfrm>
          <a:prstGeom prst="ellipse">
            <a:avLst/>
          </a:prstGeom>
          <a:gradFill rotWithShape="1">
            <a:gsLst>
              <a:gs pos="0">
                <a:srgbClr val="FF00FF"/>
              </a:gs>
              <a:gs pos="100000">
                <a:srgbClr val="FF00FF">
                  <a:gamma/>
                  <a:shade val="92157"/>
                  <a:invGamma/>
                </a:srgbClr>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wrap="none" anchor="ctr"/>
          <a:lstStyle/>
          <a:p>
            <a:pPr algn="ctr">
              <a:lnSpc>
                <a:spcPct val="90000"/>
              </a:lnSpc>
              <a:spcBef>
                <a:spcPct val="20000"/>
              </a:spcBef>
              <a:buClr>
                <a:schemeClr val="accent1"/>
              </a:buClr>
              <a:buSzPct val="140000"/>
              <a:buFont typeface="Wingdings" pitchFamily="2" charset="2"/>
              <a:buNone/>
              <a:defRPr/>
            </a:pPr>
            <a:endParaRPr lang="ru-RU" sz="1800" b="1"/>
          </a:p>
          <a:p>
            <a:pPr algn="ctr">
              <a:lnSpc>
                <a:spcPct val="90000"/>
              </a:lnSpc>
              <a:defRPr/>
            </a:pPr>
            <a:r>
              <a:rPr lang="ru-RU" sz="1800" b="1"/>
              <a:t>Показатели</a:t>
            </a:r>
          </a:p>
          <a:p>
            <a:pPr algn="ctr">
              <a:lnSpc>
                <a:spcPct val="90000"/>
              </a:lnSpc>
              <a:defRPr/>
            </a:pPr>
            <a:r>
              <a:rPr lang="ru-RU" sz="1800" b="1"/>
              <a:t>эффективности</a:t>
            </a:r>
          </a:p>
          <a:p>
            <a:pPr algn="ctr">
              <a:lnSpc>
                <a:spcPct val="90000"/>
              </a:lnSpc>
              <a:defRPr/>
            </a:pPr>
            <a:r>
              <a:rPr lang="ru-RU" sz="1800" b="1"/>
              <a:t>использования</a:t>
            </a:r>
          </a:p>
          <a:p>
            <a:pPr algn="ctr">
              <a:lnSpc>
                <a:spcPct val="90000"/>
              </a:lnSpc>
              <a:defRPr/>
            </a:pPr>
            <a:r>
              <a:rPr lang="ru-RU" sz="1800" b="1"/>
              <a:t>материальных ресурсов</a:t>
            </a:r>
            <a:endParaRPr lang="ru-RU" sz="1800" b="1">
              <a:solidFill>
                <a:srgbClr val="FFFFFF"/>
              </a:solidFill>
            </a:endParaRPr>
          </a:p>
          <a:p>
            <a:pPr algn="ctr">
              <a:defRPr/>
            </a:pPr>
            <a:endParaRPr lang="ru-RU" sz="1800" b="1" i="1"/>
          </a:p>
        </p:txBody>
      </p:sp>
      <p:sp>
        <p:nvSpPr>
          <p:cNvPr id="190471" name="_s1041"/>
          <p:cNvSpPr>
            <a:spLocks noChangeArrowheads="1"/>
          </p:cNvSpPr>
          <p:nvPr/>
        </p:nvSpPr>
        <p:spPr bwMode="auto">
          <a:xfrm>
            <a:off x="4251325" y="2390775"/>
            <a:ext cx="4248150" cy="1944688"/>
          </a:xfrm>
          <a:prstGeom prst="ellipse">
            <a:avLst/>
          </a:prstGeom>
          <a:gradFill rotWithShape="1">
            <a:gsLst>
              <a:gs pos="0">
                <a:srgbClr val="66FFFF"/>
              </a:gs>
              <a:gs pos="100000">
                <a:srgbClr val="66FFFF">
                  <a:gamma/>
                  <a:shade val="82353"/>
                  <a:invGamma/>
                </a:srgbClr>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wrap="none" anchor="ctr"/>
          <a:lstStyle/>
          <a:p>
            <a:pPr algn="ctr">
              <a:defRPr/>
            </a:pPr>
            <a:r>
              <a:rPr lang="ru-RU" sz="1800" b="1"/>
              <a:t> Показатели</a:t>
            </a:r>
          </a:p>
          <a:p>
            <a:pPr algn="ctr">
              <a:defRPr/>
            </a:pPr>
            <a:r>
              <a:rPr lang="ru-RU" sz="1800" b="1"/>
              <a:t>экономической</a:t>
            </a:r>
          </a:p>
          <a:p>
            <a:pPr algn="ctr">
              <a:lnSpc>
                <a:spcPct val="90000"/>
              </a:lnSpc>
              <a:defRPr/>
            </a:pPr>
            <a:r>
              <a:rPr lang="ru-RU" sz="1800" b="1"/>
              <a:t>эффективности</a:t>
            </a:r>
          </a:p>
          <a:p>
            <a:pPr algn="ctr">
              <a:lnSpc>
                <a:spcPct val="90000"/>
              </a:lnSpc>
              <a:defRPr/>
            </a:pPr>
            <a:r>
              <a:rPr lang="ru-RU" sz="1800" b="1"/>
              <a:t>новой техники</a:t>
            </a:r>
          </a:p>
        </p:txBody>
      </p:sp>
      <p:pic>
        <p:nvPicPr>
          <p:cNvPr id="94216" name="Picture 8" descr="j02932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25" y="0"/>
            <a:ext cx="85407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lnSpc>
                <a:spcPct val="80000"/>
              </a:lnSpc>
              <a:defRPr/>
            </a:pPr>
            <a:r>
              <a:rPr lang="ru-RU" sz="3800" b="1" smtClean="0">
                <a:solidFill>
                  <a:srgbClr val="FD1D05"/>
                </a:solidFill>
                <a:effectLst>
                  <a:outerShdw blurRad="38100" dist="38100" dir="2700000" algn="tl">
                    <a:srgbClr val="000000"/>
                  </a:outerShdw>
                </a:effectLst>
              </a:rPr>
              <a:t>Система управления и контроля организацией (</a:t>
            </a:r>
            <a:r>
              <a:rPr lang="en-US" sz="3800" b="1" smtClean="0">
                <a:solidFill>
                  <a:srgbClr val="FD1D05"/>
                </a:solidFill>
                <a:effectLst>
                  <a:outerShdw blurRad="38100" dist="38100" dir="2700000" algn="tl">
                    <a:srgbClr val="000000"/>
                  </a:outerShdw>
                </a:effectLst>
              </a:rPr>
              <a:t>Balanced Scorecards)</a:t>
            </a:r>
            <a:endParaRPr lang="ru-RU" sz="3800" b="1" smtClean="0">
              <a:solidFill>
                <a:srgbClr val="FD1D05"/>
              </a:solidFill>
              <a:effectLst>
                <a:outerShdw blurRad="38100" dist="38100" dir="2700000" algn="tl">
                  <a:srgbClr val="000000"/>
                </a:outerShdw>
              </a:effectLst>
            </a:endParaRPr>
          </a:p>
        </p:txBody>
      </p:sp>
      <p:sp>
        <p:nvSpPr>
          <p:cNvPr id="183299" name="Rectangle 3" descr="Горизонтальный кирпич"/>
          <p:cNvSpPr>
            <a:spLocks noGrp="1" noChangeArrowheads="1"/>
          </p:cNvSpPr>
          <p:nvPr>
            <p:ph type="body" sz="half" idx="1"/>
          </p:nvPr>
        </p:nvSpPr>
        <p:spPr>
          <a:xfrm>
            <a:off x="457200" y="1600200"/>
            <a:ext cx="8291513" cy="4530725"/>
          </a:xfrm>
          <a:pattFill prst="horzBrick">
            <a:fgClr>
              <a:srgbClr val="FFFFCC"/>
            </a:fgClr>
            <a:bgClr>
              <a:schemeClr val="bg1"/>
            </a:bgClr>
          </a:pattFill>
          <a:effectLst>
            <a:outerShdw dist="107763" dir="13500000" algn="ctr" rotWithShape="0">
              <a:schemeClr val="bg2">
                <a:alpha val="50000"/>
              </a:schemeClr>
            </a:outerShdw>
          </a:effectLst>
        </p:spPr>
        <p:txBody>
          <a:bodyPr/>
          <a:lstStyle/>
          <a:p>
            <a:pPr algn="ctr" eaLnBrk="1" hangingPunct="1">
              <a:lnSpc>
                <a:spcPct val="80000"/>
              </a:lnSpc>
              <a:buFont typeface="Wingdings" pitchFamily="2" charset="2"/>
              <a:buNone/>
              <a:defRPr/>
            </a:pPr>
            <a:r>
              <a:rPr lang="ru-RU" sz="2200" smtClean="0"/>
              <a:t>Система сбалансированных показателей (СБ) включает измерения по следующим направлениям:</a:t>
            </a:r>
          </a:p>
          <a:p>
            <a:pPr eaLnBrk="1" hangingPunct="1">
              <a:lnSpc>
                <a:spcPct val="80000"/>
              </a:lnSpc>
              <a:buFont typeface="Wingdings" pitchFamily="2" charset="2"/>
              <a:buNone/>
              <a:defRPr/>
            </a:pPr>
            <a:endParaRPr lang="ru-RU" sz="2200" smtClean="0"/>
          </a:p>
          <a:p>
            <a:pPr eaLnBrk="1" hangingPunct="1">
              <a:lnSpc>
                <a:spcPct val="80000"/>
              </a:lnSpc>
              <a:spcAft>
                <a:spcPct val="30000"/>
              </a:spcAft>
              <a:buSzPct val="120000"/>
              <a:buFontTx/>
              <a:buBlip>
                <a:blip r:embed="rId2"/>
              </a:buBlip>
              <a:defRPr/>
            </a:pPr>
            <a:r>
              <a:rPr lang="ru-RU" sz="2200" b="1" smtClean="0">
                <a:solidFill>
                  <a:schemeClr val="tx2"/>
                </a:solidFill>
                <a:effectLst>
                  <a:outerShdw blurRad="38100" dist="38100" dir="2700000" algn="tl">
                    <a:srgbClr val="000000"/>
                  </a:outerShdw>
                </a:effectLst>
              </a:rPr>
              <a:t>ФИНАНСОВОЕ НАПРАВЛЕНИЕ</a:t>
            </a:r>
            <a:r>
              <a:rPr lang="ru-RU" sz="2200" smtClean="0"/>
              <a:t> (эффективность компании с точки зрения отдачи вложенных капиталов)</a:t>
            </a:r>
          </a:p>
          <a:p>
            <a:pPr eaLnBrk="1" hangingPunct="1">
              <a:lnSpc>
                <a:spcPct val="80000"/>
              </a:lnSpc>
              <a:spcAft>
                <a:spcPct val="30000"/>
              </a:spcAft>
              <a:buSzPct val="120000"/>
              <a:buFontTx/>
              <a:buBlip>
                <a:blip r:embed="rId2"/>
              </a:buBlip>
              <a:defRPr/>
            </a:pPr>
            <a:r>
              <a:rPr lang="ru-RU" sz="2200" b="1" smtClean="0">
                <a:solidFill>
                  <a:srgbClr val="3399FF"/>
                </a:solidFill>
                <a:effectLst>
                  <a:outerShdw blurRad="38100" dist="38100" dir="2700000" algn="tl">
                    <a:srgbClr val="000000"/>
                  </a:outerShdw>
                </a:effectLst>
              </a:rPr>
              <a:t>УДОВЛЕТВОРЕНИЕ ПОТРЕБИТЕЛЬСКИХ ЗАПРОСОВ</a:t>
            </a:r>
            <a:r>
              <a:rPr lang="ru-RU" sz="2200" smtClean="0"/>
              <a:t> (полезность товаров и услуг с точки зрения конечных потребителей)</a:t>
            </a:r>
          </a:p>
          <a:p>
            <a:pPr eaLnBrk="1" hangingPunct="1">
              <a:lnSpc>
                <a:spcPct val="80000"/>
              </a:lnSpc>
              <a:spcAft>
                <a:spcPct val="30000"/>
              </a:spcAft>
              <a:buSzPct val="120000"/>
              <a:buFontTx/>
              <a:buBlip>
                <a:blip r:embed="rId2"/>
              </a:buBlip>
              <a:defRPr/>
            </a:pPr>
            <a:r>
              <a:rPr lang="ru-RU" sz="2200" b="1" smtClean="0">
                <a:solidFill>
                  <a:srgbClr val="FF3300"/>
                </a:solidFill>
                <a:effectLst>
                  <a:outerShdw blurRad="38100" dist="38100" dir="2700000" algn="tl">
                    <a:srgbClr val="000000"/>
                  </a:outerShdw>
                </a:effectLst>
              </a:rPr>
              <a:t>ВНУТРЕННЯЯ ОПЕРАЦИОННАЯ ЭФФЕКТИВНОСТЬ</a:t>
            </a:r>
            <a:r>
              <a:rPr lang="ru-RU" sz="2200" smtClean="0"/>
              <a:t> (оценка внутренней организации бизнес-процессов)</a:t>
            </a:r>
          </a:p>
          <a:p>
            <a:pPr eaLnBrk="1" hangingPunct="1">
              <a:lnSpc>
                <a:spcPct val="80000"/>
              </a:lnSpc>
              <a:spcAft>
                <a:spcPct val="30000"/>
              </a:spcAft>
              <a:buSzPct val="120000"/>
              <a:buFontTx/>
              <a:buBlip>
                <a:blip r:embed="rId2"/>
              </a:buBlip>
              <a:defRPr/>
            </a:pPr>
            <a:r>
              <a:rPr lang="ru-RU" sz="2200" b="1" smtClean="0">
                <a:solidFill>
                  <a:schemeClr val="hlink"/>
                </a:solidFill>
                <a:effectLst>
                  <a:outerShdw blurRad="38100" dist="38100" dir="2700000" algn="tl">
                    <a:srgbClr val="000000"/>
                  </a:outerShdw>
                </a:effectLst>
              </a:rPr>
              <a:t>ИННОВАЦИИ И ОБУЧЕНИЕ</a:t>
            </a:r>
            <a:r>
              <a:rPr lang="ru-RU" sz="2200" smtClean="0"/>
              <a:t> (оценивается способность организации к восприятию новых идей, ее гибкость, ориентация на постоянные улучшения)</a:t>
            </a:r>
          </a:p>
        </p:txBody>
      </p:sp>
      <p:sp>
        <p:nvSpPr>
          <p:cNvPr id="95236" name="Text Box 4"/>
          <p:cNvSpPr txBox="1">
            <a:spLocks noChangeArrowheads="1"/>
          </p:cNvSpPr>
          <p:nvPr/>
        </p:nvSpPr>
        <p:spPr bwMode="auto">
          <a:xfrm>
            <a:off x="3852863" y="6272213"/>
            <a:ext cx="5040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ru-RU"/>
              <a:t>Источник; </a:t>
            </a:r>
            <a:r>
              <a:rPr lang="en-US"/>
              <a:t>Kaplan R., Norton D. The Balanced Scorecards Scorecard: translating strategy into action. Harvard Business School Press, 2001  </a:t>
            </a:r>
            <a:endParaRPr lang="ru-RU"/>
          </a:p>
        </p:txBody>
      </p:sp>
      <p:sp>
        <p:nvSpPr>
          <p:cNvPr id="95237" name="Oval 5" descr="Песок"/>
          <p:cNvSpPr>
            <a:spLocks noChangeArrowheads="1"/>
          </p:cNvSpPr>
          <p:nvPr/>
        </p:nvSpPr>
        <p:spPr bwMode="auto">
          <a:xfrm>
            <a:off x="36513" y="6121400"/>
            <a:ext cx="2447925" cy="692150"/>
          </a:xfrm>
          <a:prstGeom prst="ellipse">
            <a:avLst/>
          </a:prstGeom>
          <a:blipFill dpi="0" rotWithShape="1">
            <a:blip r:embed="rId3"/>
            <a:srcRect/>
            <a:tile tx="0" ty="0" sx="100000" sy="100000" flip="none" algn="tl"/>
          </a:blipFill>
          <a:ln w="9525">
            <a:solidFill>
              <a:schemeClr val="bg1"/>
            </a:solidFill>
            <a:round/>
            <a:headEnd/>
            <a:tailEnd/>
          </a:ln>
        </p:spPr>
        <p:txBody>
          <a:bodyPr wrap="none" anchor="ctr"/>
          <a:lstStyle/>
          <a:p>
            <a:pPr algn="ctr">
              <a:lnSpc>
                <a:spcPct val="80000"/>
              </a:lnSpc>
            </a:pPr>
            <a:r>
              <a:rPr lang="ru-RU" sz="1800" b="1">
                <a:solidFill>
                  <a:srgbClr val="FFFF66"/>
                </a:solidFill>
                <a:latin typeface="Times New Roman" pitchFamily="18" charset="0"/>
              </a:rPr>
              <a:t>Современные</a:t>
            </a:r>
          </a:p>
          <a:p>
            <a:pPr algn="ctr">
              <a:lnSpc>
                <a:spcPct val="80000"/>
              </a:lnSpc>
            </a:pPr>
            <a:r>
              <a:rPr lang="ru-RU" sz="1800" b="1">
                <a:solidFill>
                  <a:srgbClr val="FFFF66"/>
                </a:solidFill>
                <a:latin typeface="Times New Roman" pitchFamily="18" charset="0"/>
              </a:rPr>
              <a:t>организации</a:t>
            </a:r>
          </a:p>
        </p:txBody>
      </p:sp>
      <p:pic>
        <p:nvPicPr>
          <p:cNvPr id="95238" name="Picture 6" descr="j0293240"/>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8172450" y="333375"/>
            <a:ext cx="774700" cy="571500"/>
          </a:xfrm>
          <a:noFill/>
        </p:spPr>
      </p:pic>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06450" y="277813"/>
            <a:ext cx="8229600" cy="1139825"/>
          </a:xfrm>
        </p:spPr>
        <p:txBody>
          <a:bodyPr/>
          <a:lstStyle/>
          <a:p>
            <a:pPr algn="r" eaLnBrk="1" hangingPunct="1">
              <a:lnSpc>
                <a:spcPct val="70000"/>
              </a:lnSpc>
              <a:defRPr/>
            </a:pPr>
            <a:r>
              <a:rPr lang="ru-RU" b="1" smtClean="0">
                <a:effectLst>
                  <a:outerShdw blurRad="38100" dist="38100" dir="2700000" algn="tl">
                    <a:srgbClr val="000000"/>
                  </a:outerShdw>
                </a:effectLst>
              </a:rPr>
              <a:t>Система целей государственного управления</a:t>
            </a:r>
          </a:p>
        </p:txBody>
      </p:sp>
      <p:grpSp>
        <p:nvGrpSpPr>
          <p:cNvPr id="7192" name="Group 46"/>
          <p:cNvGrpSpPr>
            <a:grpSpLocks/>
          </p:cNvGrpSpPr>
          <p:nvPr/>
        </p:nvGrpSpPr>
        <p:grpSpPr bwMode="auto">
          <a:xfrm>
            <a:off x="468313" y="1125538"/>
            <a:ext cx="8280400" cy="5040312"/>
            <a:chOff x="204" y="845"/>
            <a:chExt cx="5216" cy="3175"/>
          </a:xfrm>
        </p:grpSpPr>
        <p:sp>
          <p:nvSpPr>
            <p:cNvPr id="7195" name="Text Box 20"/>
            <p:cNvSpPr txBox="1">
              <a:spLocks noChangeArrowheads="1"/>
            </p:cNvSpPr>
            <p:nvPr/>
          </p:nvSpPr>
          <p:spPr bwMode="auto">
            <a:xfrm>
              <a:off x="2065" y="1798"/>
              <a:ext cx="1452"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ru-RU" sz="1800" b="1">
                  <a:solidFill>
                    <a:srgbClr val="FF3300"/>
                  </a:solidFill>
                </a:rPr>
                <a:t>М И С С И Я  </a:t>
              </a:r>
              <a:r>
                <a:rPr lang="ru-RU" sz="1800" b="1"/>
                <a:t>    (</a:t>
              </a:r>
              <a:r>
                <a:rPr lang="ru-RU" sz="1800" b="1" i="1"/>
                <a:t>главная цель</a:t>
              </a:r>
              <a:r>
                <a:rPr lang="ru-RU" sz="1800" b="1"/>
                <a:t>) – обеспечение высокого уровня благосостояния народа</a:t>
              </a:r>
            </a:p>
          </p:txBody>
        </p:sp>
        <p:grpSp>
          <p:nvGrpSpPr>
            <p:cNvPr id="2" name="Diagram 0"/>
            <p:cNvGrpSpPr>
              <a:grpSpLocks/>
            </p:cNvGrpSpPr>
            <p:nvPr/>
          </p:nvGrpSpPr>
          <p:grpSpPr bwMode="auto">
            <a:xfrm>
              <a:off x="204" y="845"/>
              <a:ext cx="5216" cy="3175"/>
              <a:chOff x="294" y="668"/>
              <a:chExt cx="5216" cy="3175"/>
            </a:xfrm>
          </p:grpSpPr>
          <p:sp>
            <p:nvSpPr>
              <p:cNvPr id="3" name="Oval 19"/>
              <p:cNvSpPr>
                <a:spLocks noChangeArrowheads="1"/>
              </p:cNvSpPr>
              <p:nvPr/>
            </p:nvSpPr>
            <p:spPr bwMode="auto">
              <a:xfrm>
                <a:off x="1951" y="1388"/>
                <a:ext cx="1860" cy="1769"/>
              </a:xfrm>
              <a:prstGeom prst="ellipse">
                <a:avLst/>
              </a:prstGeom>
              <a:solidFill>
                <a:srgbClr val="FFFFCC">
                  <a:alpha val="37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ru-RU"/>
              </a:p>
            </p:txBody>
          </p:sp>
          <p:sp>
            <p:nvSpPr>
              <p:cNvPr id="4" name="_s7173"/>
              <p:cNvSpPr>
                <a:spLocks noChangeArrowheads="1" noTextEdit="1"/>
              </p:cNvSpPr>
              <p:nvPr/>
            </p:nvSpPr>
            <p:spPr bwMode="auto">
              <a:xfrm>
                <a:off x="1687" y="1041"/>
                <a:ext cx="2430" cy="2430"/>
              </a:xfrm>
              <a:custGeom>
                <a:avLst/>
                <a:gdLst>
                  <a:gd name="G0" fmla="+- 9000 0 0"/>
                  <a:gd name="G1" fmla="+- 16711680 0 0"/>
                  <a:gd name="G2" fmla="+- 0 0 16711680"/>
                  <a:gd name="T0" fmla="*/ 0 256 1"/>
                  <a:gd name="T1" fmla="*/ 180 256 1"/>
                  <a:gd name="G3" fmla="+- 16711680 T0 T1"/>
                  <a:gd name="T2" fmla="*/ 0 256 1"/>
                  <a:gd name="T3" fmla="*/ 90 256 1"/>
                  <a:gd name="G4" fmla="+- 16711680 T2 T3"/>
                  <a:gd name="G5" fmla="*/ G4 2 1"/>
                  <a:gd name="T4" fmla="*/ 90 256 1"/>
                  <a:gd name="T5" fmla="*/ 0 256 1"/>
                  <a:gd name="G6" fmla="+- 16711680 T4 T5"/>
                  <a:gd name="G7" fmla="*/ G6 2 1"/>
                  <a:gd name="G8" fmla="abs 167116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000"/>
                  <a:gd name="G18" fmla="*/ 9000 1 2"/>
                  <a:gd name="G19" fmla="+- G18 5400 0"/>
                  <a:gd name="G20" fmla="cos G19 16711680"/>
                  <a:gd name="G21" fmla="sin G19 16711680"/>
                  <a:gd name="G22" fmla="+- G20 10800 0"/>
                  <a:gd name="G23" fmla="+- G21 10800 0"/>
                  <a:gd name="G24" fmla="+- 10800 0 G20"/>
                  <a:gd name="G25" fmla="+- 9000 10800 0"/>
                  <a:gd name="G26" fmla="?: G9 G17 G25"/>
                  <a:gd name="G27" fmla="?: G9 0 21600"/>
                  <a:gd name="G28" fmla="cos 10800 16711680"/>
                  <a:gd name="G29" fmla="sin 10800 16711680"/>
                  <a:gd name="G30" fmla="sin 9000 16711680"/>
                  <a:gd name="G31" fmla="+- G28 10800 0"/>
                  <a:gd name="G32" fmla="+- G29 10800 0"/>
                  <a:gd name="G33" fmla="+- G30 10800 0"/>
                  <a:gd name="G34" fmla="?: G4 0 G31"/>
                  <a:gd name="G35" fmla="?: 16711680 G34 0"/>
                  <a:gd name="G36" fmla="?: G6 G35 G31"/>
                  <a:gd name="G37" fmla="+- 21600 0 G36"/>
                  <a:gd name="G38" fmla="?: G4 0 G33"/>
                  <a:gd name="G39" fmla="?: 16711680 G38 G32"/>
                  <a:gd name="G40" fmla="?: G6 G39 0"/>
                  <a:gd name="G41" fmla="?: G4 G32 21600"/>
                  <a:gd name="G42" fmla="?: G6 G41 G33"/>
                  <a:gd name="T12" fmla="*/ 10800 w 21600"/>
                  <a:gd name="T13" fmla="*/ 0 h 21600"/>
                  <a:gd name="T14" fmla="*/ 8237 w 21600"/>
                  <a:gd name="T15" fmla="*/ 1237 h 21600"/>
                  <a:gd name="T16" fmla="*/ 10800 w 21600"/>
                  <a:gd name="T17" fmla="*/ 1800 h 21600"/>
                  <a:gd name="T18" fmla="*/ 13363 w 21600"/>
                  <a:gd name="T19" fmla="*/ 123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470" y="2106"/>
                    </a:moveTo>
                    <a:cubicBezTo>
                      <a:pt x="9230" y="1903"/>
                      <a:pt x="10013" y="1800"/>
                      <a:pt x="10799" y="1800"/>
                    </a:cubicBezTo>
                    <a:cubicBezTo>
                      <a:pt x="11586" y="1799"/>
                      <a:pt x="12369" y="1903"/>
                      <a:pt x="13129" y="2106"/>
                    </a:cubicBezTo>
                    <a:lnTo>
                      <a:pt x="13595" y="368"/>
                    </a:lnTo>
                    <a:cubicBezTo>
                      <a:pt x="12683" y="123"/>
                      <a:pt x="11743" y="0"/>
                      <a:pt x="10800" y="0"/>
                    </a:cubicBezTo>
                    <a:cubicBezTo>
                      <a:pt x="9856" y="-1"/>
                      <a:pt x="8916" y="123"/>
                      <a:pt x="8004" y="368"/>
                    </a:cubicBezTo>
                    <a:close/>
                  </a:path>
                </a:pathLst>
              </a:custGeom>
              <a:solidFill>
                <a:schemeClr val="accent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5" name="_s7174"/>
              <p:cNvSpPr>
                <a:spLocks noChangeArrowheads="1" noTextEdit="1"/>
              </p:cNvSpPr>
              <p:nvPr/>
            </p:nvSpPr>
            <p:spPr bwMode="auto">
              <a:xfrm rot="3600000">
                <a:off x="1687" y="1041"/>
                <a:ext cx="2430" cy="2430"/>
              </a:xfrm>
              <a:custGeom>
                <a:avLst/>
                <a:gdLst>
                  <a:gd name="G0" fmla="+- 9000 0 0"/>
                  <a:gd name="G1" fmla="+- 16711680 0 0"/>
                  <a:gd name="G2" fmla="+- 0 0 16711680"/>
                  <a:gd name="T0" fmla="*/ 0 256 1"/>
                  <a:gd name="T1" fmla="*/ 180 256 1"/>
                  <a:gd name="G3" fmla="+- 16711680 T0 T1"/>
                  <a:gd name="T2" fmla="*/ 0 256 1"/>
                  <a:gd name="T3" fmla="*/ 90 256 1"/>
                  <a:gd name="G4" fmla="+- 16711680 T2 T3"/>
                  <a:gd name="G5" fmla="*/ G4 2 1"/>
                  <a:gd name="T4" fmla="*/ 90 256 1"/>
                  <a:gd name="T5" fmla="*/ 0 256 1"/>
                  <a:gd name="G6" fmla="+- 16711680 T4 T5"/>
                  <a:gd name="G7" fmla="*/ G6 2 1"/>
                  <a:gd name="G8" fmla="abs 167116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000"/>
                  <a:gd name="G18" fmla="*/ 9000 1 2"/>
                  <a:gd name="G19" fmla="+- G18 5400 0"/>
                  <a:gd name="G20" fmla="cos G19 16711680"/>
                  <a:gd name="G21" fmla="sin G19 16711680"/>
                  <a:gd name="G22" fmla="+- G20 10800 0"/>
                  <a:gd name="G23" fmla="+- G21 10800 0"/>
                  <a:gd name="G24" fmla="+- 10800 0 G20"/>
                  <a:gd name="G25" fmla="+- 9000 10800 0"/>
                  <a:gd name="G26" fmla="?: G9 G17 G25"/>
                  <a:gd name="G27" fmla="?: G9 0 21600"/>
                  <a:gd name="G28" fmla="cos 10800 16711680"/>
                  <a:gd name="G29" fmla="sin 10800 16711680"/>
                  <a:gd name="G30" fmla="sin 9000 16711680"/>
                  <a:gd name="G31" fmla="+- G28 10800 0"/>
                  <a:gd name="G32" fmla="+- G29 10800 0"/>
                  <a:gd name="G33" fmla="+- G30 10800 0"/>
                  <a:gd name="G34" fmla="?: G4 0 G31"/>
                  <a:gd name="G35" fmla="?: 16711680 G34 0"/>
                  <a:gd name="G36" fmla="?: G6 G35 G31"/>
                  <a:gd name="G37" fmla="+- 21600 0 G36"/>
                  <a:gd name="G38" fmla="?: G4 0 G33"/>
                  <a:gd name="G39" fmla="?: 16711680 G38 G32"/>
                  <a:gd name="G40" fmla="?: G6 G39 0"/>
                  <a:gd name="G41" fmla="?: G4 G32 21600"/>
                  <a:gd name="G42" fmla="?: G6 G41 G33"/>
                  <a:gd name="T12" fmla="*/ 10800 w 21600"/>
                  <a:gd name="T13" fmla="*/ 0 h 21600"/>
                  <a:gd name="T14" fmla="*/ 8237 w 21600"/>
                  <a:gd name="T15" fmla="*/ 1237 h 21600"/>
                  <a:gd name="T16" fmla="*/ 10800 w 21600"/>
                  <a:gd name="T17" fmla="*/ 1800 h 21600"/>
                  <a:gd name="T18" fmla="*/ 13363 w 21600"/>
                  <a:gd name="T19" fmla="*/ 123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470" y="2106"/>
                    </a:moveTo>
                    <a:cubicBezTo>
                      <a:pt x="9230" y="1903"/>
                      <a:pt x="10013" y="1800"/>
                      <a:pt x="10799" y="1800"/>
                    </a:cubicBezTo>
                    <a:cubicBezTo>
                      <a:pt x="11586" y="1799"/>
                      <a:pt x="12369" y="1903"/>
                      <a:pt x="13129" y="2106"/>
                    </a:cubicBezTo>
                    <a:lnTo>
                      <a:pt x="13595" y="368"/>
                    </a:lnTo>
                    <a:cubicBezTo>
                      <a:pt x="12683" y="123"/>
                      <a:pt x="11743" y="0"/>
                      <a:pt x="10800" y="0"/>
                    </a:cubicBezTo>
                    <a:cubicBezTo>
                      <a:pt x="9856" y="-1"/>
                      <a:pt x="8916" y="123"/>
                      <a:pt x="8004" y="368"/>
                    </a:cubicBezTo>
                    <a:close/>
                  </a:path>
                </a:pathLst>
              </a:custGeom>
              <a:solidFill>
                <a:srgbClr val="CCFFFF"/>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6" name="_s7175"/>
              <p:cNvSpPr>
                <a:spLocks noChangeArrowheads="1" noTextEdit="1"/>
              </p:cNvSpPr>
              <p:nvPr/>
            </p:nvSpPr>
            <p:spPr bwMode="auto">
              <a:xfrm rot="7200000">
                <a:off x="1687" y="1041"/>
                <a:ext cx="2430" cy="2430"/>
              </a:xfrm>
              <a:custGeom>
                <a:avLst/>
                <a:gdLst>
                  <a:gd name="G0" fmla="+- 9000 0 0"/>
                  <a:gd name="G1" fmla="+- 16711680 0 0"/>
                  <a:gd name="G2" fmla="+- 0 0 16711680"/>
                  <a:gd name="T0" fmla="*/ 0 256 1"/>
                  <a:gd name="T1" fmla="*/ 180 256 1"/>
                  <a:gd name="G3" fmla="+- 16711680 T0 T1"/>
                  <a:gd name="T2" fmla="*/ 0 256 1"/>
                  <a:gd name="T3" fmla="*/ 90 256 1"/>
                  <a:gd name="G4" fmla="+- 16711680 T2 T3"/>
                  <a:gd name="G5" fmla="*/ G4 2 1"/>
                  <a:gd name="T4" fmla="*/ 90 256 1"/>
                  <a:gd name="T5" fmla="*/ 0 256 1"/>
                  <a:gd name="G6" fmla="+- 16711680 T4 T5"/>
                  <a:gd name="G7" fmla="*/ G6 2 1"/>
                  <a:gd name="G8" fmla="abs 167116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000"/>
                  <a:gd name="G18" fmla="*/ 9000 1 2"/>
                  <a:gd name="G19" fmla="+- G18 5400 0"/>
                  <a:gd name="G20" fmla="cos G19 16711680"/>
                  <a:gd name="G21" fmla="sin G19 16711680"/>
                  <a:gd name="G22" fmla="+- G20 10800 0"/>
                  <a:gd name="G23" fmla="+- G21 10800 0"/>
                  <a:gd name="G24" fmla="+- 10800 0 G20"/>
                  <a:gd name="G25" fmla="+- 9000 10800 0"/>
                  <a:gd name="G26" fmla="?: G9 G17 G25"/>
                  <a:gd name="G27" fmla="?: G9 0 21600"/>
                  <a:gd name="G28" fmla="cos 10800 16711680"/>
                  <a:gd name="G29" fmla="sin 10800 16711680"/>
                  <a:gd name="G30" fmla="sin 9000 16711680"/>
                  <a:gd name="G31" fmla="+- G28 10800 0"/>
                  <a:gd name="G32" fmla="+- G29 10800 0"/>
                  <a:gd name="G33" fmla="+- G30 10800 0"/>
                  <a:gd name="G34" fmla="?: G4 0 G31"/>
                  <a:gd name="G35" fmla="?: 16711680 G34 0"/>
                  <a:gd name="G36" fmla="?: G6 G35 G31"/>
                  <a:gd name="G37" fmla="+- 21600 0 G36"/>
                  <a:gd name="G38" fmla="?: G4 0 G33"/>
                  <a:gd name="G39" fmla="?: 16711680 G38 G32"/>
                  <a:gd name="G40" fmla="?: G6 G39 0"/>
                  <a:gd name="G41" fmla="?: G4 G32 21600"/>
                  <a:gd name="G42" fmla="?: G6 G41 G33"/>
                  <a:gd name="T12" fmla="*/ 10800 w 21600"/>
                  <a:gd name="T13" fmla="*/ 0 h 21600"/>
                  <a:gd name="T14" fmla="*/ 8237 w 21600"/>
                  <a:gd name="T15" fmla="*/ 1237 h 21600"/>
                  <a:gd name="T16" fmla="*/ 10800 w 21600"/>
                  <a:gd name="T17" fmla="*/ 1800 h 21600"/>
                  <a:gd name="T18" fmla="*/ 13363 w 21600"/>
                  <a:gd name="T19" fmla="*/ 123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470" y="2106"/>
                    </a:moveTo>
                    <a:cubicBezTo>
                      <a:pt x="9230" y="1903"/>
                      <a:pt x="10013" y="1800"/>
                      <a:pt x="10799" y="1800"/>
                    </a:cubicBezTo>
                    <a:cubicBezTo>
                      <a:pt x="11586" y="1799"/>
                      <a:pt x="12369" y="1903"/>
                      <a:pt x="13129" y="2106"/>
                    </a:cubicBezTo>
                    <a:lnTo>
                      <a:pt x="13595" y="368"/>
                    </a:lnTo>
                    <a:cubicBezTo>
                      <a:pt x="12683" y="123"/>
                      <a:pt x="11743" y="0"/>
                      <a:pt x="10800" y="0"/>
                    </a:cubicBezTo>
                    <a:cubicBezTo>
                      <a:pt x="9856" y="-1"/>
                      <a:pt x="8916" y="123"/>
                      <a:pt x="8004" y="368"/>
                    </a:cubicBezTo>
                    <a:close/>
                  </a:path>
                </a:pathLst>
              </a:custGeom>
              <a:solidFill>
                <a:srgbClr val="CCFFFF"/>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7" name="_s7176"/>
              <p:cNvSpPr>
                <a:spLocks noChangeArrowheads="1" noTextEdit="1"/>
              </p:cNvSpPr>
              <p:nvPr/>
            </p:nvSpPr>
            <p:spPr bwMode="auto">
              <a:xfrm rot="10800000">
                <a:off x="1687" y="1041"/>
                <a:ext cx="2430" cy="2430"/>
              </a:xfrm>
              <a:custGeom>
                <a:avLst/>
                <a:gdLst>
                  <a:gd name="G0" fmla="+- 9000 0 0"/>
                  <a:gd name="G1" fmla="+- 16711680 0 0"/>
                  <a:gd name="G2" fmla="+- 0 0 16711680"/>
                  <a:gd name="T0" fmla="*/ 0 256 1"/>
                  <a:gd name="T1" fmla="*/ 180 256 1"/>
                  <a:gd name="G3" fmla="+- 16711680 T0 T1"/>
                  <a:gd name="T2" fmla="*/ 0 256 1"/>
                  <a:gd name="T3" fmla="*/ 90 256 1"/>
                  <a:gd name="G4" fmla="+- 16711680 T2 T3"/>
                  <a:gd name="G5" fmla="*/ G4 2 1"/>
                  <a:gd name="T4" fmla="*/ 90 256 1"/>
                  <a:gd name="T5" fmla="*/ 0 256 1"/>
                  <a:gd name="G6" fmla="+- 16711680 T4 T5"/>
                  <a:gd name="G7" fmla="*/ G6 2 1"/>
                  <a:gd name="G8" fmla="abs 167116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000"/>
                  <a:gd name="G18" fmla="*/ 9000 1 2"/>
                  <a:gd name="G19" fmla="+- G18 5400 0"/>
                  <a:gd name="G20" fmla="cos G19 16711680"/>
                  <a:gd name="G21" fmla="sin G19 16711680"/>
                  <a:gd name="G22" fmla="+- G20 10800 0"/>
                  <a:gd name="G23" fmla="+- G21 10800 0"/>
                  <a:gd name="G24" fmla="+- 10800 0 G20"/>
                  <a:gd name="G25" fmla="+- 9000 10800 0"/>
                  <a:gd name="G26" fmla="?: G9 G17 G25"/>
                  <a:gd name="G27" fmla="?: G9 0 21600"/>
                  <a:gd name="G28" fmla="cos 10800 16711680"/>
                  <a:gd name="G29" fmla="sin 10800 16711680"/>
                  <a:gd name="G30" fmla="sin 9000 16711680"/>
                  <a:gd name="G31" fmla="+- G28 10800 0"/>
                  <a:gd name="G32" fmla="+- G29 10800 0"/>
                  <a:gd name="G33" fmla="+- G30 10800 0"/>
                  <a:gd name="G34" fmla="?: G4 0 G31"/>
                  <a:gd name="G35" fmla="?: 16711680 G34 0"/>
                  <a:gd name="G36" fmla="?: G6 G35 G31"/>
                  <a:gd name="G37" fmla="+- 21600 0 G36"/>
                  <a:gd name="G38" fmla="?: G4 0 G33"/>
                  <a:gd name="G39" fmla="?: 16711680 G38 G32"/>
                  <a:gd name="G40" fmla="?: G6 G39 0"/>
                  <a:gd name="G41" fmla="?: G4 G32 21600"/>
                  <a:gd name="G42" fmla="?: G6 G41 G33"/>
                  <a:gd name="T12" fmla="*/ 10800 w 21600"/>
                  <a:gd name="T13" fmla="*/ 0 h 21600"/>
                  <a:gd name="T14" fmla="*/ 8237 w 21600"/>
                  <a:gd name="T15" fmla="*/ 1237 h 21600"/>
                  <a:gd name="T16" fmla="*/ 10800 w 21600"/>
                  <a:gd name="T17" fmla="*/ 1800 h 21600"/>
                  <a:gd name="T18" fmla="*/ 13363 w 21600"/>
                  <a:gd name="T19" fmla="*/ 123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470" y="2106"/>
                    </a:moveTo>
                    <a:cubicBezTo>
                      <a:pt x="9230" y="1903"/>
                      <a:pt x="10013" y="1800"/>
                      <a:pt x="10799" y="1800"/>
                    </a:cubicBezTo>
                    <a:cubicBezTo>
                      <a:pt x="11586" y="1799"/>
                      <a:pt x="12369" y="1903"/>
                      <a:pt x="13129" y="2106"/>
                    </a:cubicBezTo>
                    <a:lnTo>
                      <a:pt x="13595" y="368"/>
                    </a:lnTo>
                    <a:cubicBezTo>
                      <a:pt x="12683" y="123"/>
                      <a:pt x="11743" y="0"/>
                      <a:pt x="10800" y="0"/>
                    </a:cubicBezTo>
                    <a:cubicBezTo>
                      <a:pt x="9856" y="-1"/>
                      <a:pt x="8916" y="123"/>
                      <a:pt x="8004" y="368"/>
                    </a:cubicBezTo>
                    <a:close/>
                  </a:path>
                </a:pathLst>
              </a:custGeom>
              <a:solidFill>
                <a:schemeClr val="accent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8" name="_s7177"/>
              <p:cNvSpPr>
                <a:spLocks noChangeArrowheads="1" noTextEdit="1"/>
              </p:cNvSpPr>
              <p:nvPr/>
            </p:nvSpPr>
            <p:spPr bwMode="auto">
              <a:xfrm rot="14400000">
                <a:off x="1687" y="1041"/>
                <a:ext cx="2430" cy="2430"/>
              </a:xfrm>
              <a:custGeom>
                <a:avLst/>
                <a:gdLst>
                  <a:gd name="G0" fmla="+- 9000 0 0"/>
                  <a:gd name="G1" fmla="+- 16711680 0 0"/>
                  <a:gd name="G2" fmla="+- 0 0 16711680"/>
                  <a:gd name="T0" fmla="*/ 0 256 1"/>
                  <a:gd name="T1" fmla="*/ 180 256 1"/>
                  <a:gd name="G3" fmla="+- 16711680 T0 T1"/>
                  <a:gd name="T2" fmla="*/ 0 256 1"/>
                  <a:gd name="T3" fmla="*/ 90 256 1"/>
                  <a:gd name="G4" fmla="+- 16711680 T2 T3"/>
                  <a:gd name="G5" fmla="*/ G4 2 1"/>
                  <a:gd name="T4" fmla="*/ 90 256 1"/>
                  <a:gd name="T5" fmla="*/ 0 256 1"/>
                  <a:gd name="G6" fmla="+- 16711680 T4 T5"/>
                  <a:gd name="G7" fmla="*/ G6 2 1"/>
                  <a:gd name="G8" fmla="abs 167116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000"/>
                  <a:gd name="G18" fmla="*/ 9000 1 2"/>
                  <a:gd name="G19" fmla="+- G18 5400 0"/>
                  <a:gd name="G20" fmla="cos G19 16711680"/>
                  <a:gd name="G21" fmla="sin G19 16711680"/>
                  <a:gd name="G22" fmla="+- G20 10800 0"/>
                  <a:gd name="G23" fmla="+- G21 10800 0"/>
                  <a:gd name="G24" fmla="+- 10800 0 G20"/>
                  <a:gd name="G25" fmla="+- 9000 10800 0"/>
                  <a:gd name="G26" fmla="?: G9 G17 G25"/>
                  <a:gd name="G27" fmla="?: G9 0 21600"/>
                  <a:gd name="G28" fmla="cos 10800 16711680"/>
                  <a:gd name="G29" fmla="sin 10800 16711680"/>
                  <a:gd name="G30" fmla="sin 9000 16711680"/>
                  <a:gd name="G31" fmla="+- G28 10800 0"/>
                  <a:gd name="G32" fmla="+- G29 10800 0"/>
                  <a:gd name="G33" fmla="+- G30 10800 0"/>
                  <a:gd name="G34" fmla="?: G4 0 G31"/>
                  <a:gd name="G35" fmla="?: 16711680 G34 0"/>
                  <a:gd name="G36" fmla="?: G6 G35 G31"/>
                  <a:gd name="G37" fmla="+- 21600 0 G36"/>
                  <a:gd name="G38" fmla="?: G4 0 G33"/>
                  <a:gd name="G39" fmla="?: 16711680 G38 G32"/>
                  <a:gd name="G40" fmla="?: G6 G39 0"/>
                  <a:gd name="G41" fmla="?: G4 G32 21600"/>
                  <a:gd name="G42" fmla="?: G6 G41 G33"/>
                  <a:gd name="T12" fmla="*/ 10800 w 21600"/>
                  <a:gd name="T13" fmla="*/ 0 h 21600"/>
                  <a:gd name="T14" fmla="*/ 8237 w 21600"/>
                  <a:gd name="T15" fmla="*/ 1237 h 21600"/>
                  <a:gd name="T16" fmla="*/ 10800 w 21600"/>
                  <a:gd name="T17" fmla="*/ 1800 h 21600"/>
                  <a:gd name="T18" fmla="*/ 13363 w 21600"/>
                  <a:gd name="T19" fmla="*/ 123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470" y="2106"/>
                    </a:moveTo>
                    <a:cubicBezTo>
                      <a:pt x="9230" y="1903"/>
                      <a:pt x="10013" y="1800"/>
                      <a:pt x="10799" y="1800"/>
                    </a:cubicBezTo>
                    <a:cubicBezTo>
                      <a:pt x="11586" y="1799"/>
                      <a:pt x="12369" y="1903"/>
                      <a:pt x="13129" y="2106"/>
                    </a:cubicBezTo>
                    <a:lnTo>
                      <a:pt x="13595" y="368"/>
                    </a:lnTo>
                    <a:cubicBezTo>
                      <a:pt x="12683" y="123"/>
                      <a:pt x="11743" y="0"/>
                      <a:pt x="10800" y="0"/>
                    </a:cubicBezTo>
                    <a:cubicBezTo>
                      <a:pt x="9856" y="-1"/>
                      <a:pt x="8916" y="123"/>
                      <a:pt x="8004" y="368"/>
                    </a:cubicBezTo>
                    <a:close/>
                  </a:path>
                </a:pathLst>
              </a:custGeom>
              <a:solidFill>
                <a:srgbClr val="CCFFFF"/>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9" name="_s7178"/>
              <p:cNvSpPr>
                <a:spLocks noChangeArrowheads="1" noTextEdit="1"/>
              </p:cNvSpPr>
              <p:nvPr/>
            </p:nvSpPr>
            <p:spPr bwMode="auto">
              <a:xfrm rot="18000000">
                <a:off x="1687" y="1041"/>
                <a:ext cx="2430" cy="2430"/>
              </a:xfrm>
              <a:custGeom>
                <a:avLst/>
                <a:gdLst>
                  <a:gd name="G0" fmla="+- 9000 0 0"/>
                  <a:gd name="G1" fmla="+- 16711680 0 0"/>
                  <a:gd name="G2" fmla="+- 0 0 16711680"/>
                  <a:gd name="T0" fmla="*/ 0 256 1"/>
                  <a:gd name="T1" fmla="*/ 180 256 1"/>
                  <a:gd name="G3" fmla="+- 16711680 T0 T1"/>
                  <a:gd name="T2" fmla="*/ 0 256 1"/>
                  <a:gd name="T3" fmla="*/ 90 256 1"/>
                  <a:gd name="G4" fmla="+- 16711680 T2 T3"/>
                  <a:gd name="G5" fmla="*/ G4 2 1"/>
                  <a:gd name="T4" fmla="*/ 90 256 1"/>
                  <a:gd name="T5" fmla="*/ 0 256 1"/>
                  <a:gd name="G6" fmla="+- 16711680 T4 T5"/>
                  <a:gd name="G7" fmla="*/ G6 2 1"/>
                  <a:gd name="G8" fmla="abs 167116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000"/>
                  <a:gd name="G18" fmla="*/ 9000 1 2"/>
                  <a:gd name="G19" fmla="+- G18 5400 0"/>
                  <a:gd name="G20" fmla="cos G19 16711680"/>
                  <a:gd name="G21" fmla="sin G19 16711680"/>
                  <a:gd name="G22" fmla="+- G20 10800 0"/>
                  <a:gd name="G23" fmla="+- G21 10800 0"/>
                  <a:gd name="G24" fmla="+- 10800 0 G20"/>
                  <a:gd name="G25" fmla="+- 9000 10800 0"/>
                  <a:gd name="G26" fmla="?: G9 G17 G25"/>
                  <a:gd name="G27" fmla="?: G9 0 21600"/>
                  <a:gd name="G28" fmla="cos 10800 16711680"/>
                  <a:gd name="G29" fmla="sin 10800 16711680"/>
                  <a:gd name="G30" fmla="sin 9000 16711680"/>
                  <a:gd name="G31" fmla="+- G28 10800 0"/>
                  <a:gd name="G32" fmla="+- G29 10800 0"/>
                  <a:gd name="G33" fmla="+- G30 10800 0"/>
                  <a:gd name="G34" fmla="?: G4 0 G31"/>
                  <a:gd name="G35" fmla="?: 16711680 G34 0"/>
                  <a:gd name="G36" fmla="?: G6 G35 G31"/>
                  <a:gd name="G37" fmla="+- 21600 0 G36"/>
                  <a:gd name="G38" fmla="?: G4 0 G33"/>
                  <a:gd name="G39" fmla="?: 16711680 G38 G32"/>
                  <a:gd name="G40" fmla="?: G6 G39 0"/>
                  <a:gd name="G41" fmla="?: G4 G32 21600"/>
                  <a:gd name="G42" fmla="?: G6 G41 G33"/>
                  <a:gd name="T12" fmla="*/ 10800 w 21600"/>
                  <a:gd name="T13" fmla="*/ 0 h 21600"/>
                  <a:gd name="T14" fmla="*/ 8237 w 21600"/>
                  <a:gd name="T15" fmla="*/ 1237 h 21600"/>
                  <a:gd name="T16" fmla="*/ 10800 w 21600"/>
                  <a:gd name="T17" fmla="*/ 1800 h 21600"/>
                  <a:gd name="T18" fmla="*/ 13363 w 21600"/>
                  <a:gd name="T19" fmla="*/ 123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470" y="2106"/>
                    </a:moveTo>
                    <a:cubicBezTo>
                      <a:pt x="9230" y="1903"/>
                      <a:pt x="10013" y="1800"/>
                      <a:pt x="10799" y="1800"/>
                    </a:cubicBezTo>
                    <a:cubicBezTo>
                      <a:pt x="11586" y="1799"/>
                      <a:pt x="12369" y="1903"/>
                      <a:pt x="13129" y="2106"/>
                    </a:cubicBezTo>
                    <a:lnTo>
                      <a:pt x="13595" y="368"/>
                    </a:lnTo>
                    <a:cubicBezTo>
                      <a:pt x="12683" y="123"/>
                      <a:pt x="11743" y="0"/>
                      <a:pt x="10800" y="0"/>
                    </a:cubicBezTo>
                    <a:cubicBezTo>
                      <a:pt x="9856" y="-1"/>
                      <a:pt x="8916" y="123"/>
                      <a:pt x="8004" y="368"/>
                    </a:cubicBezTo>
                    <a:close/>
                  </a:path>
                </a:pathLst>
              </a:custGeom>
              <a:solidFill>
                <a:srgbClr val="CCFFFF"/>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10" name="_s7179"/>
              <p:cNvSpPr>
                <a:spLocks noChangeArrowheads="1"/>
              </p:cNvSpPr>
              <p:nvPr/>
            </p:nvSpPr>
            <p:spPr bwMode="auto">
              <a:xfrm>
                <a:off x="3224" y="1056"/>
                <a:ext cx="471"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                                                       </a:t>
                </a:r>
                <a:r>
                  <a:rPr kumimoji="0" lang="ru-RU" sz="1800" b="1" i="0" u="none" strike="noStrike" cap="none" normalizeH="0" baseline="0" smtClean="0">
                    <a:ln>
                      <a:noFill/>
                    </a:ln>
                    <a:solidFill>
                      <a:schemeClr val="accent2"/>
                    </a:solidFill>
                    <a:effectLst/>
                    <a:latin typeface="Arial" charset="0"/>
                  </a:rPr>
                  <a:t>Цель</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accent2"/>
                    </a:solidFill>
                    <a:effectLst/>
                    <a:latin typeface="Arial" charset="0"/>
                  </a:rPr>
                  <a:t>                                                      жизнеобеспечения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11" name="_s7180"/>
              <p:cNvSpPr>
                <a:spLocks noChangeArrowheads="1"/>
              </p:cNvSpPr>
              <p:nvPr/>
            </p:nvSpPr>
            <p:spPr bwMode="auto">
              <a:xfrm>
                <a:off x="1553" y="2020"/>
                <a:ext cx="471"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996633"/>
                    </a:solidFill>
                    <a:effectLst/>
                    <a:latin typeface="Arial" charset="0"/>
                  </a:rPr>
                  <a:t>Цель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996633"/>
                    </a:solidFill>
                    <a:effectLst/>
                    <a:latin typeface="Arial" charset="0"/>
                  </a:rPr>
                  <a:t>воспроизводства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996633"/>
                    </a:solidFill>
                    <a:effectLst/>
                    <a:latin typeface="Arial" charset="0"/>
                  </a:rPr>
                  <a:t>и использования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996633"/>
                    </a:solidFill>
                    <a:effectLst/>
                    <a:latin typeface="Arial" charset="0"/>
                  </a:rPr>
                  <a:t>ресурсов</a:t>
                </a:r>
                <a:r>
                  <a:rPr kumimoji="0" lang="ru-RU" sz="1800" b="0" i="0" u="none" strike="noStrike" cap="none" normalizeH="0" baseline="0" smtClean="0">
                    <a:ln>
                      <a:noFill/>
                    </a:ln>
                    <a:solidFill>
                      <a:schemeClr val="tx1"/>
                    </a:solidFill>
                    <a:effectLst/>
                    <a:latin typeface="Arial" charset="0"/>
                  </a:rPr>
                  <a:t>                                                </a:t>
                </a:r>
              </a:p>
            </p:txBody>
          </p:sp>
          <p:sp>
            <p:nvSpPr>
              <p:cNvPr id="12" name="_s7181"/>
              <p:cNvSpPr>
                <a:spLocks noChangeArrowheads="1"/>
              </p:cNvSpPr>
              <p:nvPr/>
            </p:nvSpPr>
            <p:spPr bwMode="auto">
              <a:xfrm>
                <a:off x="2110" y="1055"/>
                <a:ext cx="471"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3300"/>
                    </a:solidFill>
                    <a:effectLst/>
                    <a:latin typeface="Arial" charset="0"/>
                  </a:rPr>
                  <a:t>Цель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3300"/>
                    </a:solidFill>
                    <a:effectLst/>
                    <a:latin typeface="Arial" charset="0"/>
                  </a:rPr>
                  <a:t>    обеспечение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3300"/>
                    </a:solidFill>
                    <a:effectLst/>
                    <a:latin typeface="Arial" charset="0"/>
                  </a:rPr>
                  <a:t>безопасности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3300"/>
                    </a:solidFill>
                    <a:effectLst/>
                    <a:latin typeface="Arial" charset="0"/>
                  </a:rPr>
                  <a:t>страны и населения    </a:t>
                </a:r>
                <a:r>
                  <a:rPr kumimoji="0" lang="ru-RU" sz="1800" b="0" i="0" u="none" strike="noStrike" cap="none" normalizeH="0" baseline="0" smtClean="0">
                    <a:ln>
                      <a:noFill/>
                    </a:ln>
                    <a:solidFill>
                      <a:schemeClr val="tx1"/>
                    </a:solidFill>
                    <a:effectLst/>
                    <a:latin typeface="Arial" charset="0"/>
                  </a:rPr>
                  <a:t>                                                          </a:t>
                </a:r>
              </a:p>
            </p:txBody>
          </p:sp>
          <p:sp>
            <p:nvSpPr>
              <p:cNvPr id="13" name="_s7182"/>
              <p:cNvSpPr>
                <a:spLocks noChangeArrowheads="1"/>
              </p:cNvSpPr>
              <p:nvPr/>
            </p:nvSpPr>
            <p:spPr bwMode="auto">
              <a:xfrm>
                <a:off x="3781" y="2020"/>
                <a:ext cx="471"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                                                    </a:t>
                </a:r>
                <a:r>
                  <a:rPr kumimoji="0" lang="ru-RU" sz="1800" b="1" i="0" u="none" strike="noStrike" cap="none" normalizeH="0" baseline="0" smtClean="0">
                    <a:ln>
                      <a:noFill/>
                    </a:ln>
                    <a:solidFill>
                      <a:srgbClr val="0000FF"/>
                    </a:solidFill>
                    <a:effectLst/>
                    <a:latin typeface="Arial" charset="0"/>
                  </a:rPr>
                  <a:t>Цель</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FF"/>
                    </a:solidFill>
                    <a:effectLst/>
                    <a:latin typeface="Arial" charset="0"/>
                  </a:rPr>
                  <a:t>                                                    развития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FF"/>
                    </a:solidFill>
                    <a:effectLst/>
                    <a:latin typeface="Arial" charset="0"/>
                  </a:rPr>
                  <a:t>                                               производственного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FF"/>
                    </a:solidFill>
                    <a:effectLst/>
                    <a:latin typeface="Arial" charset="0"/>
                  </a:rPr>
                  <a:t>                                                     аппарата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FF"/>
                    </a:solidFill>
                    <a:effectLst/>
                    <a:latin typeface="Arial" charset="0"/>
                  </a:rPr>
                  <a:t>                                                     и технологий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14" name="_s7183"/>
              <p:cNvSpPr>
                <a:spLocks noChangeArrowheads="1"/>
              </p:cNvSpPr>
              <p:nvPr/>
            </p:nvSpPr>
            <p:spPr bwMode="auto">
              <a:xfrm>
                <a:off x="3224" y="2985"/>
                <a:ext cx="471"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                                                             </a:t>
                </a:r>
                <a:r>
                  <a:rPr kumimoji="0" lang="ru-RU" sz="1800" b="1" i="0" u="none" strike="noStrike" cap="none" normalizeH="0" baseline="0" smtClean="0">
                    <a:ln>
                      <a:noFill/>
                    </a:ln>
                    <a:solidFill>
                      <a:srgbClr val="990099"/>
                    </a:solidFill>
                    <a:effectLst/>
                    <a:latin typeface="Arial" charset="0"/>
                  </a:rPr>
                  <a:t>Цель</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990099"/>
                    </a:solidFill>
                    <a:effectLst/>
                    <a:latin typeface="Arial" charset="0"/>
                  </a:rPr>
                  <a:t>                                                               создания условий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990099"/>
                    </a:solidFill>
                    <a:effectLst/>
                    <a:latin typeface="Arial" charset="0"/>
                  </a:rPr>
                  <a:t>                                                                для устойчивого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990099"/>
                    </a:solidFill>
                    <a:effectLst/>
                    <a:latin typeface="Arial" charset="0"/>
                  </a:rPr>
                  <a:t>                                                                экономического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990099"/>
                    </a:solidFill>
                    <a:effectLst/>
                    <a:latin typeface="Arial" charset="0"/>
                  </a:rPr>
                  <a:t>                                                                 развития</a:t>
                </a:r>
              </a:p>
            </p:txBody>
          </p:sp>
          <p:sp>
            <p:nvSpPr>
              <p:cNvPr id="15" name="_s7184"/>
              <p:cNvSpPr>
                <a:spLocks noChangeArrowheads="1"/>
              </p:cNvSpPr>
              <p:nvPr/>
            </p:nvSpPr>
            <p:spPr bwMode="auto">
              <a:xfrm>
                <a:off x="2110" y="2985"/>
                <a:ext cx="471"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9900"/>
                    </a:solidFill>
                    <a:effectLst/>
                    <a:latin typeface="Arial" charset="0"/>
                  </a:rPr>
                  <a:t>Цель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9900"/>
                    </a:solidFill>
                    <a:effectLst/>
                    <a:latin typeface="Arial" charset="0"/>
                  </a:rPr>
                  <a:t>интеллектуального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9900"/>
                    </a:solidFill>
                    <a:effectLst/>
                    <a:latin typeface="Arial" charset="0"/>
                  </a:rPr>
                  <a:t>развития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9900"/>
                    </a:solidFill>
                    <a:effectLst/>
                    <a:latin typeface="Arial" charset="0"/>
                  </a:rPr>
                  <a:t>и культуры</a:t>
                </a:r>
                <a:r>
                  <a:rPr kumimoji="0" lang="ru-RU" sz="1800" b="0" i="0" u="none" strike="noStrike" cap="none" normalizeH="0" baseline="0" smtClean="0">
                    <a:ln>
                      <a:noFill/>
                    </a:ln>
                    <a:solidFill>
                      <a:schemeClr val="tx1"/>
                    </a:solidFill>
                    <a:effectLst/>
                    <a:latin typeface="Arial" charset="0"/>
                  </a:rPr>
                  <a:t>                                                        </a:t>
                </a:r>
              </a:p>
            </p:txBody>
          </p:sp>
          <p:sp>
            <p:nvSpPr>
              <p:cNvPr id="16" name="AutoShape 21"/>
              <p:cNvSpPr>
                <a:spLocks noChangeArrowheads="1"/>
              </p:cNvSpPr>
              <p:nvPr/>
            </p:nvSpPr>
            <p:spPr bwMode="auto">
              <a:xfrm>
                <a:off x="3311" y="1115"/>
                <a:ext cx="454" cy="181"/>
              </a:xfrm>
              <a:prstGeom prst="leftRightArrow">
                <a:avLst>
                  <a:gd name="adj1" fmla="val 50000"/>
                  <a:gd name="adj2" fmla="val 50166"/>
                </a:avLst>
              </a:prstGeom>
              <a:gradFill rotWithShape="1">
                <a:gsLst>
                  <a:gs pos="0">
                    <a:srgbClr val="B2B2B2"/>
                  </a:gs>
                  <a:gs pos="100000">
                    <a:srgbClr val="B2B2B2">
                      <a:gamma/>
                      <a:shade val="46275"/>
                      <a:invGamma/>
                    </a:srgbClr>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ru-RU"/>
              </a:p>
            </p:txBody>
          </p:sp>
          <p:sp>
            <p:nvSpPr>
              <p:cNvPr id="17" name="AutoShape 22"/>
              <p:cNvSpPr>
                <a:spLocks noChangeArrowheads="1"/>
              </p:cNvSpPr>
              <p:nvPr/>
            </p:nvSpPr>
            <p:spPr bwMode="auto">
              <a:xfrm>
                <a:off x="3833" y="2210"/>
                <a:ext cx="454" cy="181"/>
              </a:xfrm>
              <a:prstGeom prst="leftRightArrow">
                <a:avLst>
                  <a:gd name="adj1" fmla="val 50000"/>
                  <a:gd name="adj2" fmla="val 50166"/>
                </a:avLst>
              </a:prstGeom>
              <a:gradFill rotWithShape="1">
                <a:gsLst>
                  <a:gs pos="0">
                    <a:srgbClr val="B2B2B2"/>
                  </a:gs>
                  <a:gs pos="100000">
                    <a:srgbClr val="B2B2B2">
                      <a:gamma/>
                      <a:shade val="46275"/>
                      <a:invGamma/>
                    </a:srgbClr>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ru-RU"/>
              </a:p>
            </p:txBody>
          </p:sp>
          <p:sp>
            <p:nvSpPr>
              <p:cNvPr id="18" name="AutoShape 24"/>
              <p:cNvSpPr>
                <a:spLocks noChangeArrowheads="1"/>
              </p:cNvSpPr>
              <p:nvPr/>
            </p:nvSpPr>
            <p:spPr bwMode="auto">
              <a:xfrm>
                <a:off x="3334" y="3208"/>
                <a:ext cx="454" cy="181"/>
              </a:xfrm>
              <a:prstGeom prst="leftRightArrow">
                <a:avLst>
                  <a:gd name="adj1" fmla="val 50000"/>
                  <a:gd name="adj2" fmla="val 50166"/>
                </a:avLst>
              </a:prstGeom>
              <a:gradFill rotWithShape="1">
                <a:gsLst>
                  <a:gs pos="0">
                    <a:srgbClr val="B2B2B2"/>
                  </a:gs>
                  <a:gs pos="100000">
                    <a:srgbClr val="B2B2B2">
                      <a:gamma/>
                      <a:shade val="46275"/>
                      <a:invGamma/>
                    </a:srgbClr>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ru-RU"/>
              </a:p>
            </p:txBody>
          </p:sp>
          <p:sp>
            <p:nvSpPr>
              <p:cNvPr id="19" name="AutoShape 26"/>
              <p:cNvSpPr>
                <a:spLocks noChangeArrowheads="1"/>
              </p:cNvSpPr>
              <p:nvPr/>
            </p:nvSpPr>
            <p:spPr bwMode="auto">
              <a:xfrm>
                <a:off x="2019" y="1121"/>
                <a:ext cx="454" cy="181"/>
              </a:xfrm>
              <a:prstGeom prst="leftRightArrow">
                <a:avLst>
                  <a:gd name="adj1" fmla="val 50000"/>
                  <a:gd name="adj2" fmla="val 50166"/>
                </a:avLst>
              </a:prstGeom>
              <a:gradFill rotWithShape="1">
                <a:gsLst>
                  <a:gs pos="0">
                    <a:srgbClr val="B2B2B2"/>
                  </a:gs>
                  <a:gs pos="100000">
                    <a:srgbClr val="B2B2B2">
                      <a:gamma/>
                      <a:shade val="46275"/>
                      <a:invGamma/>
                    </a:srgbClr>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ru-RU"/>
              </a:p>
            </p:txBody>
          </p:sp>
          <p:sp>
            <p:nvSpPr>
              <p:cNvPr id="20" name="AutoShape 28"/>
              <p:cNvSpPr>
                <a:spLocks noChangeArrowheads="1"/>
              </p:cNvSpPr>
              <p:nvPr/>
            </p:nvSpPr>
            <p:spPr bwMode="auto">
              <a:xfrm>
                <a:off x="1475" y="2210"/>
                <a:ext cx="454" cy="181"/>
              </a:xfrm>
              <a:prstGeom prst="leftRightArrow">
                <a:avLst>
                  <a:gd name="adj1" fmla="val 50000"/>
                  <a:gd name="adj2" fmla="val 50166"/>
                </a:avLst>
              </a:prstGeom>
              <a:gradFill rotWithShape="1">
                <a:gsLst>
                  <a:gs pos="0">
                    <a:srgbClr val="B2B2B2"/>
                  </a:gs>
                  <a:gs pos="100000">
                    <a:srgbClr val="B2B2B2">
                      <a:gamma/>
                      <a:shade val="46275"/>
                      <a:invGamma/>
                    </a:srgbClr>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ru-RU"/>
              </a:p>
            </p:txBody>
          </p:sp>
          <p:sp>
            <p:nvSpPr>
              <p:cNvPr id="21" name="AutoShape 30"/>
              <p:cNvSpPr>
                <a:spLocks noChangeArrowheads="1"/>
              </p:cNvSpPr>
              <p:nvPr/>
            </p:nvSpPr>
            <p:spPr bwMode="auto">
              <a:xfrm>
                <a:off x="1974" y="3208"/>
                <a:ext cx="454" cy="181"/>
              </a:xfrm>
              <a:prstGeom prst="leftRightArrow">
                <a:avLst>
                  <a:gd name="adj1" fmla="val 50000"/>
                  <a:gd name="adj2" fmla="val 50166"/>
                </a:avLst>
              </a:prstGeom>
              <a:gradFill rotWithShape="1">
                <a:gsLst>
                  <a:gs pos="0">
                    <a:srgbClr val="B2B2B2"/>
                  </a:gs>
                  <a:gs pos="100000">
                    <a:srgbClr val="B2B2B2">
                      <a:gamma/>
                      <a:shade val="46275"/>
                      <a:invGamma/>
                    </a:srgbClr>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ru-RU"/>
              </a:p>
            </p:txBody>
          </p:sp>
        </p:grpSp>
      </p:grpSp>
      <p:pic>
        <p:nvPicPr>
          <p:cNvPr id="7193" name="Picture 44" descr="j0293240"/>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95288" y="476250"/>
            <a:ext cx="720725" cy="531813"/>
          </a:xfrm>
          <a:noFill/>
        </p:spPr>
      </p:pic>
      <p:sp>
        <p:nvSpPr>
          <p:cNvPr id="7194" name="Oval 47" descr="Песок"/>
          <p:cNvSpPr>
            <a:spLocks noChangeArrowheads="1"/>
          </p:cNvSpPr>
          <p:nvPr/>
        </p:nvSpPr>
        <p:spPr bwMode="auto">
          <a:xfrm>
            <a:off x="36513" y="6121400"/>
            <a:ext cx="2447925" cy="692150"/>
          </a:xfrm>
          <a:prstGeom prst="ellipse">
            <a:avLst/>
          </a:prstGeom>
          <a:blipFill dpi="0" rotWithShape="1">
            <a:blip r:embed="rId3"/>
            <a:srcRect/>
            <a:tile tx="0" ty="0" sx="100000" sy="100000" flip="none" algn="tl"/>
          </a:blipFill>
          <a:ln w="9525">
            <a:solidFill>
              <a:schemeClr val="bg1"/>
            </a:solidFill>
            <a:round/>
            <a:headEnd/>
            <a:tailEnd/>
          </a:ln>
        </p:spPr>
        <p:txBody>
          <a:bodyPr wrap="none" anchor="ctr"/>
          <a:lstStyle/>
          <a:p>
            <a:pPr algn="ctr">
              <a:lnSpc>
                <a:spcPct val="80000"/>
              </a:lnSpc>
            </a:pPr>
            <a:r>
              <a:rPr lang="ru-RU" sz="1800" b="1">
                <a:solidFill>
                  <a:srgbClr val="FFFF66"/>
                </a:solidFill>
                <a:latin typeface="Times New Roman" pitchFamily="18" charset="0"/>
              </a:rPr>
              <a:t>Современные</a:t>
            </a:r>
          </a:p>
          <a:p>
            <a:pPr algn="ctr">
              <a:lnSpc>
                <a:spcPct val="80000"/>
              </a:lnSpc>
            </a:pPr>
            <a:r>
              <a:rPr lang="ru-RU" sz="1800" b="1">
                <a:solidFill>
                  <a:srgbClr val="FFFF66"/>
                </a:solidFill>
                <a:latin typeface="Times New Roman" pitchFamily="18" charset="0"/>
              </a:rPr>
              <a:t>организации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500" fill="hold"/>
                                        <p:tgtEl>
                                          <p:spTgt spid="57346"/>
                                        </p:tgtEl>
                                        <p:attrNameLst>
                                          <p:attrName>ppt_w</p:attrName>
                                        </p:attrNameLst>
                                      </p:cBhvr>
                                      <p:tavLst>
                                        <p:tav tm="0">
                                          <p:val>
                                            <p:fltVal val="0"/>
                                          </p:val>
                                        </p:tav>
                                        <p:tav tm="100000">
                                          <p:val>
                                            <p:strVal val="#ppt_w"/>
                                          </p:val>
                                        </p:tav>
                                      </p:tavLst>
                                    </p:anim>
                                    <p:anim calcmode="lin" valueType="num">
                                      <p:cBhvr>
                                        <p:cTn id="8" dur="500" fill="hold"/>
                                        <p:tgtEl>
                                          <p:spTgt spid="573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128588"/>
            <a:ext cx="8229600" cy="1139825"/>
          </a:xfrm>
        </p:spPr>
        <p:txBody>
          <a:bodyPr/>
          <a:lstStyle/>
          <a:p>
            <a:pPr eaLnBrk="1" hangingPunct="1"/>
            <a:r>
              <a:rPr lang="ru-RU" sz="2500" dirty="0" smtClean="0"/>
              <a:t>Контрольные вопросы по курсу</a:t>
            </a:r>
            <a:r>
              <a:rPr lang="ru-RU" sz="2500" b="1" dirty="0" smtClean="0"/>
              <a:t/>
            </a:r>
            <a:br>
              <a:rPr lang="ru-RU" sz="2500" b="1" dirty="0" smtClean="0"/>
            </a:br>
            <a:r>
              <a:rPr lang="ru-RU" sz="2500" b="1" dirty="0" smtClean="0"/>
              <a:t>«ТЕОРИЯ ОРГАНИЗАЦИИ И ОРГАНИЗАЦИОННОЕ </a:t>
            </a:r>
            <a:r>
              <a:rPr lang="ru-RU" sz="2500" b="1" dirty="0" smtClean="0"/>
              <a:t>ПОВЕДЕНИЕ»</a:t>
            </a:r>
            <a:endParaRPr lang="ru-RU" sz="2500" b="1" dirty="0" smtClean="0"/>
          </a:p>
        </p:txBody>
      </p:sp>
      <p:sp>
        <p:nvSpPr>
          <p:cNvPr id="96259" name="Rectangle 3"/>
          <p:cNvSpPr>
            <a:spLocks noGrp="1" noChangeArrowheads="1"/>
          </p:cNvSpPr>
          <p:nvPr>
            <p:ph type="body" sz="half" idx="1"/>
          </p:nvPr>
        </p:nvSpPr>
        <p:spPr>
          <a:xfrm>
            <a:off x="457200" y="1268413"/>
            <a:ext cx="8435975" cy="5040312"/>
          </a:xfrm>
        </p:spPr>
        <p:txBody>
          <a:bodyPr/>
          <a:lstStyle/>
          <a:p>
            <a:pPr marL="571500" indent="-571500" eaLnBrk="1" hangingPunct="1">
              <a:lnSpc>
                <a:spcPct val="80000"/>
              </a:lnSpc>
              <a:buSzPct val="110000"/>
              <a:buFont typeface="Wingdings" pitchFamily="2" charset="2"/>
              <a:buChar char="q"/>
            </a:pPr>
            <a:r>
              <a:rPr lang="ru-RU" sz="1300" dirty="0" smtClean="0"/>
              <a:t>Обозначьте и охарактеризуйте основные задачи курса «Теория организации».</a:t>
            </a:r>
          </a:p>
          <a:p>
            <a:pPr marL="571500" indent="-571500" eaLnBrk="1" hangingPunct="1">
              <a:lnSpc>
                <a:spcPct val="80000"/>
              </a:lnSpc>
              <a:buSzPct val="110000"/>
              <a:buFont typeface="Wingdings" pitchFamily="2" charset="2"/>
              <a:buChar char="q"/>
            </a:pPr>
            <a:r>
              <a:rPr lang="ru-RU" sz="1300" dirty="0" smtClean="0"/>
              <a:t>Какое место занимает теория организации в системе наук?</a:t>
            </a:r>
          </a:p>
          <a:p>
            <a:pPr marL="571500" indent="-571500" eaLnBrk="1" hangingPunct="1">
              <a:lnSpc>
                <a:spcPct val="80000"/>
              </a:lnSpc>
              <a:buSzPct val="110000"/>
              <a:buFont typeface="Wingdings" pitchFamily="2" charset="2"/>
              <a:buChar char="q"/>
            </a:pPr>
            <a:r>
              <a:rPr lang="ru-RU" sz="1300" dirty="0" smtClean="0"/>
              <a:t>Каковы объект, предмет и метод теории организации?</a:t>
            </a:r>
          </a:p>
          <a:p>
            <a:pPr marL="571500" indent="-571500" eaLnBrk="1" hangingPunct="1">
              <a:lnSpc>
                <a:spcPct val="80000"/>
              </a:lnSpc>
              <a:buSzPct val="110000"/>
              <a:buFont typeface="Wingdings" pitchFamily="2" charset="2"/>
              <a:buChar char="q"/>
            </a:pPr>
            <a:r>
              <a:rPr lang="ru-RU" sz="1300" dirty="0" smtClean="0"/>
              <a:t>В чем заключается функциональное руководство группой по </a:t>
            </a:r>
            <a:r>
              <a:rPr lang="ru-RU" sz="1300" dirty="0" err="1" smtClean="0"/>
              <a:t>Ф.У.Тейлору</a:t>
            </a:r>
            <a:r>
              <a:rPr lang="ru-RU" sz="1300" dirty="0" smtClean="0"/>
              <a:t>?</a:t>
            </a:r>
          </a:p>
          <a:p>
            <a:pPr marL="571500" indent="-571500" eaLnBrk="1" hangingPunct="1">
              <a:lnSpc>
                <a:spcPct val="80000"/>
              </a:lnSpc>
              <a:buSzPct val="110000"/>
              <a:buFont typeface="Wingdings" pitchFamily="2" charset="2"/>
              <a:buChar char="q"/>
            </a:pPr>
            <a:r>
              <a:rPr lang="ru-RU" sz="1300" dirty="0" smtClean="0"/>
              <a:t>Каковы основные принципы Анри </a:t>
            </a:r>
            <a:r>
              <a:rPr lang="ru-RU" sz="1300" dirty="0" err="1" smtClean="0"/>
              <a:t>Файоля</a:t>
            </a:r>
            <a:r>
              <a:rPr lang="ru-RU" sz="1300" dirty="0" smtClean="0"/>
              <a:t>?</a:t>
            </a:r>
          </a:p>
          <a:p>
            <a:pPr marL="571500" indent="-571500" eaLnBrk="1" hangingPunct="1">
              <a:lnSpc>
                <a:spcPct val="80000"/>
              </a:lnSpc>
              <a:buSzPct val="110000"/>
              <a:buFont typeface="Wingdings" pitchFamily="2" charset="2"/>
              <a:buChar char="q"/>
            </a:pPr>
            <a:r>
              <a:rPr lang="ru-RU" sz="1300" dirty="0" smtClean="0"/>
              <a:t>Каковы основные положения универсальной теории формирования организаций (теория </a:t>
            </a:r>
            <a:r>
              <a:rPr lang="ru-RU" sz="1300" dirty="0" err="1" smtClean="0"/>
              <a:t>Гласиер</a:t>
            </a:r>
            <a:r>
              <a:rPr lang="ru-RU" sz="1300" dirty="0" smtClean="0"/>
              <a:t>)? </a:t>
            </a:r>
          </a:p>
          <a:p>
            <a:pPr marL="571500" indent="-571500" eaLnBrk="1" hangingPunct="1">
              <a:lnSpc>
                <a:spcPct val="80000"/>
              </a:lnSpc>
              <a:buSzPct val="110000"/>
              <a:buFont typeface="Wingdings" pitchFamily="2" charset="2"/>
              <a:buChar char="q"/>
            </a:pPr>
            <a:r>
              <a:rPr lang="ru-RU" sz="1300" dirty="0" smtClean="0"/>
              <a:t>Перечислите основные общие свойства организации как системы.</a:t>
            </a:r>
          </a:p>
          <a:p>
            <a:pPr marL="571500" indent="-571500" eaLnBrk="1" hangingPunct="1">
              <a:lnSpc>
                <a:spcPct val="80000"/>
              </a:lnSpc>
              <a:buSzPct val="110000"/>
              <a:buFont typeface="Wingdings" pitchFamily="2" charset="2"/>
              <a:buChar char="q"/>
            </a:pPr>
            <a:r>
              <a:rPr lang="ru-RU" sz="1300" dirty="0" smtClean="0"/>
              <a:t>Чем характеризуется внешняя среда организации?</a:t>
            </a:r>
          </a:p>
          <a:p>
            <a:pPr marL="571500" indent="-571500" eaLnBrk="1" hangingPunct="1">
              <a:lnSpc>
                <a:spcPct val="80000"/>
              </a:lnSpc>
              <a:buSzPct val="110000"/>
              <a:buFont typeface="Wingdings" pitchFamily="2" charset="2"/>
              <a:buChar char="q"/>
            </a:pPr>
            <a:r>
              <a:rPr lang="ru-RU" sz="1300" dirty="0" smtClean="0"/>
              <a:t>Что такое внутренняя среда организации, ее характеристики? </a:t>
            </a:r>
          </a:p>
          <a:p>
            <a:pPr marL="571500" indent="-571500" eaLnBrk="1" hangingPunct="1">
              <a:lnSpc>
                <a:spcPct val="80000"/>
              </a:lnSpc>
              <a:buSzPct val="110000"/>
              <a:buFont typeface="Wingdings" pitchFamily="2" charset="2"/>
              <a:buChar char="q"/>
            </a:pPr>
            <a:r>
              <a:rPr lang="ru-RU" sz="1300" dirty="0" smtClean="0"/>
              <a:t>В чем сущность законом организации</a:t>
            </a:r>
          </a:p>
          <a:p>
            <a:pPr marL="571500" indent="-571500" eaLnBrk="1" hangingPunct="1">
              <a:lnSpc>
                <a:spcPct val="80000"/>
              </a:lnSpc>
              <a:buSzPct val="110000"/>
              <a:buFont typeface="Wingdings" pitchFamily="2" charset="2"/>
              <a:buChar char="q"/>
            </a:pPr>
            <a:r>
              <a:rPr lang="ru-RU" sz="1300" dirty="0" smtClean="0"/>
              <a:t>Как вы понимаете эволюция организационной структуры? </a:t>
            </a:r>
          </a:p>
          <a:p>
            <a:pPr marL="571500" indent="-571500" eaLnBrk="1" hangingPunct="1">
              <a:lnSpc>
                <a:spcPct val="80000"/>
              </a:lnSpc>
              <a:buSzPct val="110000"/>
              <a:buFont typeface="Wingdings" pitchFamily="2" charset="2"/>
              <a:buChar char="q"/>
            </a:pPr>
            <a:r>
              <a:rPr lang="ru-RU" sz="1300" dirty="0" smtClean="0"/>
              <a:t>Каковы виды функциональной структуризации организации?</a:t>
            </a:r>
          </a:p>
          <a:p>
            <a:pPr marL="571500" indent="-571500" eaLnBrk="1" hangingPunct="1">
              <a:lnSpc>
                <a:spcPct val="80000"/>
              </a:lnSpc>
              <a:buSzPct val="110000"/>
              <a:buFont typeface="Wingdings" pitchFamily="2" charset="2"/>
              <a:buChar char="q"/>
            </a:pPr>
            <a:r>
              <a:rPr lang="ru-RU" sz="1300" dirty="0" smtClean="0"/>
              <a:t>Каковы особенности линейно-функциональная организация?</a:t>
            </a:r>
          </a:p>
          <a:p>
            <a:pPr marL="571500" indent="-571500" eaLnBrk="1" hangingPunct="1">
              <a:lnSpc>
                <a:spcPct val="80000"/>
              </a:lnSpc>
              <a:buSzPct val="110000"/>
              <a:buFont typeface="Wingdings" pitchFamily="2" charset="2"/>
              <a:buChar char="q"/>
            </a:pPr>
            <a:r>
              <a:rPr lang="ru-RU" sz="1300" dirty="0" smtClean="0"/>
              <a:t>Что такое смешанная </a:t>
            </a:r>
            <a:r>
              <a:rPr lang="ru-RU" sz="1300" dirty="0" err="1" smtClean="0"/>
              <a:t>дивизиональная</a:t>
            </a:r>
            <a:r>
              <a:rPr lang="ru-RU" sz="1300" dirty="0" smtClean="0"/>
              <a:t> структура управления? </a:t>
            </a:r>
          </a:p>
          <a:p>
            <a:pPr marL="571500" indent="-571500" eaLnBrk="1" hangingPunct="1">
              <a:lnSpc>
                <a:spcPct val="80000"/>
              </a:lnSpc>
              <a:buSzPct val="110000"/>
              <a:buFont typeface="Wingdings" pitchFamily="2" charset="2"/>
              <a:buChar char="q"/>
            </a:pPr>
            <a:r>
              <a:rPr lang="ru-RU" sz="1300" dirty="0" smtClean="0"/>
              <a:t>Обозначьте сравнительные характеристики организационных структур управления.</a:t>
            </a:r>
          </a:p>
          <a:p>
            <a:pPr marL="571500" indent="-571500" eaLnBrk="1" hangingPunct="1">
              <a:lnSpc>
                <a:spcPct val="80000"/>
              </a:lnSpc>
              <a:buSzPct val="110000"/>
              <a:buFont typeface="Wingdings" pitchFamily="2" charset="2"/>
              <a:buChar char="q"/>
            </a:pPr>
            <a:r>
              <a:rPr lang="ru-RU" sz="1300" dirty="0" smtClean="0"/>
              <a:t>В чем сущность сетевой организации?</a:t>
            </a:r>
          </a:p>
          <a:p>
            <a:pPr marL="571500" indent="-571500" eaLnBrk="1" hangingPunct="1">
              <a:lnSpc>
                <a:spcPct val="80000"/>
              </a:lnSpc>
              <a:buSzPct val="110000"/>
              <a:buFont typeface="Wingdings" pitchFamily="2" charset="2"/>
              <a:buChar char="q"/>
            </a:pPr>
            <a:r>
              <a:rPr lang="ru-RU" sz="1300" dirty="0" smtClean="0"/>
              <a:t>Что такое круговая организация или демократичная иерархия?</a:t>
            </a:r>
          </a:p>
          <a:p>
            <a:pPr marL="571500" indent="-571500" eaLnBrk="1" hangingPunct="1">
              <a:lnSpc>
                <a:spcPct val="80000"/>
              </a:lnSpc>
              <a:buSzPct val="110000"/>
              <a:buFont typeface="Wingdings" pitchFamily="2" charset="2"/>
              <a:buChar char="q"/>
            </a:pPr>
            <a:r>
              <a:rPr lang="ru-RU" sz="1300" dirty="0" smtClean="0"/>
              <a:t>Охарактеризуйте финансово-промышленные группы (ФПГ).</a:t>
            </a:r>
          </a:p>
          <a:p>
            <a:pPr marL="571500" indent="-571500" eaLnBrk="1" hangingPunct="1">
              <a:lnSpc>
                <a:spcPct val="80000"/>
              </a:lnSpc>
              <a:buSzPct val="110000"/>
              <a:buFont typeface="Wingdings" pitchFamily="2" charset="2"/>
              <a:buChar char="q"/>
            </a:pPr>
            <a:r>
              <a:rPr lang="ru-RU" sz="1300" dirty="0" smtClean="0"/>
              <a:t>В чем современная специфика оболочной (или пустотелой) организации [</a:t>
            </a:r>
            <a:r>
              <a:rPr lang="en-US" sz="1300" dirty="0" smtClean="0"/>
              <a:t>Hollow corporation</a:t>
            </a:r>
            <a:r>
              <a:rPr lang="ru-RU" sz="1300" dirty="0" smtClean="0"/>
              <a:t>]?</a:t>
            </a:r>
          </a:p>
          <a:p>
            <a:pPr marL="571500" indent="-571500" eaLnBrk="1" hangingPunct="1">
              <a:lnSpc>
                <a:spcPct val="80000"/>
              </a:lnSpc>
              <a:buSzPct val="110000"/>
              <a:buFont typeface="Wingdings" pitchFamily="2" charset="2"/>
              <a:buChar char="q"/>
            </a:pPr>
            <a:r>
              <a:rPr lang="ru-RU" sz="1300" dirty="0" smtClean="0"/>
              <a:t>Каковы основные элементы и характеристики организации?</a:t>
            </a:r>
          </a:p>
          <a:p>
            <a:pPr marL="571500" indent="-571500" eaLnBrk="1" hangingPunct="1">
              <a:lnSpc>
                <a:spcPct val="80000"/>
              </a:lnSpc>
              <a:buSzPct val="110000"/>
              <a:buFont typeface="Wingdings" pitchFamily="2" charset="2"/>
              <a:buChar char="q"/>
            </a:pPr>
            <a:r>
              <a:rPr lang="ru-RU" sz="1300" dirty="0" smtClean="0"/>
              <a:t>В чем сущность концептуальной модели организации?</a:t>
            </a:r>
          </a:p>
          <a:p>
            <a:pPr marL="571500" indent="-571500" eaLnBrk="1" hangingPunct="1">
              <a:lnSpc>
                <a:spcPct val="80000"/>
              </a:lnSpc>
              <a:buSzPct val="110000"/>
              <a:buFont typeface="Wingdings" pitchFamily="2" charset="2"/>
              <a:buChar char="q"/>
            </a:pPr>
            <a:r>
              <a:rPr lang="ru-RU" sz="1300" dirty="0" smtClean="0"/>
              <a:t>Что такое жизненный цикл организации?</a:t>
            </a:r>
          </a:p>
          <a:p>
            <a:pPr marL="571500" indent="-571500" eaLnBrk="1" hangingPunct="1">
              <a:lnSpc>
                <a:spcPct val="80000"/>
              </a:lnSpc>
              <a:buSzPct val="110000"/>
              <a:buFont typeface="Wingdings" pitchFamily="2" charset="2"/>
              <a:buChar char="q"/>
            </a:pPr>
            <a:r>
              <a:rPr lang="ru-RU" sz="1300" dirty="0" smtClean="0"/>
              <a:t>Разделите категорию «Управление» как деятельность и как сущность организации.</a:t>
            </a:r>
          </a:p>
          <a:p>
            <a:pPr marL="571500" indent="-571500" eaLnBrk="1" hangingPunct="1">
              <a:lnSpc>
                <a:spcPct val="80000"/>
              </a:lnSpc>
              <a:buSzPct val="110000"/>
              <a:buFont typeface="Wingdings" pitchFamily="2" charset="2"/>
              <a:buChar char="q"/>
            </a:pPr>
            <a:r>
              <a:rPr lang="ru-RU" sz="1300" dirty="0" smtClean="0"/>
              <a:t>Приведите основные положения модели организации стратегического управления. </a:t>
            </a:r>
          </a:p>
          <a:p>
            <a:pPr marL="571500" indent="-571500" eaLnBrk="1" hangingPunct="1">
              <a:lnSpc>
                <a:spcPct val="80000"/>
              </a:lnSpc>
              <a:buFont typeface="Wingdings" pitchFamily="2" charset="2"/>
              <a:buNone/>
            </a:pPr>
            <a:endParaRPr lang="ru-RU" sz="1300" dirty="0" smtClean="0"/>
          </a:p>
        </p:txBody>
      </p:sp>
      <p:sp>
        <p:nvSpPr>
          <p:cNvPr id="96260" name="Oval 4" descr="Пробка"/>
          <p:cNvSpPr>
            <a:spLocks noChangeArrowheads="1"/>
          </p:cNvSpPr>
          <p:nvPr/>
        </p:nvSpPr>
        <p:spPr bwMode="auto">
          <a:xfrm>
            <a:off x="7669213" y="5516563"/>
            <a:ext cx="1439862" cy="1268412"/>
          </a:xfrm>
          <a:prstGeom prst="ellipse">
            <a:avLst/>
          </a:prstGeom>
          <a:blipFill dpi="0" rotWithShape="1">
            <a:blip r:embed="rId2"/>
            <a:srcRect/>
            <a:tile tx="0" ty="0" sx="100000" sy="100000" flip="none" algn="tl"/>
          </a:blipFill>
          <a:ln w="9525">
            <a:solidFill>
              <a:schemeClr val="tx1"/>
            </a:solidFill>
            <a:round/>
            <a:headEnd/>
            <a:tailEnd/>
          </a:ln>
        </p:spPr>
        <p:txBody>
          <a:bodyPr wrap="none" anchor="ctr"/>
          <a:lstStyle/>
          <a:p>
            <a:pPr algn="ctr"/>
            <a:r>
              <a:rPr lang="ru-RU" sz="1800" b="1">
                <a:solidFill>
                  <a:srgbClr val="FFFFFF"/>
                </a:solidFill>
                <a:latin typeface="Times New Roman" pitchFamily="18" charset="0"/>
              </a:rPr>
              <a:t>Приложение</a:t>
            </a:r>
          </a:p>
        </p:txBody>
      </p:sp>
      <p:pic>
        <p:nvPicPr>
          <p:cNvPr id="96261" name="Picture 5" descr="j029324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7596188" y="404813"/>
            <a:ext cx="1063625" cy="784225"/>
          </a:xfrm>
          <a:noFill/>
        </p:spPr>
      </p:pic>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44624"/>
            <a:ext cx="8229600" cy="1139825"/>
          </a:xfrm>
        </p:spPr>
        <p:txBody>
          <a:bodyPr/>
          <a:lstStyle/>
          <a:p>
            <a:pPr eaLnBrk="1" hangingPunct="1"/>
            <a:r>
              <a:rPr lang="ru-RU" sz="2500" dirty="0" smtClean="0"/>
              <a:t>Контрольные вопросы по курсу</a:t>
            </a:r>
            <a:r>
              <a:rPr lang="ru-RU" sz="2500" b="1" dirty="0" smtClean="0"/>
              <a:t/>
            </a:r>
            <a:br>
              <a:rPr lang="ru-RU" sz="2500" b="1" dirty="0" smtClean="0"/>
            </a:br>
            <a:r>
              <a:rPr lang="ru-RU" sz="2500" b="1" dirty="0" smtClean="0"/>
              <a:t>«ТЕОРИЯ ОРГАНИЗАЦИИ И ОРГАНИЗАЦИОННОЕ </a:t>
            </a:r>
            <a:r>
              <a:rPr lang="ru-RU" sz="2500" b="1" dirty="0" smtClean="0"/>
              <a:t>ПОВЕДЕНИЕ»</a:t>
            </a:r>
            <a:endParaRPr lang="ru-RU" sz="2500" b="1" dirty="0" smtClean="0"/>
          </a:p>
        </p:txBody>
      </p:sp>
      <p:sp>
        <p:nvSpPr>
          <p:cNvPr id="97283" name="Rectangle 3"/>
          <p:cNvSpPr>
            <a:spLocks noGrp="1" noChangeArrowheads="1"/>
          </p:cNvSpPr>
          <p:nvPr>
            <p:ph type="body" sz="half" idx="1"/>
          </p:nvPr>
        </p:nvSpPr>
        <p:spPr>
          <a:xfrm>
            <a:off x="457200" y="1231900"/>
            <a:ext cx="8362950" cy="4789488"/>
          </a:xfrm>
        </p:spPr>
        <p:txBody>
          <a:bodyPr/>
          <a:lstStyle/>
          <a:p>
            <a:pPr marL="571500" indent="-571500" eaLnBrk="1" hangingPunct="1">
              <a:lnSpc>
                <a:spcPct val="80000"/>
              </a:lnSpc>
              <a:buSzPct val="110000"/>
              <a:buFont typeface="Wingdings" pitchFamily="2" charset="2"/>
              <a:buChar char="q"/>
            </a:pPr>
            <a:r>
              <a:rPr lang="ru-RU" sz="1300" dirty="0" smtClean="0"/>
              <a:t>Каковы характеристики бюрократической системы организации?</a:t>
            </a:r>
          </a:p>
          <a:p>
            <a:pPr marL="571500" indent="-571500" eaLnBrk="1" hangingPunct="1">
              <a:lnSpc>
                <a:spcPct val="80000"/>
              </a:lnSpc>
              <a:buSzPct val="110000"/>
              <a:buFont typeface="Wingdings" pitchFamily="2" charset="2"/>
              <a:buChar char="q"/>
            </a:pPr>
            <a:r>
              <a:rPr lang="ru-RU" sz="1300" dirty="0" smtClean="0"/>
              <a:t>Каковы характеристики мобильно – интеллектуальной организации?</a:t>
            </a:r>
          </a:p>
          <a:p>
            <a:pPr marL="571500" indent="-571500" eaLnBrk="1" hangingPunct="1">
              <a:lnSpc>
                <a:spcPct val="80000"/>
              </a:lnSpc>
              <a:buSzPct val="110000"/>
              <a:buFont typeface="Wingdings" pitchFamily="2" charset="2"/>
              <a:buChar char="q"/>
            </a:pPr>
            <a:r>
              <a:rPr lang="ru-RU" sz="1300" dirty="0" smtClean="0"/>
              <a:t>Что такое организационные коммуникации? Охарактеризуйте основные из них. </a:t>
            </a:r>
          </a:p>
          <a:p>
            <a:pPr marL="571500" indent="-571500" eaLnBrk="1" hangingPunct="1">
              <a:lnSpc>
                <a:spcPct val="80000"/>
              </a:lnSpc>
              <a:buSzPct val="110000"/>
              <a:buFont typeface="Wingdings" pitchFamily="2" charset="2"/>
              <a:buChar char="q"/>
            </a:pPr>
            <a:r>
              <a:rPr lang="ru-RU" sz="1300" dirty="0" smtClean="0"/>
              <a:t>Обозначьте типы и эффективность коммуникационных сетей.</a:t>
            </a:r>
          </a:p>
          <a:p>
            <a:pPr marL="571500" indent="-571500" eaLnBrk="1" hangingPunct="1">
              <a:lnSpc>
                <a:spcPct val="80000"/>
              </a:lnSpc>
              <a:buSzPct val="110000"/>
              <a:buFont typeface="Wingdings" pitchFamily="2" charset="2"/>
              <a:buChar char="q"/>
            </a:pPr>
            <a:r>
              <a:rPr lang="ru-RU" sz="1300" dirty="0" smtClean="0"/>
              <a:t>В чем сущность модели группового поведения?</a:t>
            </a:r>
          </a:p>
          <a:p>
            <a:pPr marL="571500" indent="-571500" eaLnBrk="1" hangingPunct="1">
              <a:lnSpc>
                <a:spcPct val="80000"/>
              </a:lnSpc>
              <a:buSzPct val="110000"/>
              <a:buFont typeface="Wingdings" pitchFamily="2" charset="2"/>
              <a:buChar char="q"/>
            </a:pPr>
            <a:r>
              <a:rPr lang="ru-RU" sz="1300" dirty="0" smtClean="0"/>
              <a:t>Какие элементы и характеристики относятся к уровням </a:t>
            </a:r>
            <a:r>
              <a:rPr lang="ru-RU" sz="1300" dirty="0" err="1" smtClean="0"/>
              <a:t>телеологичности</a:t>
            </a:r>
            <a:r>
              <a:rPr lang="ru-RU" sz="1300" dirty="0" smtClean="0"/>
              <a:t>, функции и целенаправленности организации?</a:t>
            </a:r>
          </a:p>
          <a:p>
            <a:pPr marL="571500" indent="-571500" eaLnBrk="1" hangingPunct="1">
              <a:lnSpc>
                <a:spcPct val="80000"/>
              </a:lnSpc>
              <a:buSzPct val="110000"/>
              <a:buFont typeface="Wingdings" pitchFamily="2" charset="2"/>
              <a:buChar char="q"/>
            </a:pPr>
            <a:r>
              <a:rPr lang="ru-RU" sz="1300" dirty="0" smtClean="0"/>
              <a:t>Опишите основные узлы современной информационной системы организации.</a:t>
            </a:r>
          </a:p>
          <a:p>
            <a:pPr marL="571500" indent="-571500" eaLnBrk="1" hangingPunct="1">
              <a:lnSpc>
                <a:spcPct val="80000"/>
              </a:lnSpc>
              <a:buSzPct val="110000"/>
              <a:buFont typeface="Wingdings" pitchFamily="2" charset="2"/>
              <a:buChar char="q"/>
            </a:pPr>
            <a:r>
              <a:rPr lang="ru-RU" sz="1300" dirty="0" smtClean="0"/>
              <a:t>Что такое коммуникации и организационная культура организации?</a:t>
            </a:r>
          </a:p>
          <a:p>
            <a:pPr marL="571500" indent="-571500" eaLnBrk="1" hangingPunct="1">
              <a:lnSpc>
                <a:spcPct val="80000"/>
              </a:lnSpc>
              <a:buSzPct val="110000"/>
              <a:buFont typeface="Wingdings" pitchFamily="2" charset="2"/>
              <a:buChar char="q"/>
            </a:pPr>
            <a:r>
              <a:rPr lang="ru-RU" sz="1300" dirty="0" smtClean="0"/>
              <a:t>Для чего необходим Кодекс трудовой этики?</a:t>
            </a:r>
          </a:p>
          <a:p>
            <a:pPr marL="571500" indent="-571500" eaLnBrk="1" hangingPunct="1">
              <a:lnSpc>
                <a:spcPct val="80000"/>
              </a:lnSpc>
              <a:buSzPct val="110000"/>
              <a:buFont typeface="Wingdings" pitchFamily="2" charset="2"/>
              <a:buChar char="q"/>
            </a:pPr>
            <a:r>
              <a:rPr lang="ru-RU" sz="1300" dirty="0" smtClean="0"/>
              <a:t>Опишите алгоритм выявление проблем организации. </a:t>
            </a:r>
          </a:p>
          <a:p>
            <a:pPr marL="571500" indent="-571500" eaLnBrk="1" hangingPunct="1">
              <a:lnSpc>
                <a:spcPct val="80000"/>
              </a:lnSpc>
              <a:buSzPct val="110000"/>
              <a:buFont typeface="Wingdings" pitchFamily="2" charset="2"/>
              <a:buChar char="q"/>
            </a:pPr>
            <a:r>
              <a:rPr lang="ru-RU" sz="1300" dirty="0" smtClean="0"/>
              <a:t>Что такое процесс формирования организационной структуры? Его сущность.</a:t>
            </a:r>
          </a:p>
          <a:p>
            <a:pPr marL="571500" indent="-571500" eaLnBrk="1" hangingPunct="1">
              <a:lnSpc>
                <a:spcPct val="80000"/>
              </a:lnSpc>
              <a:buSzPct val="110000"/>
              <a:buFont typeface="Wingdings" pitchFamily="2" charset="2"/>
              <a:buChar char="q"/>
            </a:pPr>
            <a:r>
              <a:rPr lang="ru-RU" sz="1300" dirty="0" smtClean="0"/>
              <a:t>Каковы направления совершенствования организационной структуры?</a:t>
            </a:r>
          </a:p>
          <a:p>
            <a:pPr marL="571500" indent="-571500" eaLnBrk="1" hangingPunct="1">
              <a:lnSpc>
                <a:spcPct val="80000"/>
              </a:lnSpc>
              <a:buSzPct val="110000"/>
              <a:buFont typeface="Wingdings" pitchFamily="2" charset="2"/>
              <a:buChar char="q"/>
            </a:pPr>
            <a:r>
              <a:rPr lang="ru-RU" sz="1300" dirty="0" smtClean="0"/>
              <a:t>В чем заключается исследование влияния внешней среды на поведение организации? </a:t>
            </a:r>
          </a:p>
          <a:p>
            <a:pPr marL="571500" indent="-571500" eaLnBrk="1" hangingPunct="1">
              <a:lnSpc>
                <a:spcPct val="80000"/>
              </a:lnSpc>
              <a:buSzPct val="110000"/>
              <a:buFont typeface="Wingdings" pitchFamily="2" charset="2"/>
              <a:buChar char="q"/>
            </a:pPr>
            <a:r>
              <a:rPr lang="ru-RU" sz="1300" dirty="0" smtClean="0"/>
              <a:t>Охарактеризуйте поведение организации как переход от целей организации к ее структуре</a:t>
            </a:r>
          </a:p>
          <a:p>
            <a:pPr marL="571500" indent="-571500" eaLnBrk="1" hangingPunct="1">
              <a:lnSpc>
                <a:spcPct val="80000"/>
              </a:lnSpc>
              <a:buSzPct val="110000"/>
              <a:buFont typeface="Wingdings" pitchFamily="2" charset="2"/>
              <a:buChar char="q"/>
            </a:pPr>
            <a:r>
              <a:rPr lang="ru-RU" sz="1300" dirty="0" smtClean="0"/>
              <a:t>Какие функции соотносит полная бизнес-модель компании?</a:t>
            </a:r>
          </a:p>
          <a:p>
            <a:pPr marL="571500" indent="-571500" eaLnBrk="1" hangingPunct="1">
              <a:lnSpc>
                <a:spcPct val="80000"/>
              </a:lnSpc>
              <a:buSzPct val="110000"/>
              <a:buFont typeface="Wingdings" pitchFamily="2" charset="2"/>
              <a:buChar char="q"/>
            </a:pPr>
            <a:r>
              <a:rPr lang="ru-RU" sz="1300" dirty="0" smtClean="0"/>
              <a:t>Как Вы понимаете проектное и матричное управление?</a:t>
            </a:r>
          </a:p>
          <a:p>
            <a:pPr marL="571500" indent="-571500" eaLnBrk="1" hangingPunct="1">
              <a:lnSpc>
                <a:spcPct val="80000"/>
              </a:lnSpc>
              <a:buSzPct val="110000"/>
              <a:buFont typeface="Wingdings" pitchFamily="2" charset="2"/>
              <a:buChar char="q"/>
            </a:pPr>
            <a:r>
              <a:rPr lang="ru-RU" sz="1300" dirty="0" smtClean="0"/>
              <a:t>Каковы тенденции развития организационных структур?</a:t>
            </a:r>
          </a:p>
          <a:p>
            <a:pPr marL="571500" indent="-571500" eaLnBrk="1" hangingPunct="1">
              <a:lnSpc>
                <a:spcPct val="80000"/>
              </a:lnSpc>
              <a:buSzPct val="110000"/>
              <a:buFont typeface="Wingdings" pitchFamily="2" charset="2"/>
              <a:buChar char="q"/>
            </a:pPr>
            <a:r>
              <a:rPr lang="ru-RU" sz="1300" dirty="0" smtClean="0"/>
              <a:t>Каковы основные организационно-правовые формы организаций?</a:t>
            </a:r>
          </a:p>
          <a:p>
            <a:pPr marL="571500" indent="-571500" eaLnBrk="1" hangingPunct="1">
              <a:lnSpc>
                <a:spcPct val="80000"/>
              </a:lnSpc>
              <a:buSzPct val="110000"/>
              <a:buFont typeface="Wingdings" pitchFamily="2" charset="2"/>
              <a:buChar char="q"/>
            </a:pPr>
            <a:r>
              <a:rPr lang="ru-RU" sz="1300" dirty="0" smtClean="0"/>
              <a:t>Перечислите основные организационные формы предприятий.</a:t>
            </a:r>
          </a:p>
          <a:p>
            <a:pPr marL="571500" indent="-571500" eaLnBrk="1" hangingPunct="1">
              <a:lnSpc>
                <a:spcPct val="80000"/>
              </a:lnSpc>
              <a:buSzPct val="110000"/>
              <a:buFont typeface="Wingdings" pitchFamily="2" charset="2"/>
              <a:buChar char="q"/>
            </a:pPr>
            <a:r>
              <a:rPr lang="ru-RU" sz="1300" dirty="0" smtClean="0"/>
              <a:t>Назовите некоторые организационные формы предприятий  в России.</a:t>
            </a:r>
          </a:p>
          <a:p>
            <a:pPr marL="571500" indent="-571500" eaLnBrk="1" hangingPunct="1">
              <a:lnSpc>
                <a:spcPct val="80000"/>
              </a:lnSpc>
              <a:buSzPct val="110000"/>
              <a:buFont typeface="Wingdings" pitchFamily="2" charset="2"/>
              <a:buChar char="q"/>
            </a:pPr>
            <a:r>
              <a:rPr lang="ru-RU" sz="1300" dirty="0" smtClean="0"/>
              <a:t>Обозначьте миссии и систему целей государственного управления.</a:t>
            </a:r>
          </a:p>
          <a:p>
            <a:pPr marL="571500" indent="-571500" eaLnBrk="1" hangingPunct="1">
              <a:lnSpc>
                <a:spcPct val="80000"/>
              </a:lnSpc>
              <a:buSzPct val="110000"/>
              <a:buFont typeface="Wingdings" pitchFamily="2" charset="2"/>
              <a:buChar char="q"/>
            </a:pPr>
            <a:r>
              <a:rPr lang="ru-RU" sz="1300" dirty="0" smtClean="0"/>
              <a:t>Каковы принципы классификация государственных органов?</a:t>
            </a:r>
          </a:p>
          <a:p>
            <a:pPr marL="571500" indent="-571500" eaLnBrk="1" hangingPunct="1">
              <a:lnSpc>
                <a:spcPct val="80000"/>
              </a:lnSpc>
              <a:buSzPct val="110000"/>
              <a:buFont typeface="Wingdings" pitchFamily="2" charset="2"/>
              <a:buChar char="q"/>
            </a:pPr>
            <a:r>
              <a:rPr lang="ru-RU" sz="1300" dirty="0" smtClean="0"/>
              <a:t>В чем сущность организационной эффективности (организационной экономики)?</a:t>
            </a:r>
          </a:p>
          <a:p>
            <a:pPr marL="571500" indent="-571500" eaLnBrk="1" hangingPunct="1">
              <a:lnSpc>
                <a:spcPct val="80000"/>
              </a:lnSpc>
              <a:buSzPct val="110000"/>
              <a:buFont typeface="Wingdings" pitchFamily="2" charset="2"/>
              <a:buAutoNum type="arabicPeriod" startAt="25"/>
            </a:pPr>
            <a:endParaRPr lang="ru-RU" sz="1300" dirty="0" smtClean="0"/>
          </a:p>
        </p:txBody>
      </p:sp>
      <p:sp>
        <p:nvSpPr>
          <p:cNvPr id="97284" name="Oval 4" descr="Пробка"/>
          <p:cNvSpPr>
            <a:spLocks noChangeArrowheads="1"/>
          </p:cNvSpPr>
          <p:nvPr/>
        </p:nvSpPr>
        <p:spPr bwMode="auto">
          <a:xfrm>
            <a:off x="7669213" y="5516563"/>
            <a:ext cx="1439862" cy="1268412"/>
          </a:xfrm>
          <a:prstGeom prst="ellipse">
            <a:avLst/>
          </a:prstGeom>
          <a:blipFill dpi="0" rotWithShape="1">
            <a:blip r:embed="rId2"/>
            <a:srcRect/>
            <a:tile tx="0" ty="0" sx="100000" sy="100000" flip="none" algn="tl"/>
          </a:blipFill>
          <a:ln w="9525">
            <a:solidFill>
              <a:schemeClr val="tx1"/>
            </a:solidFill>
            <a:round/>
            <a:headEnd/>
            <a:tailEnd/>
          </a:ln>
        </p:spPr>
        <p:txBody>
          <a:bodyPr wrap="none" anchor="ctr"/>
          <a:lstStyle/>
          <a:p>
            <a:pPr algn="ctr"/>
            <a:r>
              <a:rPr lang="ru-RU" sz="1800" b="1">
                <a:solidFill>
                  <a:srgbClr val="FFFFFF"/>
                </a:solidFill>
                <a:latin typeface="Times New Roman" pitchFamily="18" charset="0"/>
              </a:rPr>
              <a:t>Приложение</a:t>
            </a:r>
          </a:p>
        </p:txBody>
      </p:sp>
      <p:pic>
        <p:nvPicPr>
          <p:cNvPr id="97285" name="Picture 5" descr="j029324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7596188" y="404813"/>
            <a:ext cx="1063625" cy="784225"/>
          </a:xfrm>
          <a:noFill/>
        </p:spPr>
      </p:pic>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lnSpc>
                <a:spcPct val="70000"/>
              </a:lnSpc>
            </a:pPr>
            <a:r>
              <a:rPr lang="ru-RU" sz="3800" b="1" smtClean="0"/>
              <a:t>Примерная методика исследования администрации как особого типа организации</a:t>
            </a:r>
          </a:p>
        </p:txBody>
      </p:sp>
      <p:sp>
        <p:nvSpPr>
          <p:cNvPr id="156675" name="Rectangle 3" descr="Водяные капли"/>
          <p:cNvSpPr>
            <a:spLocks noGrp="1" noChangeArrowheads="1"/>
          </p:cNvSpPr>
          <p:nvPr>
            <p:ph type="body" idx="1"/>
          </p:nvPr>
        </p:nvSpPr>
        <p:spPr>
          <a:blipFill dpi="0" rotWithShape="1">
            <a:blip r:embed="rId2"/>
            <a:srcRect/>
            <a:tile tx="0" ty="0" sx="100000" sy="100000" flip="none" algn="tl"/>
          </a:blipFill>
        </p:spPr>
        <p:txBody>
          <a:bodyPr/>
          <a:lstStyle/>
          <a:p>
            <a:pPr eaLnBrk="1" hangingPunct="1">
              <a:lnSpc>
                <a:spcPct val="90000"/>
              </a:lnSpc>
              <a:buFont typeface="Wingdings" pitchFamily="2" charset="2"/>
              <a:buNone/>
              <a:defRPr/>
            </a:pPr>
            <a:r>
              <a:rPr lang="en-US" sz="2100" b="1" smtClean="0">
                <a:solidFill>
                  <a:srgbClr val="FF3300"/>
                </a:solidFill>
                <a:effectLst>
                  <a:outerShdw blurRad="38100" dist="38100" dir="2700000" algn="tl">
                    <a:srgbClr val="000000"/>
                  </a:outerShdw>
                </a:effectLst>
              </a:rPr>
              <a:t>I.</a:t>
            </a:r>
            <a:r>
              <a:rPr lang="ru-RU" sz="2100" b="1" smtClean="0">
                <a:solidFill>
                  <a:srgbClr val="FF3300"/>
                </a:solidFill>
                <a:effectLst>
                  <a:outerShdw blurRad="38100" dist="38100" dir="2700000" algn="tl">
                    <a:srgbClr val="000000"/>
                  </a:outerShdw>
                </a:effectLst>
              </a:rPr>
              <a:t> ЦЕЛИ И ФУНКЦИИ АДМИНИСТРАЦИИ</a:t>
            </a:r>
          </a:p>
          <a:p>
            <a:pPr eaLnBrk="1" hangingPunct="1">
              <a:lnSpc>
                <a:spcPct val="90000"/>
              </a:lnSpc>
              <a:buSzPct val="150000"/>
              <a:buFont typeface="Wingdings" pitchFamily="2" charset="2"/>
              <a:buBlip>
                <a:blip r:embed="rId3"/>
              </a:buBlip>
              <a:defRPr/>
            </a:pPr>
            <a:r>
              <a:rPr lang="ru-RU" sz="2100" smtClean="0"/>
              <a:t>Сформируйте проблему, для решения которой создана Ваша администрация</a:t>
            </a:r>
          </a:p>
          <a:p>
            <a:pPr eaLnBrk="1" hangingPunct="1">
              <a:lnSpc>
                <a:spcPct val="90000"/>
              </a:lnSpc>
              <a:buSzPct val="150000"/>
              <a:buFont typeface="Wingdings" pitchFamily="2" charset="2"/>
              <a:buBlip>
                <a:blip r:embed="rId3"/>
              </a:buBlip>
              <a:defRPr/>
            </a:pPr>
            <a:r>
              <a:rPr lang="ru-RU" sz="2100" smtClean="0"/>
              <a:t>Определите причину возникновения (миссию) администрации</a:t>
            </a:r>
          </a:p>
          <a:p>
            <a:pPr eaLnBrk="1" hangingPunct="1">
              <a:lnSpc>
                <a:spcPct val="90000"/>
              </a:lnSpc>
              <a:buSzPct val="150000"/>
              <a:buFont typeface="Wingdings" pitchFamily="2" charset="2"/>
              <a:buBlip>
                <a:blip r:embed="rId3"/>
              </a:buBlip>
              <a:defRPr/>
            </a:pPr>
            <a:r>
              <a:rPr lang="ru-RU" sz="2100" smtClean="0"/>
              <a:t>Сформируйте кредо Вашей администрации, которое выражало бы ее основные ценности</a:t>
            </a:r>
          </a:p>
          <a:p>
            <a:pPr eaLnBrk="1" hangingPunct="1">
              <a:lnSpc>
                <a:spcPct val="90000"/>
              </a:lnSpc>
              <a:buSzPct val="150000"/>
              <a:buFont typeface="Wingdings" pitchFamily="2" charset="2"/>
              <a:buBlip>
                <a:blip r:embed="rId3"/>
              </a:buBlip>
              <a:defRPr/>
            </a:pPr>
            <a:r>
              <a:rPr lang="ru-RU" sz="2100" smtClean="0"/>
              <a:t>Рассмотрите целевую картину Вашей администрации и основные методы достижения организационных целей и целей ее сотрудников</a:t>
            </a:r>
          </a:p>
          <a:p>
            <a:pPr eaLnBrk="1" hangingPunct="1">
              <a:lnSpc>
                <a:spcPct val="90000"/>
              </a:lnSpc>
              <a:buSzPct val="150000"/>
              <a:buFont typeface="Wingdings" pitchFamily="2" charset="2"/>
              <a:buBlip>
                <a:blip r:embed="rId3"/>
              </a:buBlip>
              <a:defRPr/>
            </a:pPr>
            <a:r>
              <a:rPr lang="ru-RU" sz="2100" smtClean="0"/>
              <a:t>Продумайте, кто следит за соблюдением декларированных целей и с помощью каких механизмов</a:t>
            </a:r>
          </a:p>
          <a:p>
            <a:pPr eaLnBrk="1" hangingPunct="1">
              <a:lnSpc>
                <a:spcPct val="90000"/>
              </a:lnSpc>
              <a:buSzPct val="150000"/>
              <a:buFont typeface="Wingdings" pitchFamily="2" charset="2"/>
              <a:buBlip>
                <a:blip r:embed="rId3"/>
              </a:buBlip>
              <a:defRPr/>
            </a:pPr>
            <a:r>
              <a:rPr lang="ru-RU" sz="2100" smtClean="0"/>
              <a:t>Опишите основные связи администрации                                с внешней средой</a:t>
            </a:r>
            <a:endParaRPr lang="en-US" sz="2100" smtClean="0"/>
          </a:p>
        </p:txBody>
      </p:sp>
      <p:sp>
        <p:nvSpPr>
          <p:cNvPr id="98308" name="Oval 5" descr="Пробка"/>
          <p:cNvSpPr>
            <a:spLocks noChangeArrowheads="1"/>
          </p:cNvSpPr>
          <p:nvPr/>
        </p:nvSpPr>
        <p:spPr bwMode="auto">
          <a:xfrm>
            <a:off x="7669213" y="5516563"/>
            <a:ext cx="1439862" cy="1268412"/>
          </a:xfrm>
          <a:prstGeom prst="ellipse">
            <a:avLst/>
          </a:prstGeom>
          <a:blipFill dpi="0" rotWithShape="1">
            <a:blip r:embed="rId4"/>
            <a:srcRect/>
            <a:tile tx="0" ty="0" sx="100000" sy="100000" flip="none" algn="tl"/>
          </a:blipFill>
          <a:ln w="9525">
            <a:solidFill>
              <a:schemeClr val="tx1"/>
            </a:solidFill>
            <a:round/>
            <a:headEnd/>
            <a:tailEnd/>
          </a:ln>
        </p:spPr>
        <p:txBody>
          <a:bodyPr wrap="none" anchor="ctr"/>
          <a:lstStyle/>
          <a:p>
            <a:pPr algn="ctr"/>
            <a:r>
              <a:rPr lang="ru-RU" sz="1800" b="1">
                <a:solidFill>
                  <a:srgbClr val="FFFFFF"/>
                </a:solidFill>
                <a:latin typeface="Times New Roman" pitchFamily="18" charset="0"/>
              </a:rPr>
              <a:t>Приложение</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descr="Водяные капли"/>
          <p:cNvSpPr>
            <a:spLocks noGrp="1" noChangeArrowheads="1"/>
          </p:cNvSpPr>
          <p:nvPr>
            <p:ph type="body" idx="1"/>
          </p:nvPr>
        </p:nvSpPr>
        <p:spPr>
          <a:xfrm>
            <a:off x="457200" y="1600200"/>
            <a:ext cx="8229600" cy="4852988"/>
          </a:xfrm>
          <a:blipFill dpi="0" rotWithShape="1">
            <a:blip r:embed="rId2"/>
            <a:srcRect/>
            <a:tile tx="0" ty="0" sx="100000" sy="100000" flip="none" algn="tl"/>
          </a:blipFill>
        </p:spPr>
        <p:txBody>
          <a:bodyPr/>
          <a:lstStyle/>
          <a:p>
            <a:pPr eaLnBrk="1" hangingPunct="1">
              <a:lnSpc>
                <a:spcPct val="90000"/>
              </a:lnSpc>
              <a:buFont typeface="Wingdings" pitchFamily="2" charset="2"/>
              <a:buNone/>
              <a:defRPr/>
            </a:pPr>
            <a:r>
              <a:rPr lang="en-US" sz="2000" b="1" smtClean="0">
                <a:solidFill>
                  <a:srgbClr val="FF3300"/>
                </a:solidFill>
                <a:effectLst>
                  <a:outerShdw blurRad="38100" dist="38100" dir="2700000" algn="tl">
                    <a:srgbClr val="000000"/>
                  </a:outerShdw>
                </a:effectLst>
              </a:rPr>
              <a:t>II.</a:t>
            </a:r>
            <a:r>
              <a:rPr lang="ru-RU" sz="2000" b="1" smtClean="0">
                <a:solidFill>
                  <a:srgbClr val="FF3300"/>
                </a:solidFill>
                <a:effectLst>
                  <a:outerShdw blurRad="38100" dist="38100" dir="2700000" algn="tl">
                    <a:srgbClr val="000000"/>
                  </a:outerShdw>
                </a:effectLst>
              </a:rPr>
              <a:t> СТРУКТУРА АДМИНИСТРАЦИИ</a:t>
            </a:r>
          </a:p>
          <a:p>
            <a:pPr eaLnBrk="1" hangingPunct="1">
              <a:lnSpc>
                <a:spcPct val="90000"/>
              </a:lnSpc>
              <a:buSzPct val="150000"/>
              <a:buFont typeface="Wingdings" pitchFamily="2" charset="2"/>
              <a:buBlip>
                <a:blip r:embed="rId3"/>
              </a:buBlip>
              <a:defRPr/>
            </a:pPr>
            <a:r>
              <a:rPr lang="ru-RU" sz="1800" b="1" smtClean="0"/>
              <a:t>Каков тип департаментализации в Вашей администрации</a:t>
            </a:r>
          </a:p>
          <a:p>
            <a:pPr eaLnBrk="1" hangingPunct="1">
              <a:lnSpc>
                <a:spcPct val="90000"/>
              </a:lnSpc>
              <a:buSzPct val="150000"/>
              <a:buFont typeface="Wingdings" pitchFamily="2" charset="2"/>
              <a:buBlip>
                <a:blip r:embed="rId3"/>
              </a:buBlip>
              <a:defRPr/>
            </a:pPr>
            <a:r>
              <a:rPr lang="ru-RU" sz="1800" b="1" smtClean="0"/>
              <a:t>Есть ли в структуре администрации какие-либо оригинальные подразделения</a:t>
            </a:r>
          </a:p>
          <a:p>
            <a:pPr eaLnBrk="1" hangingPunct="1">
              <a:lnSpc>
                <a:spcPct val="90000"/>
              </a:lnSpc>
              <a:buSzPct val="150000"/>
              <a:buFont typeface="Wingdings" pitchFamily="2" charset="2"/>
              <a:buBlip>
                <a:blip r:embed="rId3"/>
              </a:buBlip>
              <a:defRPr/>
            </a:pPr>
            <a:r>
              <a:rPr lang="ru-RU" sz="1800" b="1" smtClean="0"/>
              <a:t>Как соотносятся между собой полномочия различных подразделений</a:t>
            </a:r>
          </a:p>
          <a:p>
            <a:pPr eaLnBrk="1" hangingPunct="1">
              <a:lnSpc>
                <a:spcPct val="90000"/>
              </a:lnSpc>
              <a:buSzPct val="150000"/>
              <a:buFont typeface="Wingdings" pitchFamily="2" charset="2"/>
              <a:buBlip>
                <a:blip r:embed="rId3"/>
              </a:buBlip>
              <a:defRPr/>
            </a:pPr>
            <a:r>
              <a:rPr lang="ru-RU" sz="1800" b="1" smtClean="0"/>
              <a:t>Как распределены должностные обязанности, кто их исполняет</a:t>
            </a:r>
          </a:p>
          <a:p>
            <a:pPr eaLnBrk="1" hangingPunct="1">
              <a:lnSpc>
                <a:spcPct val="90000"/>
              </a:lnSpc>
              <a:buSzPct val="150000"/>
              <a:buFont typeface="Wingdings" pitchFamily="2" charset="2"/>
              <a:buBlip>
                <a:blip r:embed="rId3"/>
              </a:buBlip>
              <a:defRPr/>
            </a:pPr>
            <a:r>
              <a:rPr lang="ru-RU" sz="1800" b="1" smtClean="0"/>
              <a:t>Каков ход информационных потоков в администрации, имеется ли информационно-аналитическая служба</a:t>
            </a:r>
          </a:p>
          <a:p>
            <a:pPr eaLnBrk="1" hangingPunct="1">
              <a:lnSpc>
                <a:spcPct val="90000"/>
              </a:lnSpc>
              <a:buSzPct val="150000"/>
              <a:buFont typeface="Wingdings" pitchFamily="2" charset="2"/>
              <a:buBlip>
                <a:blip r:embed="rId3"/>
              </a:buBlip>
              <a:defRPr/>
            </a:pPr>
            <a:r>
              <a:rPr lang="ru-RU" sz="1800" b="1" smtClean="0"/>
              <a:t>Графически изобразите организационно-функциональную структуру администрации</a:t>
            </a:r>
          </a:p>
          <a:p>
            <a:pPr eaLnBrk="1" hangingPunct="1">
              <a:lnSpc>
                <a:spcPct val="90000"/>
              </a:lnSpc>
              <a:buSzPct val="150000"/>
              <a:buFont typeface="Wingdings" pitchFamily="2" charset="2"/>
              <a:buBlip>
                <a:blip r:embed="rId3"/>
              </a:buBlip>
              <a:defRPr/>
            </a:pPr>
            <a:r>
              <a:rPr lang="ru-RU" sz="1800" b="1" smtClean="0"/>
              <a:t>Проанализируйте, замкнуты ли управленческие, финансовые, информационные и иные «контуры» в администрации</a:t>
            </a:r>
          </a:p>
          <a:p>
            <a:pPr eaLnBrk="1" hangingPunct="1">
              <a:lnSpc>
                <a:spcPct val="90000"/>
              </a:lnSpc>
              <a:buSzPct val="150000"/>
              <a:buFont typeface="Wingdings" pitchFamily="2" charset="2"/>
              <a:buBlip>
                <a:blip r:embed="rId3"/>
              </a:buBlip>
              <a:defRPr/>
            </a:pPr>
            <a:r>
              <a:rPr lang="ru-RU" sz="1800" b="1" smtClean="0"/>
              <a:t>Обдумайте, является ли оптимальным соотношение структуры и функций администрации, не утерян ли «объект», которым администрация управляет</a:t>
            </a:r>
          </a:p>
          <a:p>
            <a:pPr eaLnBrk="1" hangingPunct="1">
              <a:lnSpc>
                <a:spcPct val="90000"/>
              </a:lnSpc>
              <a:buFont typeface="Wingdings" pitchFamily="2" charset="2"/>
              <a:buNone/>
              <a:defRPr/>
            </a:pPr>
            <a:endParaRPr lang="ru-RU" sz="1800" b="1" smtClean="0"/>
          </a:p>
        </p:txBody>
      </p:sp>
      <p:sp>
        <p:nvSpPr>
          <p:cNvPr id="99331" name="Rectangle 4"/>
          <p:cNvSpPr>
            <a:spLocks noGrp="1" noChangeArrowheads="1"/>
          </p:cNvSpPr>
          <p:nvPr>
            <p:ph type="title"/>
          </p:nvPr>
        </p:nvSpPr>
        <p:spPr>
          <a:noFill/>
        </p:spPr>
        <p:txBody>
          <a:bodyPr/>
          <a:lstStyle/>
          <a:p>
            <a:pPr eaLnBrk="1" hangingPunct="1">
              <a:lnSpc>
                <a:spcPct val="70000"/>
              </a:lnSpc>
            </a:pPr>
            <a:r>
              <a:rPr lang="ru-RU" sz="3800" b="1" smtClean="0"/>
              <a:t>Примерная методика исследования администрации как особого типа организации</a:t>
            </a:r>
          </a:p>
        </p:txBody>
      </p:sp>
      <p:sp>
        <p:nvSpPr>
          <p:cNvPr id="99332" name="Oval 6" descr="Пробка"/>
          <p:cNvSpPr>
            <a:spLocks noChangeArrowheads="1"/>
          </p:cNvSpPr>
          <p:nvPr/>
        </p:nvSpPr>
        <p:spPr bwMode="auto">
          <a:xfrm>
            <a:off x="7669213" y="5516563"/>
            <a:ext cx="1439862" cy="1268412"/>
          </a:xfrm>
          <a:prstGeom prst="ellipse">
            <a:avLst/>
          </a:prstGeom>
          <a:blipFill dpi="0" rotWithShape="1">
            <a:blip r:embed="rId4"/>
            <a:srcRect/>
            <a:tile tx="0" ty="0" sx="100000" sy="100000" flip="none" algn="tl"/>
          </a:blipFill>
          <a:ln w="9525">
            <a:solidFill>
              <a:schemeClr val="tx1"/>
            </a:solidFill>
            <a:round/>
            <a:headEnd/>
            <a:tailEnd/>
          </a:ln>
        </p:spPr>
        <p:txBody>
          <a:bodyPr wrap="none" anchor="ctr"/>
          <a:lstStyle/>
          <a:p>
            <a:pPr algn="ctr"/>
            <a:r>
              <a:rPr lang="ru-RU" sz="1800" b="1">
                <a:solidFill>
                  <a:srgbClr val="FFFFFF"/>
                </a:solidFill>
                <a:latin typeface="Times New Roman" pitchFamily="18" charset="0"/>
              </a:rPr>
              <a:t>Приложение</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descr="Водяные капли"/>
          <p:cNvSpPr>
            <a:spLocks noGrp="1" noChangeArrowheads="1"/>
          </p:cNvSpPr>
          <p:nvPr>
            <p:ph type="body" idx="1"/>
          </p:nvPr>
        </p:nvSpPr>
        <p:spPr>
          <a:xfrm>
            <a:off x="457200" y="1600200"/>
            <a:ext cx="8229600" cy="4781550"/>
          </a:xfrm>
          <a:blipFill dpi="0" rotWithShape="1">
            <a:blip r:embed="rId2"/>
            <a:srcRect/>
            <a:tile tx="0" ty="0" sx="100000" sy="100000" flip="none" algn="tl"/>
          </a:blipFill>
        </p:spPr>
        <p:txBody>
          <a:bodyPr/>
          <a:lstStyle/>
          <a:p>
            <a:pPr eaLnBrk="1" hangingPunct="1">
              <a:lnSpc>
                <a:spcPct val="80000"/>
              </a:lnSpc>
              <a:buFont typeface="Wingdings" pitchFamily="2" charset="2"/>
              <a:buNone/>
              <a:defRPr/>
            </a:pPr>
            <a:r>
              <a:rPr lang="en-US" sz="1800" b="1" smtClean="0">
                <a:solidFill>
                  <a:srgbClr val="FF3300"/>
                </a:solidFill>
                <a:effectLst>
                  <a:outerShdw blurRad="38100" dist="38100" dir="2700000" algn="tl">
                    <a:srgbClr val="000000"/>
                  </a:outerShdw>
                </a:effectLst>
              </a:rPr>
              <a:t>III.</a:t>
            </a:r>
            <a:r>
              <a:rPr lang="ru-RU" sz="1800" b="1" smtClean="0">
                <a:solidFill>
                  <a:srgbClr val="FF3300"/>
                </a:solidFill>
                <a:effectLst>
                  <a:outerShdw blurRad="38100" dist="38100" dir="2700000" algn="tl">
                    <a:srgbClr val="000000"/>
                  </a:outerShdw>
                </a:effectLst>
              </a:rPr>
              <a:t> УПРАВЛЕНИЕ КАДРАМИ В АДМИНИСТРАЦИИ</a:t>
            </a:r>
          </a:p>
          <a:p>
            <a:pPr eaLnBrk="1" hangingPunct="1">
              <a:lnSpc>
                <a:spcPct val="80000"/>
              </a:lnSpc>
              <a:buSzPct val="150000"/>
              <a:buFont typeface="Wingdings" pitchFamily="2" charset="2"/>
              <a:buBlip>
                <a:blip r:embed="rId3"/>
              </a:buBlip>
              <a:defRPr/>
            </a:pPr>
            <a:r>
              <a:rPr lang="ru-RU" sz="1600" b="1" smtClean="0"/>
              <a:t>Рассмотрите кадровое обеспечение Вашей администрации</a:t>
            </a:r>
          </a:p>
          <a:p>
            <a:pPr eaLnBrk="1" hangingPunct="1">
              <a:lnSpc>
                <a:spcPct val="80000"/>
              </a:lnSpc>
              <a:buSzPct val="150000"/>
              <a:buFont typeface="Wingdings" pitchFamily="2" charset="2"/>
              <a:buBlip>
                <a:blip r:embed="rId3"/>
              </a:buBlip>
              <a:defRPr/>
            </a:pPr>
            <a:r>
              <a:rPr lang="ru-RU" sz="1600" b="1" smtClean="0"/>
              <a:t>Каково, по Вашему мнению, соотношение формального и неформального руководства и лидерства</a:t>
            </a:r>
          </a:p>
          <a:p>
            <a:pPr eaLnBrk="1" hangingPunct="1">
              <a:lnSpc>
                <a:spcPct val="80000"/>
              </a:lnSpc>
              <a:buSzPct val="150000"/>
              <a:buFont typeface="Wingdings" pitchFamily="2" charset="2"/>
              <a:buBlip>
                <a:blip r:embed="rId3"/>
              </a:buBlip>
              <a:defRPr/>
            </a:pPr>
            <a:r>
              <a:rPr lang="ru-RU" sz="1600" b="1" smtClean="0"/>
              <a:t>Как выстроена система карьеры Ваших сотрудников </a:t>
            </a:r>
          </a:p>
          <a:p>
            <a:pPr eaLnBrk="1" hangingPunct="1">
              <a:lnSpc>
                <a:spcPct val="80000"/>
              </a:lnSpc>
              <a:buSzPct val="150000"/>
              <a:buFont typeface="Wingdings" pitchFamily="2" charset="2"/>
              <a:buBlip>
                <a:blip r:embed="rId3"/>
              </a:buBlip>
              <a:defRPr/>
            </a:pPr>
            <a:r>
              <a:rPr lang="ru-RU" sz="1600" b="1" smtClean="0"/>
              <a:t>Есть ли в Вашей администрации кадровая концепция и кадровая программа</a:t>
            </a:r>
          </a:p>
          <a:p>
            <a:pPr eaLnBrk="1" hangingPunct="1">
              <a:lnSpc>
                <a:spcPct val="80000"/>
              </a:lnSpc>
              <a:buSzPct val="150000"/>
              <a:buFont typeface="Wingdings" pitchFamily="2" charset="2"/>
              <a:buBlip>
                <a:blip r:embed="rId3"/>
              </a:buBlip>
              <a:defRPr/>
            </a:pPr>
            <a:r>
              <a:rPr lang="ru-RU" sz="1600" b="1" smtClean="0"/>
              <a:t>Каково, по Вашему мнению, соотношение административного, политического и социального компонентов в Вашей деятельности</a:t>
            </a:r>
          </a:p>
          <a:p>
            <a:pPr eaLnBrk="1" hangingPunct="1">
              <a:lnSpc>
                <a:spcPct val="80000"/>
              </a:lnSpc>
              <a:buFont typeface="Wingdings" pitchFamily="2" charset="2"/>
              <a:buNone/>
              <a:defRPr/>
            </a:pPr>
            <a:r>
              <a:rPr lang="en-US" sz="1800" b="1" smtClean="0">
                <a:solidFill>
                  <a:srgbClr val="FF3300"/>
                </a:solidFill>
                <a:effectLst>
                  <a:outerShdw blurRad="38100" dist="38100" dir="2700000" algn="tl">
                    <a:srgbClr val="000000"/>
                  </a:outerShdw>
                </a:effectLst>
              </a:rPr>
              <a:t>IV.</a:t>
            </a:r>
            <a:r>
              <a:rPr lang="ru-RU" sz="1800" b="1" smtClean="0">
                <a:solidFill>
                  <a:srgbClr val="FF3300"/>
                </a:solidFill>
                <a:effectLst>
                  <a:outerShdw blurRad="38100" dist="38100" dir="2700000" algn="tl">
                    <a:srgbClr val="000000"/>
                  </a:outerShdw>
                </a:effectLst>
              </a:rPr>
              <a:t> ИННОВАЦИОННЫЕ ПРОЦЕССЫ В АДМИНИСТРАЦИИ</a:t>
            </a:r>
          </a:p>
          <a:p>
            <a:pPr eaLnBrk="1" hangingPunct="1">
              <a:lnSpc>
                <a:spcPct val="80000"/>
              </a:lnSpc>
              <a:buSzPct val="150000"/>
              <a:buFont typeface="Wingdings" pitchFamily="2" charset="2"/>
              <a:buBlip>
                <a:blip r:embed="rId3"/>
              </a:buBlip>
              <a:defRPr/>
            </a:pPr>
            <a:r>
              <a:rPr lang="ru-RU" sz="1600" b="1" smtClean="0"/>
              <a:t>Выделите основные «болезни» Вашей администрации (дисфункция, целенедостижение, бюрократизация, стагнация, олигархия и т.п.)</a:t>
            </a:r>
          </a:p>
          <a:p>
            <a:pPr eaLnBrk="1" hangingPunct="1">
              <a:lnSpc>
                <a:spcPct val="80000"/>
              </a:lnSpc>
              <a:buSzPct val="150000"/>
              <a:buFont typeface="Wingdings" pitchFamily="2" charset="2"/>
              <a:buBlip>
                <a:blip r:embed="rId3"/>
              </a:buBlip>
              <a:defRPr/>
            </a:pPr>
            <a:r>
              <a:rPr lang="ru-RU" sz="1600" b="1" smtClean="0"/>
              <a:t>Рассмотрите проблему имиджа Вашей администрации, кто и с помощью каких механизмов его формирует и поддерживает</a:t>
            </a:r>
          </a:p>
          <a:p>
            <a:pPr eaLnBrk="1" hangingPunct="1">
              <a:lnSpc>
                <a:spcPct val="80000"/>
              </a:lnSpc>
              <a:buSzPct val="150000"/>
              <a:buFont typeface="Wingdings" pitchFamily="2" charset="2"/>
              <a:buBlip>
                <a:blip r:embed="rId3"/>
              </a:buBlip>
              <a:defRPr/>
            </a:pPr>
            <a:r>
              <a:rPr lang="ru-RU" sz="1600" b="1" smtClean="0"/>
              <a:t>К каким стратегиям склонна прибегать Ваша администрация в случае «опасности», в неожиданных внутренних и внешних изменениях</a:t>
            </a:r>
          </a:p>
          <a:p>
            <a:pPr eaLnBrk="1" hangingPunct="1">
              <a:lnSpc>
                <a:spcPct val="80000"/>
              </a:lnSpc>
              <a:buSzPct val="150000"/>
              <a:buFont typeface="Wingdings" pitchFamily="2" charset="2"/>
              <a:buBlip>
                <a:blip r:embed="rId3"/>
              </a:buBlip>
              <a:defRPr/>
            </a:pPr>
            <a:r>
              <a:rPr lang="ru-RU" sz="1600" b="1" smtClean="0"/>
              <a:t>К какому типу инноваций склонна Ваша администрация (структурные преобразования, оптимизация информационных потоков,     использование «управленческой матрицы», управление знаниями,                        экспертная оценка и др.)</a:t>
            </a:r>
          </a:p>
          <a:p>
            <a:pPr eaLnBrk="1" hangingPunct="1">
              <a:lnSpc>
                <a:spcPct val="80000"/>
              </a:lnSpc>
              <a:buSzPct val="150000"/>
              <a:buFont typeface="Wingdings" pitchFamily="2" charset="2"/>
              <a:buBlip>
                <a:blip r:embed="rId3"/>
              </a:buBlip>
              <a:defRPr/>
            </a:pPr>
            <a:endParaRPr lang="ru-RU" sz="1600" b="1" smtClean="0"/>
          </a:p>
          <a:p>
            <a:pPr eaLnBrk="1" hangingPunct="1">
              <a:lnSpc>
                <a:spcPct val="80000"/>
              </a:lnSpc>
              <a:defRPr/>
            </a:pPr>
            <a:endParaRPr lang="ru-RU" sz="2100" smtClean="0"/>
          </a:p>
        </p:txBody>
      </p:sp>
      <p:sp>
        <p:nvSpPr>
          <p:cNvPr id="100355" name="Rectangle 4"/>
          <p:cNvSpPr>
            <a:spLocks noGrp="1" noChangeArrowheads="1"/>
          </p:cNvSpPr>
          <p:nvPr>
            <p:ph type="title"/>
          </p:nvPr>
        </p:nvSpPr>
        <p:spPr>
          <a:noFill/>
        </p:spPr>
        <p:txBody>
          <a:bodyPr/>
          <a:lstStyle/>
          <a:p>
            <a:pPr eaLnBrk="1" hangingPunct="1">
              <a:lnSpc>
                <a:spcPct val="70000"/>
              </a:lnSpc>
            </a:pPr>
            <a:r>
              <a:rPr lang="ru-RU" sz="3800" b="1" smtClean="0"/>
              <a:t>Примерная методика исследования администрации как особого типа организации</a:t>
            </a:r>
          </a:p>
        </p:txBody>
      </p:sp>
      <p:sp>
        <p:nvSpPr>
          <p:cNvPr id="100356" name="Oval 5" descr="Пробка"/>
          <p:cNvSpPr>
            <a:spLocks noChangeArrowheads="1"/>
          </p:cNvSpPr>
          <p:nvPr/>
        </p:nvSpPr>
        <p:spPr bwMode="auto">
          <a:xfrm>
            <a:off x="7669213" y="5516563"/>
            <a:ext cx="1439862" cy="1268412"/>
          </a:xfrm>
          <a:prstGeom prst="ellipse">
            <a:avLst/>
          </a:prstGeom>
          <a:blipFill dpi="0" rotWithShape="1">
            <a:blip r:embed="rId4"/>
            <a:srcRect/>
            <a:tile tx="0" ty="0" sx="100000" sy="100000" flip="none" algn="tl"/>
          </a:blipFill>
          <a:ln w="9525">
            <a:solidFill>
              <a:schemeClr val="tx1"/>
            </a:solidFill>
            <a:round/>
            <a:headEnd/>
            <a:tailEnd/>
          </a:ln>
        </p:spPr>
        <p:txBody>
          <a:bodyPr wrap="none" anchor="ctr"/>
          <a:lstStyle/>
          <a:p>
            <a:pPr algn="ctr"/>
            <a:r>
              <a:rPr lang="ru-RU" sz="1800" b="1">
                <a:solidFill>
                  <a:srgbClr val="FFFFFF"/>
                </a:solidFill>
                <a:latin typeface="Times New Roman" pitchFamily="18" charset="0"/>
              </a:rPr>
              <a:t>Приложение</a:t>
            </a: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395537" y="404813"/>
            <a:ext cx="82547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spcBef>
                <a:spcPts val="0"/>
              </a:spcBef>
            </a:pPr>
            <a:r>
              <a:rPr lang="ru-RU" altLang="ru-RU" sz="3600" b="1" dirty="0" smtClean="0"/>
              <a:t>ОРГАНИЗАЦИОННОЕ ПОВЕДЕНИЕ</a:t>
            </a:r>
          </a:p>
          <a:p>
            <a:pPr algn="ctr" eaLnBrk="1" hangingPunct="1">
              <a:spcBef>
                <a:spcPts val="0"/>
              </a:spcBef>
            </a:pPr>
            <a:r>
              <a:rPr lang="ru-RU" altLang="ru-RU" sz="3600" b="1" dirty="0" smtClean="0"/>
              <a:t>Определение </a:t>
            </a:r>
            <a:r>
              <a:rPr lang="ru-RU" altLang="ru-RU" sz="3600" b="1" dirty="0"/>
              <a:t>основных понятий</a:t>
            </a:r>
            <a:r>
              <a:rPr lang="ru-RU" altLang="ru-RU" sz="3600" dirty="0"/>
              <a:t> </a:t>
            </a:r>
          </a:p>
        </p:txBody>
      </p:sp>
      <p:sp>
        <p:nvSpPr>
          <p:cNvPr id="12291" name="Text Box 4"/>
          <p:cNvSpPr txBox="1">
            <a:spLocks noChangeArrowheads="1"/>
          </p:cNvSpPr>
          <p:nvPr/>
        </p:nvSpPr>
        <p:spPr bwMode="auto">
          <a:xfrm>
            <a:off x="250825" y="1989138"/>
            <a:ext cx="8640763" cy="4487862"/>
          </a:xfrm>
          <a:prstGeom prst="rect">
            <a:avLst/>
          </a:prstGeom>
          <a:solidFill>
            <a:srgbClr val="005AB4"/>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5AB4"/>
            </a:extrusionClr>
          </a:sp3d>
        </p:spPr>
        <p:txBody>
          <a:bodyPr>
            <a:spAutoFit/>
            <a:flatTx/>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spcBef>
                <a:spcPct val="50000"/>
              </a:spcBef>
            </a:pPr>
            <a:r>
              <a:rPr lang="ru-RU" altLang="ru-RU" sz="2400"/>
              <a:t> </a:t>
            </a:r>
            <a:r>
              <a:rPr lang="ru-RU" altLang="ru-RU" b="1">
                <a:solidFill>
                  <a:srgbClr val="FF3300"/>
                </a:solidFill>
              </a:rPr>
              <a:t>Организационное поведение</a:t>
            </a:r>
            <a:r>
              <a:rPr lang="ru-RU" altLang="ru-RU"/>
              <a:t> - </a:t>
            </a:r>
            <a:r>
              <a:rPr lang="ru-RU" altLang="ru-RU">
                <a:solidFill>
                  <a:srgbClr val="FFFFEF"/>
                </a:solidFill>
              </a:rPr>
              <a:t>управляемые и самоуправляемые поступки работников деловой организации в зависимости от предъявляемых к ним объективных и субъективных требований, психологической основой которых является </a:t>
            </a:r>
            <a:r>
              <a:rPr lang="ru-RU" altLang="ru-RU" i="1">
                <a:solidFill>
                  <a:srgbClr val="FFFFEF"/>
                </a:solidFill>
              </a:rPr>
              <a:t>то или иное сочетание </a:t>
            </a:r>
            <a:r>
              <a:rPr lang="ru-RU" altLang="ru-RU">
                <a:solidFill>
                  <a:srgbClr val="FFFFEF"/>
                </a:solidFill>
              </a:rPr>
              <a:t>стимулов (внешних причин поступка) и мотивов (внутренних причин поступка), определяющее вариативность "Я"- выборов  тех или иных актов поведения</a:t>
            </a:r>
            <a:r>
              <a:rPr lang="ru-RU" altLang="ru-RU"/>
              <a:t>.</a:t>
            </a:r>
          </a:p>
        </p:txBody>
      </p:sp>
    </p:spTree>
    <p:extLst>
      <p:ext uri="{BB962C8B-B14F-4D97-AF65-F5344CB8AC3E}">
        <p14:creationId xmlns:p14="http://schemas.microsoft.com/office/powerpoint/2010/main" val="134124664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r" eaLnBrk="1" hangingPunct="1">
              <a:lnSpc>
                <a:spcPct val="75000"/>
              </a:lnSpc>
            </a:pPr>
            <a:r>
              <a:rPr lang="ru-RU" sz="3800" b="1" smtClean="0">
                <a:solidFill>
                  <a:srgbClr val="CC0066"/>
                </a:solidFill>
              </a:rPr>
              <a:t>Функциональное руководство группой по Ф.У.Тейлору</a:t>
            </a:r>
          </a:p>
        </p:txBody>
      </p:sp>
      <p:sp>
        <p:nvSpPr>
          <p:cNvPr id="30723" name="Text Box 6"/>
          <p:cNvSpPr txBox="1">
            <a:spLocks noChangeArrowheads="1"/>
          </p:cNvSpPr>
          <p:nvPr/>
        </p:nvSpPr>
        <p:spPr bwMode="auto">
          <a:xfrm>
            <a:off x="179388" y="2851150"/>
            <a:ext cx="1152525" cy="2308225"/>
          </a:xfrm>
          <a:prstGeom prst="rect">
            <a:avLst/>
          </a:prstGeom>
          <a:solidFill>
            <a:srgbClr val="DDDDDD"/>
          </a:solidFill>
          <a:ln w="9525">
            <a:solidFill>
              <a:srgbClr val="000000"/>
            </a:solidFill>
            <a:miter lim="800000"/>
            <a:headEnd/>
            <a:tailEnd/>
          </a:ln>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endParaRPr lang="ru-RU">
              <a:latin typeface="Verdana" pitchFamily="34" charset="0"/>
            </a:endParaRPr>
          </a:p>
          <a:p>
            <a:pPr algn="ctr" eaLnBrk="1" hangingPunct="1"/>
            <a:endParaRPr lang="ru-RU">
              <a:latin typeface="Verdana" pitchFamily="34" charset="0"/>
            </a:endParaRPr>
          </a:p>
          <a:p>
            <a:pPr algn="ctr" eaLnBrk="1" hangingPunct="1"/>
            <a:endParaRPr lang="ru-RU">
              <a:latin typeface="Verdana" pitchFamily="34" charset="0"/>
            </a:endParaRPr>
          </a:p>
          <a:p>
            <a:pPr algn="ctr" eaLnBrk="1" hangingPunct="1"/>
            <a:endParaRPr lang="ru-RU">
              <a:latin typeface="Verdana" pitchFamily="34" charset="0"/>
            </a:endParaRPr>
          </a:p>
          <a:p>
            <a:pPr algn="ctr" eaLnBrk="1" hangingPunct="1"/>
            <a:r>
              <a:rPr lang="ru-RU">
                <a:latin typeface="Verdana" pitchFamily="34" charset="0"/>
              </a:rPr>
              <a:t>Служащий по порядку и направлению работы</a:t>
            </a:r>
            <a:endParaRPr lang="ru-RU" sz="1800">
              <a:latin typeface="Verdana" pitchFamily="34" charset="0"/>
            </a:endParaRPr>
          </a:p>
        </p:txBody>
      </p:sp>
      <p:sp>
        <p:nvSpPr>
          <p:cNvPr id="30724" name="Text Box 7"/>
          <p:cNvSpPr txBox="1">
            <a:spLocks noChangeArrowheads="1"/>
          </p:cNvSpPr>
          <p:nvPr/>
        </p:nvSpPr>
        <p:spPr bwMode="auto">
          <a:xfrm>
            <a:off x="1258888" y="2851150"/>
            <a:ext cx="1081087" cy="2308225"/>
          </a:xfrm>
          <a:prstGeom prst="rect">
            <a:avLst/>
          </a:prstGeom>
          <a:solidFill>
            <a:srgbClr val="DDDDDD"/>
          </a:solidFill>
          <a:ln w="9525">
            <a:solidFill>
              <a:srgbClr val="000000"/>
            </a:solidFill>
            <a:miter lim="800000"/>
            <a:headEnd/>
            <a:tailEnd/>
          </a:ln>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endParaRPr lang="ru-RU">
              <a:latin typeface="Verdana" pitchFamily="34" charset="0"/>
            </a:endParaRPr>
          </a:p>
          <a:p>
            <a:pPr algn="ctr" eaLnBrk="1" hangingPunct="1"/>
            <a:endParaRPr lang="ru-RU">
              <a:latin typeface="Verdana" pitchFamily="34" charset="0"/>
            </a:endParaRPr>
          </a:p>
          <a:p>
            <a:pPr algn="ctr" eaLnBrk="1" hangingPunct="1"/>
            <a:endParaRPr lang="ru-RU">
              <a:latin typeface="Verdana" pitchFamily="34" charset="0"/>
            </a:endParaRPr>
          </a:p>
          <a:p>
            <a:pPr algn="ctr" eaLnBrk="1" hangingPunct="1"/>
            <a:endParaRPr lang="ru-RU">
              <a:latin typeface="Verdana" pitchFamily="34" charset="0"/>
            </a:endParaRPr>
          </a:p>
          <a:p>
            <a:pPr algn="ctr" eaLnBrk="1" hangingPunct="1"/>
            <a:r>
              <a:rPr lang="ru-RU">
                <a:latin typeface="Verdana" pitchFamily="34" charset="0"/>
              </a:rPr>
              <a:t>Служащий по инструкциям</a:t>
            </a:r>
            <a:endParaRPr lang="ru-RU" sz="1800">
              <a:latin typeface="Verdana" pitchFamily="34" charset="0"/>
            </a:endParaRPr>
          </a:p>
        </p:txBody>
      </p:sp>
      <p:sp>
        <p:nvSpPr>
          <p:cNvPr id="30725" name="Text Box 8"/>
          <p:cNvSpPr txBox="1">
            <a:spLocks noChangeArrowheads="1"/>
          </p:cNvSpPr>
          <p:nvPr/>
        </p:nvSpPr>
        <p:spPr bwMode="auto">
          <a:xfrm>
            <a:off x="2268538" y="2851150"/>
            <a:ext cx="1150937" cy="2308225"/>
          </a:xfrm>
          <a:prstGeom prst="rect">
            <a:avLst/>
          </a:prstGeom>
          <a:solidFill>
            <a:srgbClr val="DDDDDD"/>
          </a:solidFill>
          <a:ln w="9525">
            <a:solidFill>
              <a:srgbClr val="000000"/>
            </a:solidFill>
            <a:miter lim="800000"/>
            <a:headEnd/>
            <a:tailEnd/>
          </a:ln>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endParaRPr lang="ru-RU">
              <a:latin typeface="Verdana" pitchFamily="34" charset="0"/>
            </a:endParaRPr>
          </a:p>
          <a:p>
            <a:pPr algn="ctr" eaLnBrk="1" hangingPunct="1"/>
            <a:endParaRPr lang="ru-RU">
              <a:latin typeface="Verdana" pitchFamily="34" charset="0"/>
            </a:endParaRPr>
          </a:p>
          <a:p>
            <a:pPr algn="ctr" eaLnBrk="1" hangingPunct="1"/>
            <a:endParaRPr lang="ru-RU">
              <a:latin typeface="Verdana" pitchFamily="34" charset="0"/>
            </a:endParaRPr>
          </a:p>
          <a:p>
            <a:pPr algn="ctr" eaLnBrk="1" hangingPunct="1"/>
            <a:endParaRPr lang="ru-RU">
              <a:latin typeface="Verdana" pitchFamily="34" charset="0"/>
            </a:endParaRPr>
          </a:p>
          <a:p>
            <a:pPr algn="ctr" eaLnBrk="1" hangingPunct="1"/>
            <a:r>
              <a:rPr lang="ru-RU">
                <a:latin typeface="Verdana" pitchFamily="34" charset="0"/>
              </a:rPr>
              <a:t>Служащий по времени и стоимости</a:t>
            </a:r>
            <a:endParaRPr lang="ru-RU" sz="1800">
              <a:latin typeface="Verdana" pitchFamily="34" charset="0"/>
            </a:endParaRPr>
          </a:p>
        </p:txBody>
      </p:sp>
      <p:sp>
        <p:nvSpPr>
          <p:cNvPr id="30726" name="Text Box 9"/>
          <p:cNvSpPr txBox="1">
            <a:spLocks noChangeArrowheads="1"/>
          </p:cNvSpPr>
          <p:nvPr/>
        </p:nvSpPr>
        <p:spPr bwMode="auto">
          <a:xfrm>
            <a:off x="3348038" y="2851150"/>
            <a:ext cx="1079500" cy="2308225"/>
          </a:xfrm>
          <a:prstGeom prst="rect">
            <a:avLst/>
          </a:prstGeom>
          <a:solidFill>
            <a:srgbClr val="DDDDDD"/>
          </a:solidFill>
          <a:ln w="9525">
            <a:solidFill>
              <a:srgbClr val="000000"/>
            </a:solidFill>
            <a:miter lim="800000"/>
            <a:headEnd/>
            <a:tailEnd/>
          </a:ln>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endParaRPr lang="ru-RU">
              <a:latin typeface="Verdana" pitchFamily="34" charset="0"/>
            </a:endParaRPr>
          </a:p>
          <a:p>
            <a:pPr algn="ctr" eaLnBrk="1" hangingPunct="1"/>
            <a:endParaRPr lang="ru-RU">
              <a:latin typeface="Verdana" pitchFamily="34" charset="0"/>
            </a:endParaRPr>
          </a:p>
          <a:p>
            <a:pPr algn="ctr" eaLnBrk="1" hangingPunct="1"/>
            <a:endParaRPr lang="ru-RU">
              <a:latin typeface="Verdana" pitchFamily="34" charset="0"/>
            </a:endParaRPr>
          </a:p>
          <a:p>
            <a:pPr algn="ctr" eaLnBrk="1" hangingPunct="1"/>
            <a:endParaRPr lang="ru-RU">
              <a:latin typeface="Verdana" pitchFamily="34" charset="0"/>
            </a:endParaRPr>
          </a:p>
          <a:p>
            <a:pPr algn="ctr" eaLnBrk="1" hangingPunct="1"/>
            <a:r>
              <a:rPr lang="ru-RU">
                <a:latin typeface="Verdana" pitchFamily="34" charset="0"/>
              </a:rPr>
              <a:t>Служащий по соблюдению цеховой дисциплины</a:t>
            </a:r>
            <a:endParaRPr lang="ru-RU" sz="1800">
              <a:latin typeface="Verdana" pitchFamily="34" charset="0"/>
            </a:endParaRPr>
          </a:p>
        </p:txBody>
      </p:sp>
      <p:sp>
        <p:nvSpPr>
          <p:cNvPr id="30727" name="Text Box 10"/>
          <p:cNvSpPr txBox="1">
            <a:spLocks noChangeArrowheads="1"/>
          </p:cNvSpPr>
          <p:nvPr/>
        </p:nvSpPr>
        <p:spPr bwMode="auto">
          <a:xfrm>
            <a:off x="4716463" y="2851150"/>
            <a:ext cx="935037" cy="2308225"/>
          </a:xfrm>
          <a:prstGeom prst="rect">
            <a:avLst/>
          </a:prstGeom>
          <a:solidFill>
            <a:srgbClr val="FFCCFF">
              <a:alpha val="56078"/>
            </a:srgbClr>
          </a:solidFill>
          <a:ln w="9525">
            <a:solidFill>
              <a:srgbClr val="000000"/>
            </a:solidFill>
            <a:miter lim="800000"/>
            <a:headEnd/>
            <a:tailEnd/>
          </a:ln>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endParaRPr lang="ru-RU">
              <a:latin typeface="Verdana" pitchFamily="34" charset="0"/>
            </a:endParaRPr>
          </a:p>
          <a:p>
            <a:pPr algn="ctr" eaLnBrk="1" hangingPunct="1"/>
            <a:endParaRPr lang="ru-RU">
              <a:latin typeface="Verdana" pitchFamily="34" charset="0"/>
            </a:endParaRPr>
          </a:p>
          <a:p>
            <a:pPr algn="ctr" eaLnBrk="1" hangingPunct="1"/>
            <a:endParaRPr lang="ru-RU">
              <a:latin typeface="Verdana" pitchFamily="34" charset="0"/>
            </a:endParaRPr>
          </a:p>
          <a:p>
            <a:pPr algn="ctr" eaLnBrk="1" hangingPunct="1"/>
            <a:endParaRPr lang="ru-RU">
              <a:latin typeface="Verdana" pitchFamily="34" charset="0"/>
            </a:endParaRPr>
          </a:p>
          <a:p>
            <a:pPr algn="ctr" eaLnBrk="1" hangingPunct="1"/>
            <a:r>
              <a:rPr lang="ru-RU">
                <a:latin typeface="Verdana" pitchFamily="34" charset="0"/>
              </a:rPr>
              <a:t>Начальник смены</a:t>
            </a:r>
            <a:endParaRPr lang="ru-RU" sz="1800">
              <a:latin typeface="Verdana" pitchFamily="34" charset="0"/>
            </a:endParaRPr>
          </a:p>
        </p:txBody>
      </p:sp>
      <p:sp>
        <p:nvSpPr>
          <p:cNvPr id="30728" name="Text Box 11"/>
          <p:cNvSpPr txBox="1">
            <a:spLocks noChangeArrowheads="1"/>
          </p:cNvSpPr>
          <p:nvPr/>
        </p:nvSpPr>
        <p:spPr bwMode="auto">
          <a:xfrm>
            <a:off x="5651500" y="2851150"/>
            <a:ext cx="1296988" cy="2308225"/>
          </a:xfrm>
          <a:prstGeom prst="rect">
            <a:avLst/>
          </a:prstGeom>
          <a:solidFill>
            <a:srgbClr val="FFCCFF">
              <a:alpha val="56078"/>
            </a:srgbClr>
          </a:solidFill>
          <a:ln w="9525">
            <a:solidFill>
              <a:srgbClr val="000000"/>
            </a:solidFill>
            <a:miter lim="800000"/>
            <a:headEnd/>
            <a:tailEnd/>
          </a:ln>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endParaRPr lang="ru-RU">
              <a:latin typeface="Verdana" pitchFamily="34" charset="0"/>
            </a:endParaRPr>
          </a:p>
          <a:p>
            <a:pPr algn="ctr" eaLnBrk="1" hangingPunct="1"/>
            <a:endParaRPr lang="ru-RU">
              <a:latin typeface="Verdana" pitchFamily="34" charset="0"/>
            </a:endParaRPr>
          </a:p>
          <a:p>
            <a:pPr algn="ctr" eaLnBrk="1" hangingPunct="1"/>
            <a:endParaRPr lang="ru-RU">
              <a:latin typeface="Verdana" pitchFamily="34" charset="0"/>
            </a:endParaRPr>
          </a:p>
          <a:p>
            <a:pPr algn="ctr" eaLnBrk="1" hangingPunct="1"/>
            <a:endParaRPr lang="ru-RU">
              <a:latin typeface="Verdana" pitchFamily="34" charset="0"/>
            </a:endParaRPr>
          </a:p>
          <a:p>
            <a:pPr algn="ctr" eaLnBrk="1" hangingPunct="1"/>
            <a:r>
              <a:rPr lang="ru-RU">
                <a:latin typeface="Verdana" pitchFamily="34" charset="0"/>
              </a:rPr>
              <a:t>Руководитель по нормированию</a:t>
            </a:r>
            <a:endParaRPr lang="ru-RU" sz="1800">
              <a:latin typeface="Verdana" pitchFamily="34" charset="0"/>
            </a:endParaRPr>
          </a:p>
        </p:txBody>
      </p:sp>
      <p:sp>
        <p:nvSpPr>
          <p:cNvPr id="30729" name="Text Box 12"/>
          <p:cNvSpPr txBox="1">
            <a:spLocks noChangeArrowheads="1"/>
          </p:cNvSpPr>
          <p:nvPr/>
        </p:nvSpPr>
        <p:spPr bwMode="auto">
          <a:xfrm>
            <a:off x="6877050" y="2851150"/>
            <a:ext cx="1008063" cy="2308225"/>
          </a:xfrm>
          <a:prstGeom prst="rect">
            <a:avLst/>
          </a:prstGeom>
          <a:solidFill>
            <a:srgbClr val="FFCCFF">
              <a:alpha val="56078"/>
            </a:srgbClr>
          </a:solidFill>
          <a:ln w="9525">
            <a:solidFill>
              <a:srgbClr val="000000"/>
            </a:solidFill>
            <a:miter lim="800000"/>
            <a:headEnd/>
            <a:tailEnd/>
          </a:ln>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endParaRPr lang="ru-RU">
              <a:latin typeface="Verdana" pitchFamily="34" charset="0"/>
            </a:endParaRPr>
          </a:p>
          <a:p>
            <a:pPr algn="ctr" eaLnBrk="1" hangingPunct="1"/>
            <a:endParaRPr lang="ru-RU">
              <a:latin typeface="Verdana" pitchFamily="34" charset="0"/>
            </a:endParaRPr>
          </a:p>
          <a:p>
            <a:pPr algn="ctr" eaLnBrk="1" hangingPunct="1"/>
            <a:endParaRPr lang="ru-RU">
              <a:latin typeface="Verdana" pitchFamily="34" charset="0"/>
            </a:endParaRPr>
          </a:p>
          <a:p>
            <a:pPr algn="ctr" eaLnBrk="1" hangingPunct="1"/>
            <a:endParaRPr lang="ru-RU">
              <a:latin typeface="Verdana" pitchFamily="34" charset="0"/>
            </a:endParaRPr>
          </a:p>
          <a:p>
            <a:pPr algn="ctr" eaLnBrk="1" hangingPunct="1"/>
            <a:r>
              <a:rPr lang="ru-RU">
                <a:latin typeface="Verdana" pitchFamily="34" charset="0"/>
              </a:rPr>
              <a:t>Приемщик</a:t>
            </a:r>
            <a:endParaRPr lang="ru-RU" sz="1800">
              <a:latin typeface="Verdana" pitchFamily="34" charset="0"/>
            </a:endParaRPr>
          </a:p>
        </p:txBody>
      </p:sp>
      <p:sp>
        <p:nvSpPr>
          <p:cNvPr id="30730" name="Text Box 13"/>
          <p:cNvSpPr txBox="1">
            <a:spLocks noChangeArrowheads="1"/>
          </p:cNvSpPr>
          <p:nvPr/>
        </p:nvSpPr>
        <p:spPr bwMode="auto">
          <a:xfrm>
            <a:off x="7812088" y="2851150"/>
            <a:ext cx="1152525" cy="2308225"/>
          </a:xfrm>
          <a:prstGeom prst="rect">
            <a:avLst/>
          </a:prstGeom>
          <a:solidFill>
            <a:srgbClr val="FFCCFF">
              <a:alpha val="56078"/>
            </a:srgbClr>
          </a:solidFill>
          <a:ln w="9525">
            <a:solidFill>
              <a:srgbClr val="000000"/>
            </a:solidFill>
            <a:miter lim="800000"/>
            <a:headEnd/>
            <a:tailEnd/>
          </a:ln>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endParaRPr lang="ru-RU">
              <a:latin typeface="Verdana" pitchFamily="34" charset="0"/>
            </a:endParaRPr>
          </a:p>
          <a:p>
            <a:pPr algn="ctr" eaLnBrk="1" hangingPunct="1"/>
            <a:endParaRPr lang="ru-RU">
              <a:latin typeface="Verdana" pitchFamily="34" charset="0"/>
            </a:endParaRPr>
          </a:p>
          <a:p>
            <a:pPr algn="ctr" eaLnBrk="1" hangingPunct="1"/>
            <a:endParaRPr lang="ru-RU">
              <a:latin typeface="Verdana" pitchFamily="34" charset="0"/>
            </a:endParaRPr>
          </a:p>
          <a:p>
            <a:pPr algn="ctr" eaLnBrk="1" hangingPunct="1"/>
            <a:endParaRPr lang="ru-RU">
              <a:latin typeface="Verdana" pitchFamily="34" charset="0"/>
            </a:endParaRPr>
          </a:p>
          <a:p>
            <a:pPr algn="ctr" eaLnBrk="1" hangingPunct="1"/>
            <a:r>
              <a:rPr lang="ru-RU">
                <a:latin typeface="Verdana" pitchFamily="34" charset="0"/>
              </a:rPr>
              <a:t>Руководитель ремонтной мастерской</a:t>
            </a:r>
            <a:endParaRPr lang="ru-RU" sz="1800">
              <a:latin typeface="Verdana" pitchFamily="34" charset="0"/>
            </a:endParaRPr>
          </a:p>
        </p:txBody>
      </p:sp>
      <p:sp>
        <p:nvSpPr>
          <p:cNvPr id="4110" name="Text Box 14"/>
          <p:cNvSpPr txBox="1">
            <a:spLocks noChangeArrowheads="1"/>
          </p:cNvSpPr>
          <p:nvPr/>
        </p:nvSpPr>
        <p:spPr bwMode="auto">
          <a:xfrm>
            <a:off x="1298575" y="1165225"/>
            <a:ext cx="2049463" cy="679450"/>
          </a:xfrm>
          <a:prstGeom prst="rect">
            <a:avLst/>
          </a:prstGeom>
          <a:solidFill>
            <a:srgbClr val="CCFFCC"/>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a:spcBef>
                <a:spcPct val="20000"/>
              </a:spcBef>
              <a:defRPr/>
            </a:pPr>
            <a:r>
              <a:rPr lang="ru-RU" sz="1600" b="1">
                <a:latin typeface="Verdana" pitchFamily="34" charset="0"/>
              </a:rPr>
              <a:t>Департамент планирования</a:t>
            </a:r>
          </a:p>
        </p:txBody>
      </p:sp>
      <p:sp>
        <p:nvSpPr>
          <p:cNvPr id="4111" name="Text Box 15"/>
          <p:cNvSpPr txBox="1">
            <a:spLocks noChangeArrowheads="1"/>
          </p:cNvSpPr>
          <p:nvPr/>
        </p:nvSpPr>
        <p:spPr bwMode="auto">
          <a:xfrm>
            <a:off x="6372225" y="1628775"/>
            <a:ext cx="1506538" cy="679450"/>
          </a:xfrm>
          <a:prstGeom prst="rect">
            <a:avLst/>
          </a:prstGeom>
          <a:solidFill>
            <a:srgbClr val="FFCCCC"/>
          </a:solidFill>
          <a:ln w="9525">
            <a:solidFill>
              <a:srgbClr val="000000"/>
            </a:solidFill>
            <a:miter lim="800000"/>
            <a:headEnd/>
            <a:tailEnd/>
          </a:ln>
          <a:effectLst>
            <a:outerShdw dist="107763" dir="13500000" algn="ctr" rotWithShape="0">
              <a:srgbClr val="808080">
                <a:alpha val="50000"/>
              </a:srgbClr>
            </a:outerShdw>
          </a:effectLst>
        </p:spPr>
        <p:txBody>
          <a:bodyPr/>
          <a:lstStyle/>
          <a:p>
            <a:pPr algn="ctr">
              <a:defRPr/>
            </a:pPr>
            <a:endParaRPr lang="ru-RU" sz="1200">
              <a:latin typeface="Verdana" pitchFamily="34" charset="0"/>
            </a:endParaRPr>
          </a:p>
          <a:p>
            <a:pPr algn="ctr">
              <a:defRPr/>
            </a:pPr>
            <a:r>
              <a:rPr lang="ru-RU" sz="1600" b="1">
                <a:latin typeface="Verdana" pitchFamily="34" charset="0"/>
              </a:rPr>
              <a:t>Цех</a:t>
            </a:r>
          </a:p>
        </p:txBody>
      </p:sp>
      <p:sp>
        <p:nvSpPr>
          <p:cNvPr id="4112" name="Text Box 16"/>
          <p:cNvSpPr txBox="1">
            <a:spLocks noChangeArrowheads="1"/>
          </p:cNvSpPr>
          <p:nvPr/>
        </p:nvSpPr>
        <p:spPr bwMode="auto">
          <a:xfrm>
            <a:off x="3857625" y="5973763"/>
            <a:ext cx="2259013" cy="407987"/>
          </a:xfrm>
          <a:prstGeom prst="rect">
            <a:avLst/>
          </a:prstGeom>
          <a:solidFill>
            <a:srgbClr val="FFFF99"/>
          </a:solidFill>
          <a:ln w="9525">
            <a:solidFill>
              <a:srgbClr val="000000"/>
            </a:solidFill>
            <a:miter lim="800000"/>
            <a:headEnd/>
            <a:tailEnd/>
          </a:ln>
          <a:effectLst>
            <a:outerShdw dist="107763" dir="2700000" algn="ctr" rotWithShape="0">
              <a:srgbClr val="808080">
                <a:alpha val="50000"/>
              </a:srgbClr>
            </a:outerShdw>
          </a:effectLst>
        </p:spPr>
        <p:txBody>
          <a:bodyPr/>
          <a:lstStyle/>
          <a:p>
            <a:pPr algn="ctr">
              <a:defRPr/>
            </a:pPr>
            <a:r>
              <a:rPr lang="ru-RU" sz="1600" b="1">
                <a:latin typeface="Verdana" pitchFamily="34" charset="0"/>
              </a:rPr>
              <a:t>Рабочий</a:t>
            </a:r>
          </a:p>
        </p:txBody>
      </p:sp>
      <p:sp>
        <p:nvSpPr>
          <p:cNvPr id="30734" name="Line 17"/>
          <p:cNvSpPr>
            <a:spLocks noChangeShapeType="1"/>
          </p:cNvSpPr>
          <p:nvPr/>
        </p:nvSpPr>
        <p:spPr bwMode="auto">
          <a:xfrm flipV="1">
            <a:off x="847725" y="1844675"/>
            <a:ext cx="1420813" cy="10064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35" name="Line 18"/>
          <p:cNvSpPr>
            <a:spLocks noChangeShapeType="1"/>
          </p:cNvSpPr>
          <p:nvPr/>
        </p:nvSpPr>
        <p:spPr bwMode="auto">
          <a:xfrm flipV="1">
            <a:off x="1751013" y="1844675"/>
            <a:ext cx="517525" cy="10064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36" name="Line 19"/>
          <p:cNvSpPr>
            <a:spLocks noChangeShapeType="1"/>
          </p:cNvSpPr>
          <p:nvPr/>
        </p:nvSpPr>
        <p:spPr bwMode="auto">
          <a:xfrm flipH="1" flipV="1">
            <a:off x="2268538" y="1844675"/>
            <a:ext cx="385762" cy="10064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37" name="Line 20"/>
          <p:cNvSpPr>
            <a:spLocks noChangeShapeType="1"/>
          </p:cNvSpPr>
          <p:nvPr/>
        </p:nvSpPr>
        <p:spPr bwMode="auto">
          <a:xfrm flipH="1" flipV="1">
            <a:off x="2268538" y="1844675"/>
            <a:ext cx="1438275" cy="10064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38" name="Line 21"/>
          <p:cNvSpPr>
            <a:spLocks noChangeShapeType="1"/>
          </p:cNvSpPr>
          <p:nvPr/>
        </p:nvSpPr>
        <p:spPr bwMode="auto">
          <a:xfrm flipV="1">
            <a:off x="5965825" y="2308225"/>
            <a:ext cx="1204913" cy="542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39" name="Line 22"/>
          <p:cNvSpPr>
            <a:spLocks noChangeShapeType="1"/>
          </p:cNvSpPr>
          <p:nvPr/>
        </p:nvSpPr>
        <p:spPr bwMode="auto">
          <a:xfrm flipV="1">
            <a:off x="6718300" y="2308225"/>
            <a:ext cx="452438" cy="542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40" name="Line 23"/>
          <p:cNvSpPr>
            <a:spLocks noChangeShapeType="1"/>
          </p:cNvSpPr>
          <p:nvPr/>
        </p:nvSpPr>
        <p:spPr bwMode="auto">
          <a:xfrm flipH="1" flipV="1">
            <a:off x="7170738" y="2308225"/>
            <a:ext cx="300037" cy="542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41" name="Line 24"/>
          <p:cNvSpPr>
            <a:spLocks noChangeShapeType="1"/>
          </p:cNvSpPr>
          <p:nvPr/>
        </p:nvSpPr>
        <p:spPr bwMode="auto">
          <a:xfrm flipH="1" flipV="1">
            <a:off x="7170738" y="2308225"/>
            <a:ext cx="1052512" cy="542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42" name="Line 25"/>
          <p:cNvSpPr>
            <a:spLocks noChangeShapeType="1"/>
          </p:cNvSpPr>
          <p:nvPr/>
        </p:nvSpPr>
        <p:spPr bwMode="auto">
          <a:xfrm>
            <a:off x="847725" y="5159375"/>
            <a:ext cx="4064000" cy="8143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43" name="Line 26"/>
          <p:cNvSpPr>
            <a:spLocks noChangeShapeType="1"/>
          </p:cNvSpPr>
          <p:nvPr/>
        </p:nvSpPr>
        <p:spPr bwMode="auto">
          <a:xfrm>
            <a:off x="1751013" y="5159375"/>
            <a:ext cx="3160712" cy="8143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44" name="Line 27"/>
          <p:cNvSpPr>
            <a:spLocks noChangeShapeType="1"/>
          </p:cNvSpPr>
          <p:nvPr/>
        </p:nvSpPr>
        <p:spPr bwMode="auto">
          <a:xfrm>
            <a:off x="2654300" y="5159375"/>
            <a:ext cx="2257425" cy="8143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45" name="Line 28"/>
          <p:cNvSpPr>
            <a:spLocks noChangeShapeType="1"/>
          </p:cNvSpPr>
          <p:nvPr/>
        </p:nvSpPr>
        <p:spPr bwMode="auto">
          <a:xfrm>
            <a:off x="3706813" y="5159375"/>
            <a:ext cx="1204912" cy="8143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46" name="Line 29"/>
          <p:cNvSpPr>
            <a:spLocks noChangeShapeType="1"/>
          </p:cNvSpPr>
          <p:nvPr/>
        </p:nvSpPr>
        <p:spPr bwMode="auto">
          <a:xfrm flipH="1">
            <a:off x="4911725" y="5159375"/>
            <a:ext cx="3311525" cy="8143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47" name="Line 30"/>
          <p:cNvSpPr>
            <a:spLocks noChangeShapeType="1"/>
          </p:cNvSpPr>
          <p:nvPr/>
        </p:nvSpPr>
        <p:spPr bwMode="auto">
          <a:xfrm flipH="1">
            <a:off x="4911725" y="5159375"/>
            <a:ext cx="2559050" cy="8143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48" name="Line 31"/>
          <p:cNvSpPr>
            <a:spLocks noChangeShapeType="1"/>
          </p:cNvSpPr>
          <p:nvPr/>
        </p:nvSpPr>
        <p:spPr bwMode="auto">
          <a:xfrm flipH="1">
            <a:off x="4911725" y="5159375"/>
            <a:ext cx="1806575" cy="8143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49" name="Line 32"/>
          <p:cNvSpPr>
            <a:spLocks noChangeShapeType="1"/>
          </p:cNvSpPr>
          <p:nvPr/>
        </p:nvSpPr>
        <p:spPr bwMode="auto">
          <a:xfrm flipH="1">
            <a:off x="4911725" y="5159375"/>
            <a:ext cx="1054100" cy="8143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30750" name="Picture 33" descr="j029324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04813" y="333375"/>
            <a:ext cx="927100" cy="684213"/>
          </a:xfrm>
          <a:noFill/>
        </p:spPr>
      </p:pic>
      <p:sp>
        <p:nvSpPr>
          <p:cNvPr id="4131" name="Oval 35" descr="Зеленый мрамор"/>
          <p:cNvSpPr>
            <a:spLocks noChangeArrowheads="1"/>
          </p:cNvSpPr>
          <p:nvPr/>
        </p:nvSpPr>
        <p:spPr bwMode="auto">
          <a:xfrm>
            <a:off x="6875463" y="5519738"/>
            <a:ext cx="2160587" cy="1222375"/>
          </a:xfrm>
          <a:prstGeom prst="ellipse">
            <a:avLst/>
          </a:prstGeom>
          <a:blipFill dpi="0" rotWithShape="1">
            <a:blip r:embed="rId4"/>
            <a:srcRect/>
            <a:tile tx="0" ty="0" sx="100000" sy="100000" flip="none" algn="tl"/>
          </a:blipFill>
          <a:ln w="9525">
            <a:solidFill>
              <a:schemeClr val="tx1"/>
            </a:solidFill>
            <a:round/>
            <a:headEnd/>
            <a:tailEnd/>
          </a:ln>
          <a:effectLst>
            <a:outerShdw dist="107763" dir="18900000" algn="ctr" rotWithShape="0">
              <a:schemeClr val="bg2">
                <a:alpha val="50000"/>
              </a:schemeClr>
            </a:outerShdw>
          </a:effectLst>
        </p:spPr>
        <p:txBody>
          <a:bodyPr wrap="none" anchor="ctr"/>
          <a:lstStyle/>
          <a:p>
            <a:pPr algn="ctr">
              <a:defRPr/>
            </a:pPr>
            <a:r>
              <a:rPr lang="ru-RU" sz="1800" b="1">
                <a:solidFill>
                  <a:srgbClr val="FFFFFF"/>
                </a:solidFill>
                <a:latin typeface="Times New Roman" pitchFamily="18" charset="0"/>
              </a:rPr>
              <a:t>Классическая</a:t>
            </a:r>
          </a:p>
          <a:p>
            <a:pPr algn="ctr">
              <a:defRPr/>
            </a:pPr>
            <a:r>
              <a:rPr lang="ru-RU" sz="1800" b="1">
                <a:solidFill>
                  <a:srgbClr val="FFFFFF"/>
                </a:solidFill>
                <a:latin typeface="Times New Roman" pitchFamily="18" charset="0"/>
              </a:rPr>
              <a:t> теория </a:t>
            </a:r>
          </a:p>
          <a:p>
            <a:pPr algn="ctr">
              <a:defRPr/>
            </a:pPr>
            <a:r>
              <a:rPr lang="ru-RU" sz="1800" b="1">
                <a:solidFill>
                  <a:srgbClr val="FFFFFF"/>
                </a:solidFill>
                <a:latin typeface="Times New Roman" pitchFamily="18" charset="0"/>
              </a:rPr>
              <a:t>организации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098"/>
                                        </p:tgtEl>
                                        <p:attrNameLst>
                                          <p:attrName>style.visibility</p:attrName>
                                        </p:attrNameLst>
                                      </p:cBhvr>
                                      <p:to>
                                        <p:strVal val="visible"/>
                                      </p:to>
                                    </p:set>
                                    <p:animEffect transition="in" filter="fade">
                                      <p:cBhvr>
                                        <p:cTn id="7" dur="1000">
                                          <p:stCondLst>
                                            <p:cond delay="0"/>
                                          </p:stCondLst>
                                        </p:cTn>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4"/>
          <p:cNvSpPr>
            <a:spLocks noChangeArrowheads="1"/>
          </p:cNvSpPr>
          <p:nvPr/>
        </p:nvSpPr>
        <p:spPr bwMode="auto">
          <a:xfrm>
            <a:off x="684213" y="155575"/>
            <a:ext cx="79073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ru-RU" sz="2000" b="1" i="1">
                <a:latin typeface="Arial" charset="0"/>
              </a:rPr>
              <a:t>Истинная роль главного руководителя состоит в том,</a:t>
            </a:r>
          </a:p>
          <a:p>
            <a:pPr algn="r"/>
            <a:r>
              <a:rPr lang="ru-RU" sz="2000" b="1" i="1">
                <a:latin typeface="Arial" charset="0"/>
              </a:rPr>
              <a:t>чтобы управлять ценностными установками организации.</a:t>
            </a:r>
          </a:p>
          <a:p>
            <a:pPr algn="r"/>
            <a:r>
              <a:rPr lang="ru-RU" sz="2000" b="1">
                <a:latin typeface="Arial" charset="0"/>
              </a:rPr>
              <a:t>Т. Питерс, Р. Уотермен</a:t>
            </a:r>
            <a:r>
              <a:rPr lang="ru-RU" sz="2000">
                <a:latin typeface="Arial" charset="0"/>
              </a:rPr>
              <a:t> </a:t>
            </a:r>
          </a:p>
        </p:txBody>
      </p:sp>
      <p:sp>
        <p:nvSpPr>
          <p:cNvPr id="13315" name="Rectangle 17"/>
          <p:cNvSpPr>
            <a:spLocks noChangeArrowheads="1"/>
          </p:cNvSpPr>
          <p:nvPr/>
        </p:nvSpPr>
        <p:spPr bwMode="auto">
          <a:xfrm>
            <a:off x="468313" y="1554163"/>
            <a:ext cx="80645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dist"/>
            <a:r>
              <a:rPr lang="ru-RU" sz="2400" b="1">
                <a:solidFill>
                  <a:srgbClr val="FF0000"/>
                </a:solidFill>
              </a:rPr>
              <a:t>ОРГАНИЗАЦИОННОЯ (КОРПОРАТИВНАЯ) КУЛЬТУРА</a:t>
            </a:r>
            <a:r>
              <a:rPr lang="ru-RU" sz="2400">
                <a:solidFill>
                  <a:srgbClr val="FF0000"/>
                </a:solidFill>
              </a:rPr>
              <a:t> </a:t>
            </a:r>
            <a:r>
              <a:rPr lang="ru-RU" sz="2400"/>
              <a:t>это набор поддерживаемых организацией  основополагающих </a:t>
            </a:r>
            <a:r>
              <a:rPr lang="ru-RU" sz="2400" b="1">
                <a:solidFill>
                  <a:srgbClr val="FF0000"/>
                </a:solidFill>
              </a:rPr>
              <a:t>ценностей и стандартов, убеждений, этических норм, верований и ожиданий</a:t>
            </a:r>
            <a:r>
              <a:rPr lang="ru-RU" sz="2400"/>
              <a:t>, которые бездоказательно принимаются большинством сотрудников, задают людям ориентиры их деятельности и определяют способ объединения и согласованность действий управленческого звена, структурных единиц и отдельных сотрудников</a:t>
            </a:r>
          </a:p>
        </p:txBody>
      </p:sp>
      <p:pic>
        <p:nvPicPr>
          <p:cNvPr id="108562" name="Picture 18" descr="j01494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575" y="5027613"/>
            <a:ext cx="1800225"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3" name="Picture 19" descr="j01863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5118100"/>
            <a:ext cx="1008062"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4" name="Picture 20" descr="j02330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4960938"/>
            <a:ext cx="1584325"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053523"/>
      </p:ext>
    </p:extLst>
  </p:cSld>
  <p:clrMapOvr>
    <a:masterClrMapping/>
  </p:clrMapOvr>
  <p:transition spd="slow" advTm="10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08563"/>
                                        </p:tgtEl>
                                        <p:attrNameLst>
                                          <p:attrName>style.visibility</p:attrName>
                                        </p:attrNameLst>
                                      </p:cBhvr>
                                      <p:to>
                                        <p:strVal val="visible"/>
                                      </p:to>
                                    </p:set>
                                    <p:animEffect transition="in" filter="box(in)">
                                      <p:cBhvr>
                                        <p:cTn id="7" dur="500"/>
                                        <p:tgtEl>
                                          <p:spTgt spid="108563"/>
                                        </p:tgtEl>
                                      </p:cBhvr>
                                    </p:animEffect>
                                  </p:childTnLst>
                                </p:cTn>
                              </p:par>
                              <p:par>
                                <p:cTn id="8" presetID="8" presetClass="entr" presetSubtype="16" fill="hold" nodeType="withEffect">
                                  <p:stCondLst>
                                    <p:cond delay="0"/>
                                  </p:stCondLst>
                                  <p:childTnLst>
                                    <p:set>
                                      <p:cBhvr>
                                        <p:cTn id="9" dur="1" fill="hold">
                                          <p:stCondLst>
                                            <p:cond delay="0"/>
                                          </p:stCondLst>
                                        </p:cTn>
                                        <p:tgtEl>
                                          <p:spTgt spid="108562"/>
                                        </p:tgtEl>
                                        <p:attrNameLst>
                                          <p:attrName>style.visibility</p:attrName>
                                        </p:attrNameLst>
                                      </p:cBhvr>
                                      <p:to>
                                        <p:strVal val="visible"/>
                                      </p:to>
                                    </p:set>
                                    <p:animEffect transition="in" filter="diamond(in)">
                                      <p:cBhvr>
                                        <p:cTn id="10" dur="2000"/>
                                        <p:tgtEl>
                                          <p:spTgt spid="108562"/>
                                        </p:tgtEl>
                                      </p:cBhvr>
                                    </p:animEffect>
                                  </p:childTnLst>
                                </p:cTn>
                              </p:par>
                              <p:par>
                                <p:cTn id="11" presetID="4" presetClass="entr" presetSubtype="16" fill="hold" nodeType="withEffect">
                                  <p:stCondLst>
                                    <p:cond delay="0"/>
                                  </p:stCondLst>
                                  <p:childTnLst>
                                    <p:set>
                                      <p:cBhvr>
                                        <p:cTn id="12" dur="1" fill="hold">
                                          <p:stCondLst>
                                            <p:cond delay="0"/>
                                          </p:stCondLst>
                                        </p:cTn>
                                        <p:tgtEl>
                                          <p:spTgt spid="108564"/>
                                        </p:tgtEl>
                                        <p:attrNameLst>
                                          <p:attrName>style.visibility</p:attrName>
                                        </p:attrNameLst>
                                      </p:cBhvr>
                                      <p:to>
                                        <p:strVal val="visible"/>
                                      </p:to>
                                    </p:set>
                                    <p:animEffect transition="in" filter="box(in)">
                                      <p:cBhvr>
                                        <p:cTn id="13" dur="500"/>
                                        <p:tgtEl>
                                          <p:spTgt spid="108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descr="Large confetti"/>
          <p:cNvSpPr>
            <a:spLocks noGrp="1" noChangeArrowheads="1"/>
          </p:cNvSpPr>
          <p:nvPr>
            <p:ph type="title"/>
          </p:nvPr>
        </p:nvSpPr>
        <p:spPr>
          <a:xfrm>
            <a:off x="468313" y="182563"/>
            <a:ext cx="8302625" cy="1006475"/>
          </a:xfrm>
        </p:spPr>
        <p:txBody>
          <a:bodyPr>
            <a:spAutoFit/>
          </a:bodyPr>
          <a:lstStyle/>
          <a:p>
            <a:pPr algn="ctr" eaLnBrk="1" hangingPunct="1">
              <a:tabLst>
                <a:tab pos="2955925" algn="l"/>
              </a:tabLst>
            </a:pPr>
            <a:r>
              <a:rPr lang="ru-RU" sz="3000" b="1" smtClean="0">
                <a:solidFill>
                  <a:srgbClr val="FF0000"/>
                </a:solidFill>
                <a:latin typeface="Arial" charset="0"/>
              </a:rPr>
              <a:t>Другие определения корпоративной культуры</a:t>
            </a:r>
          </a:p>
        </p:txBody>
      </p:sp>
      <p:sp>
        <p:nvSpPr>
          <p:cNvPr id="14339" name="Rectangle 4"/>
          <p:cNvSpPr>
            <a:spLocks noChangeArrowheads="1"/>
          </p:cNvSpPr>
          <p:nvPr/>
        </p:nvSpPr>
        <p:spPr bwMode="auto">
          <a:xfrm>
            <a:off x="323850" y="1773238"/>
            <a:ext cx="85693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ru-RU" sz="2400" b="1">
                <a:latin typeface="Arial" charset="0"/>
              </a:rPr>
              <a:t>«Система отношений, действий и артефактов, которая выдерживает испытание временем и формирует у членов данного культурного общества довольно уникальную общую для них психологию».</a:t>
            </a:r>
          </a:p>
          <a:p>
            <a:pPr algn="r"/>
            <a:r>
              <a:rPr lang="ru-RU" sz="2400" b="1">
                <a:latin typeface="Arial" charset="0"/>
              </a:rPr>
              <a:t>П.Б. Вейл</a:t>
            </a:r>
          </a:p>
        </p:txBody>
      </p:sp>
      <p:pic>
        <p:nvPicPr>
          <p:cNvPr id="14340" name="Picture 8" descr="BD2137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638175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9" descr="BD2137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2924175"/>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0" descr="BD2137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933825"/>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2" descr="BD2137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5013325"/>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3" descr="BD2137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628775"/>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 descr="https://static.tildacdn.com/tild3635-3165-4437-a539-303630313164/HappybusinessPeople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3" y="3716338"/>
            <a:ext cx="8326437"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113698"/>
      </p:ext>
    </p:extLst>
  </p:cSld>
  <p:clrMapOvr>
    <a:masterClrMapping/>
  </p:clrMapOvr>
  <p:transition spd="slow" advTm="10000">
    <p:rand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ольник 1"/>
          <p:cNvSpPr>
            <a:spLocks noChangeArrowheads="1"/>
          </p:cNvSpPr>
          <p:nvPr/>
        </p:nvSpPr>
        <p:spPr bwMode="auto">
          <a:xfrm>
            <a:off x="107950" y="1784350"/>
            <a:ext cx="87852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2400" b="1">
                <a:latin typeface="Arial" charset="0"/>
              </a:rPr>
              <a:t>«</a:t>
            </a:r>
            <a:r>
              <a:rPr lang="ru-RU" sz="2400" b="1">
                <a:solidFill>
                  <a:srgbClr val="7030A0"/>
                </a:solidFill>
                <a:latin typeface="Arial" charset="0"/>
              </a:rPr>
              <a:t>Один из способов осуществления организационной деятельности посредством использования языка, фольклора, традиций и других средств передачи основных ценностей, убеждений, идеологии, которые направляют деятельность предприятия в нужное русло».</a:t>
            </a:r>
          </a:p>
          <a:p>
            <a:pPr algn="r"/>
            <a:r>
              <a:rPr lang="ru-RU" sz="2400" b="1">
                <a:latin typeface="Arial" charset="0"/>
              </a:rPr>
              <a:t>Г. Морган</a:t>
            </a:r>
          </a:p>
        </p:txBody>
      </p:sp>
      <p:sp>
        <p:nvSpPr>
          <p:cNvPr id="15363" name="Rectangle 2"/>
          <p:cNvSpPr txBox="1">
            <a:spLocks noChangeArrowheads="1"/>
          </p:cNvSpPr>
          <p:nvPr/>
        </p:nvSpPr>
        <p:spPr bwMode="auto">
          <a:xfrm>
            <a:off x="468313" y="182563"/>
            <a:ext cx="83026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955925" algn="l"/>
              </a:tabLst>
              <a:defRPr sz="3200">
                <a:solidFill>
                  <a:schemeClr val="tx1"/>
                </a:solidFill>
                <a:latin typeface="Times New Roman" pitchFamily="18" charset="0"/>
              </a:defRPr>
            </a:lvl1pPr>
            <a:lvl2pPr>
              <a:tabLst>
                <a:tab pos="2955925" algn="l"/>
              </a:tabLst>
              <a:defRPr sz="2800">
                <a:solidFill>
                  <a:schemeClr val="tx1"/>
                </a:solidFill>
                <a:latin typeface="Times New Roman" pitchFamily="18" charset="0"/>
              </a:defRPr>
            </a:lvl2pPr>
            <a:lvl3pPr>
              <a:tabLst>
                <a:tab pos="2955925" algn="l"/>
              </a:tabLst>
              <a:defRPr sz="2400">
                <a:solidFill>
                  <a:schemeClr val="tx1"/>
                </a:solidFill>
                <a:latin typeface="Times New Roman" pitchFamily="18" charset="0"/>
              </a:defRPr>
            </a:lvl3pPr>
            <a:lvl4pPr>
              <a:tabLst>
                <a:tab pos="2955925" algn="l"/>
              </a:tabLst>
              <a:defRPr sz="2000">
                <a:solidFill>
                  <a:schemeClr val="tx1"/>
                </a:solidFill>
                <a:latin typeface="Times New Roman" pitchFamily="18" charset="0"/>
              </a:defRPr>
            </a:lvl4pPr>
            <a:lvl5pPr>
              <a:tabLst>
                <a:tab pos="2955925" algn="l"/>
              </a:tabLst>
              <a:defRPr sz="2000">
                <a:solidFill>
                  <a:schemeClr val="tx1"/>
                </a:solidFill>
                <a:latin typeface="Times New Roman" pitchFamily="18" charset="0"/>
              </a:defRPr>
            </a:lvl5pPr>
            <a:lvl6pPr eaLnBrk="0" hangingPunct="0">
              <a:tabLst>
                <a:tab pos="2955925" algn="l"/>
              </a:tabLst>
              <a:defRPr sz="2000">
                <a:solidFill>
                  <a:schemeClr val="tx1"/>
                </a:solidFill>
                <a:latin typeface="Times New Roman" pitchFamily="18" charset="0"/>
              </a:defRPr>
            </a:lvl6pPr>
            <a:lvl7pPr eaLnBrk="0" hangingPunct="0">
              <a:tabLst>
                <a:tab pos="2955925" algn="l"/>
              </a:tabLst>
              <a:defRPr sz="2000">
                <a:solidFill>
                  <a:schemeClr val="tx1"/>
                </a:solidFill>
                <a:latin typeface="Times New Roman" pitchFamily="18" charset="0"/>
              </a:defRPr>
            </a:lvl7pPr>
            <a:lvl8pPr eaLnBrk="0" hangingPunct="0">
              <a:tabLst>
                <a:tab pos="2955925" algn="l"/>
              </a:tabLst>
              <a:defRPr sz="2000">
                <a:solidFill>
                  <a:schemeClr val="tx1"/>
                </a:solidFill>
                <a:latin typeface="Times New Roman" pitchFamily="18" charset="0"/>
              </a:defRPr>
            </a:lvl8pPr>
            <a:lvl9pPr eaLnBrk="0" hangingPunct="0">
              <a:tabLst>
                <a:tab pos="2955925" algn="l"/>
              </a:tabLst>
              <a:defRPr sz="2000">
                <a:solidFill>
                  <a:schemeClr val="tx1"/>
                </a:solidFill>
                <a:latin typeface="Times New Roman" pitchFamily="18" charset="0"/>
              </a:defRPr>
            </a:lvl9pPr>
          </a:lstStyle>
          <a:p>
            <a:pPr algn="ctr" eaLnBrk="1" hangingPunct="1"/>
            <a:r>
              <a:rPr lang="ru-RU" sz="3000" b="1">
                <a:solidFill>
                  <a:srgbClr val="FF0000"/>
                </a:solidFill>
                <a:latin typeface="Arial" charset="0"/>
              </a:rPr>
              <a:t>Другие определения корпоративной культуры</a:t>
            </a:r>
          </a:p>
        </p:txBody>
      </p:sp>
      <p:pic>
        <p:nvPicPr>
          <p:cNvPr id="15364" name="Picture 2" descr="http://www.omartasatt.ru/_ph/40/8069217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789363"/>
            <a:ext cx="55530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155041"/>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descr="Large confetti"/>
          <p:cNvSpPr>
            <a:spLocks noGrp="1" noChangeArrowheads="1"/>
          </p:cNvSpPr>
          <p:nvPr>
            <p:ph type="title"/>
          </p:nvPr>
        </p:nvSpPr>
        <p:spPr>
          <a:xfrm>
            <a:off x="468313" y="182563"/>
            <a:ext cx="8302625" cy="1006475"/>
          </a:xfrm>
        </p:spPr>
        <p:txBody>
          <a:bodyPr>
            <a:spAutoFit/>
          </a:bodyPr>
          <a:lstStyle/>
          <a:p>
            <a:pPr algn="ctr" eaLnBrk="1" hangingPunct="1">
              <a:tabLst>
                <a:tab pos="2955925" algn="l"/>
              </a:tabLst>
            </a:pPr>
            <a:r>
              <a:rPr lang="ru-RU" sz="3000" b="1" smtClean="0">
                <a:solidFill>
                  <a:srgbClr val="FF0000"/>
                </a:solidFill>
                <a:latin typeface="Arial" charset="0"/>
              </a:rPr>
              <a:t>Другие определения корпоративной культуры</a:t>
            </a:r>
          </a:p>
        </p:txBody>
      </p:sp>
      <p:sp>
        <p:nvSpPr>
          <p:cNvPr id="6147" name="Rectangle 4"/>
          <p:cNvSpPr>
            <a:spLocks noChangeArrowheads="1"/>
          </p:cNvSpPr>
          <p:nvPr/>
        </p:nvSpPr>
        <p:spPr bwMode="auto">
          <a:xfrm>
            <a:off x="323850" y="1700213"/>
            <a:ext cx="8569325" cy="2678112"/>
          </a:xfrm>
          <a:prstGeom prst="rect">
            <a:avLst/>
          </a:prstGeom>
          <a:noFill/>
          <a:ln w="9525">
            <a:noFill/>
            <a:miter lim="800000"/>
            <a:headEnd/>
            <a:tailEnd/>
          </a:ln>
        </p:spPr>
        <p:txBody>
          <a:bodyPr anchor="ctr">
            <a:spAutoFit/>
          </a:bodyPr>
          <a:lstStyle/>
          <a:p>
            <a:pPr algn="just">
              <a:defRPr/>
            </a:pPr>
            <a:r>
              <a:rPr lang="ru-RU" sz="2400" b="1" dirty="0">
                <a:solidFill>
                  <a:schemeClr val="tx1">
                    <a:lumMod val="75000"/>
                    <a:lumOff val="25000"/>
                  </a:schemeClr>
                </a:solidFill>
                <a:latin typeface="Arial" charset="0"/>
              </a:rPr>
              <a:t>«Вошедший в привычку, ставший традицией образ мышления и способ действия, который в большей или меньшей степени разделяют все работники предприятия и который должен быть усвоен и хотя бы частично принят новичками, чтобы новые члены коллектива стали „своими“».</a:t>
            </a:r>
          </a:p>
          <a:p>
            <a:pPr algn="r">
              <a:defRPr/>
            </a:pPr>
            <a:r>
              <a:rPr lang="ru-RU" sz="2400" b="1" dirty="0">
                <a:solidFill>
                  <a:schemeClr val="tx1">
                    <a:lumMod val="75000"/>
                    <a:lumOff val="25000"/>
                  </a:schemeClr>
                </a:solidFill>
                <a:latin typeface="Arial" charset="0"/>
              </a:rPr>
              <a:t>Э. </a:t>
            </a:r>
            <a:r>
              <a:rPr lang="ru-RU" sz="2400" b="1" dirty="0" err="1">
                <a:solidFill>
                  <a:schemeClr val="tx1">
                    <a:lumMod val="75000"/>
                    <a:lumOff val="25000"/>
                  </a:schemeClr>
                </a:solidFill>
                <a:latin typeface="Arial" charset="0"/>
              </a:rPr>
              <a:t>Джекс</a:t>
            </a:r>
            <a:endParaRPr lang="ru-RU" sz="2400" b="1" dirty="0">
              <a:solidFill>
                <a:schemeClr val="tx1">
                  <a:lumMod val="75000"/>
                  <a:lumOff val="25000"/>
                </a:schemeClr>
              </a:solidFill>
              <a:latin typeface="Arial" charset="0"/>
            </a:endParaRPr>
          </a:p>
        </p:txBody>
      </p:sp>
      <p:pic>
        <p:nvPicPr>
          <p:cNvPr id="16388" name="Picture 8" descr="BD2137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638175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9" descr="BD2137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2924175"/>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0" descr="BD2137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933825"/>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2" descr="BD2137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5013325"/>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3" descr="BD2137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628775"/>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2" descr="https://viline.tv/sdelai_sam/yii2images/images/image-by-item-and-alias?item=Article1269&amp;amp;dirtyAlias=0b7618e1d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388" y="3935413"/>
            <a:ext cx="4475162"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549890"/>
      </p:ext>
    </p:extLst>
  </p:cSld>
  <p:clrMapOvr>
    <a:masterClrMapping/>
  </p:clrMapOvr>
  <p:transition spd="slow" advTm="10000">
    <p:rand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468313" y="182563"/>
            <a:ext cx="83026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tabLst>
                <a:tab pos="2955925" algn="l"/>
              </a:tabLst>
              <a:defRPr sz="3200">
                <a:solidFill>
                  <a:schemeClr val="tx1"/>
                </a:solidFill>
                <a:latin typeface="Times New Roman" pitchFamily="18" charset="0"/>
              </a:defRPr>
            </a:lvl1pPr>
            <a:lvl2pPr>
              <a:tabLst>
                <a:tab pos="2955925" algn="l"/>
              </a:tabLst>
              <a:defRPr sz="2800">
                <a:solidFill>
                  <a:schemeClr val="tx1"/>
                </a:solidFill>
                <a:latin typeface="Times New Roman" pitchFamily="18" charset="0"/>
              </a:defRPr>
            </a:lvl2pPr>
            <a:lvl3pPr>
              <a:tabLst>
                <a:tab pos="2955925" algn="l"/>
              </a:tabLst>
              <a:defRPr sz="2400">
                <a:solidFill>
                  <a:schemeClr val="tx1"/>
                </a:solidFill>
                <a:latin typeface="Times New Roman" pitchFamily="18" charset="0"/>
              </a:defRPr>
            </a:lvl3pPr>
            <a:lvl4pPr>
              <a:tabLst>
                <a:tab pos="2955925" algn="l"/>
              </a:tabLst>
              <a:defRPr sz="2000">
                <a:solidFill>
                  <a:schemeClr val="tx1"/>
                </a:solidFill>
                <a:latin typeface="Times New Roman" pitchFamily="18" charset="0"/>
              </a:defRPr>
            </a:lvl4pPr>
            <a:lvl5pPr>
              <a:tabLst>
                <a:tab pos="2955925" algn="l"/>
              </a:tabLst>
              <a:defRPr sz="2000">
                <a:solidFill>
                  <a:schemeClr val="tx1"/>
                </a:solidFill>
                <a:latin typeface="Times New Roman" pitchFamily="18" charset="0"/>
              </a:defRPr>
            </a:lvl5pPr>
            <a:lvl6pPr eaLnBrk="0" hangingPunct="0">
              <a:tabLst>
                <a:tab pos="2955925" algn="l"/>
              </a:tabLst>
              <a:defRPr sz="2000">
                <a:solidFill>
                  <a:schemeClr val="tx1"/>
                </a:solidFill>
                <a:latin typeface="Times New Roman" pitchFamily="18" charset="0"/>
              </a:defRPr>
            </a:lvl6pPr>
            <a:lvl7pPr eaLnBrk="0" hangingPunct="0">
              <a:tabLst>
                <a:tab pos="2955925" algn="l"/>
              </a:tabLst>
              <a:defRPr sz="2000">
                <a:solidFill>
                  <a:schemeClr val="tx1"/>
                </a:solidFill>
                <a:latin typeface="Times New Roman" pitchFamily="18" charset="0"/>
              </a:defRPr>
            </a:lvl7pPr>
            <a:lvl8pPr eaLnBrk="0" hangingPunct="0">
              <a:tabLst>
                <a:tab pos="2955925" algn="l"/>
              </a:tabLst>
              <a:defRPr sz="2000">
                <a:solidFill>
                  <a:schemeClr val="tx1"/>
                </a:solidFill>
                <a:latin typeface="Times New Roman" pitchFamily="18" charset="0"/>
              </a:defRPr>
            </a:lvl8pPr>
            <a:lvl9pPr eaLnBrk="0" hangingPunct="0">
              <a:tabLst>
                <a:tab pos="2955925" algn="l"/>
              </a:tabLst>
              <a:defRPr sz="2000">
                <a:solidFill>
                  <a:schemeClr val="tx1"/>
                </a:solidFill>
                <a:latin typeface="Times New Roman" pitchFamily="18" charset="0"/>
              </a:defRPr>
            </a:lvl9pPr>
          </a:lstStyle>
          <a:p>
            <a:pPr algn="ctr" eaLnBrk="1" hangingPunct="1"/>
            <a:r>
              <a:rPr lang="ru-RU" sz="3000" b="1">
                <a:solidFill>
                  <a:srgbClr val="FF0000"/>
                </a:solidFill>
                <a:latin typeface="Arial" charset="0"/>
              </a:rPr>
              <a:t>Другие определения корпоративной культуры</a:t>
            </a:r>
          </a:p>
        </p:txBody>
      </p:sp>
      <p:sp>
        <p:nvSpPr>
          <p:cNvPr id="5" name="Прямоугольник 4"/>
          <p:cNvSpPr/>
          <p:nvPr/>
        </p:nvSpPr>
        <p:spPr>
          <a:xfrm>
            <a:off x="107950" y="1906588"/>
            <a:ext cx="8928100" cy="2308225"/>
          </a:xfrm>
          <a:prstGeom prst="rect">
            <a:avLst/>
          </a:prstGeom>
        </p:spPr>
        <p:txBody>
          <a:bodyPr>
            <a:spAutoFit/>
          </a:bodyPr>
          <a:lstStyle/>
          <a:p>
            <a:pPr algn="just">
              <a:defRPr/>
            </a:pPr>
            <a:r>
              <a:rPr lang="ru-RU" sz="2400" b="1" dirty="0">
                <a:solidFill>
                  <a:srgbClr val="4CB053"/>
                </a:solidFill>
                <a:latin typeface="Arial" charset="0"/>
              </a:rPr>
              <a:t>«Комплекс убеждений и ожиданий, разделяемый членами организации, эти убеждения и ожидания формируют нормы, которые в значительной степени определяют поведение в организации отдельных личностей и групп».</a:t>
            </a:r>
          </a:p>
          <a:p>
            <a:pPr algn="r">
              <a:defRPr/>
            </a:pPr>
            <a:r>
              <a:rPr lang="ru-RU" sz="2400" b="1" dirty="0">
                <a:solidFill>
                  <a:schemeClr val="tx1">
                    <a:lumMod val="75000"/>
                    <a:lumOff val="25000"/>
                  </a:schemeClr>
                </a:solidFill>
                <a:latin typeface="Arial" charset="0"/>
              </a:rPr>
              <a:t>Х. Шварц и С. Дэвис</a:t>
            </a:r>
          </a:p>
        </p:txBody>
      </p:sp>
      <p:pic>
        <p:nvPicPr>
          <p:cNvPr id="17412" name="Picture 2" descr="http://gopsy.ru/wp-content/uploads/2015/06/What-do-you-do-for-a-liv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4005263"/>
            <a:ext cx="3265487"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632520"/>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1029"/>
          <p:cNvGraphicFramePr>
            <a:graphicFrameLocks noChangeAspect="1"/>
          </p:cNvGraphicFramePr>
          <p:nvPr/>
        </p:nvGraphicFramePr>
        <p:xfrm>
          <a:off x="0" y="0"/>
          <a:ext cx="9144000" cy="7118350"/>
        </p:xfrm>
        <a:graphic>
          <a:graphicData uri="http://schemas.openxmlformats.org/presentationml/2006/ole">
            <mc:AlternateContent xmlns:mc="http://schemas.openxmlformats.org/markup-compatibility/2006">
              <mc:Choice xmlns:v="urn:schemas-microsoft-com:vml" Requires="v">
                <p:oleObj spid="_x0000_s13318" name="Слайд" r:id="rId3" imgW="4311286" imgH="3233970" progId="PowerPoint.Slide.8">
                  <p:embed/>
                </p:oleObj>
              </mc:Choice>
              <mc:Fallback>
                <p:oleObj name="Слайд" r:id="rId3" imgW="4311286" imgH="3233970"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711835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18671922"/>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descr="Large confetti"/>
          <p:cNvSpPr>
            <a:spLocks noGrp="1" noChangeArrowheads="1"/>
          </p:cNvSpPr>
          <p:nvPr>
            <p:ph type="title"/>
          </p:nvPr>
        </p:nvSpPr>
        <p:spPr>
          <a:xfrm>
            <a:off x="611188" y="284163"/>
            <a:ext cx="7772400" cy="1143000"/>
          </a:xfrm>
        </p:spPr>
        <p:txBody>
          <a:bodyPr/>
          <a:lstStyle/>
          <a:p>
            <a:pPr algn="ctr" eaLnBrk="1" hangingPunct="1"/>
            <a:r>
              <a:rPr lang="ru-RU" altLang="ru-RU" sz="4000" smtClean="0">
                <a:solidFill>
                  <a:srgbClr val="B61706"/>
                </a:solidFill>
              </a:rPr>
              <a:t>Что такое организационное поведение</a:t>
            </a:r>
          </a:p>
        </p:txBody>
      </p:sp>
      <p:sp>
        <p:nvSpPr>
          <p:cNvPr id="15363" name="Rectangle 9"/>
          <p:cNvSpPr>
            <a:spLocks noChangeArrowheads="1"/>
          </p:cNvSpPr>
          <p:nvPr/>
        </p:nvSpPr>
        <p:spPr bwMode="auto">
          <a:xfrm>
            <a:off x="1908175" y="1773238"/>
            <a:ext cx="4895850" cy="1323975"/>
          </a:xfrm>
          <a:prstGeom prst="rect">
            <a:avLst/>
          </a:prstGeom>
          <a:solidFill>
            <a:schemeClr val="accent6">
              <a:lumMod val="10000"/>
              <a:lumOff val="90000"/>
            </a:schemeClr>
          </a:solidFill>
          <a:ln w="9525">
            <a:solidFill>
              <a:srgbClr val="005AB4"/>
            </a:solidFill>
            <a:miter lim="800000"/>
            <a:headEnd/>
            <a:tailEnd/>
          </a:ln>
        </p:spPr>
        <p:txBody>
          <a:bodyPr>
            <a:spAutoFit/>
          </a:bodyPr>
          <a:lstStyle/>
          <a:p>
            <a:pPr algn="ctr" eaLnBrk="1" hangingPunct="1">
              <a:defRPr/>
            </a:pPr>
            <a:r>
              <a:rPr lang="ru-RU" sz="2000" b="1" dirty="0">
                <a:solidFill>
                  <a:srgbClr val="FA20E5"/>
                </a:solidFill>
                <a:effectLst>
                  <a:outerShdw blurRad="38100" dist="38100" dir="2700000" algn="tl">
                    <a:srgbClr val="000000">
                      <a:alpha val="43137"/>
                    </a:srgbClr>
                  </a:outerShdw>
                </a:effectLst>
              </a:rPr>
              <a:t>ОРГАНИЗАЦИОННОЕ ПОВЕДЕНИЕ </a:t>
            </a:r>
          </a:p>
          <a:p>
            <a:pPr algn="ctr" eaLnBrk="1" hangingPunct="1">
              <a:defRPr/>
            </a:pPr>
            <a:r>
              <a:rPr lang="ru-RU" sz="2000" dirty="0"/>
              <a:t>представляет собой набор </a:t>
            </a:r>
          </a:p>
          <a:p>
            <a:pPr algn="ctr" eaLnBrk="1" hangingPunct="1">
              <a:defRPr/>
            </a:pPr>
            <a:r>
              <a:rPr lang="ru-RU" sz="2000" dirty="0"/>
              <a:t>инструментов,</a:t>
            </a:r>
          </a:p>
          <a:p>
            <a:pPr algn="ctr" eaLnBrk="1" hangingPunct="1">
              <a:defRPr/>
            </a:pPr>
            <a:r>
              <a:rPr lang="ru-RU" sz="2000" dirty="0"/>
              <a:t>позволяющих:</a:t>
            </a:r>
          </a:p>
        </p:txBody>
      </p:sp>
      <p:sp>
        <p:nvSpPr>
          <p:cNvPr id="19460" name="Text Box 10"/>
          <p:cNvSpPr txBox="1">
            <a:spLocks noChangeArrowheads="1"/>
          </p:cNvSpPr>
          <p:nvPr/>
        </p:nvSpPr>
        <p:spPr bwMode="auto">
          <a:xfrm>
            <a:off x="971550" y="4076700"/>
            <a:ext cx="2952750" cy="1631950"/>
          </a:xfrm>
          <a:prstGeom prst="rect">
            <a:avLst/>
          </a:prstGeom>
          <a:solidFill>
            <a:srgbClr val="D0FCC0"/>
          </a:solidFill>
          <a:ln w="9525">
            <a:solidFill>
              <a:srgbClr val="005AB4"/>
            </a:solidFill>
            <a:miter lim="800000"/>
            <a:headEnd/>
            <a:tailEnd/>
          </a:ln>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r>
              <a:rPr lang="ru-RU" altLang="ru-RU" sz="2000" b="1">
                <a:solidFill>
                  <a:srgbClr val="FF0000"/>
                </a:solidFill>
              </a:rPr>
              <a:t>СОТРУДНИКАМ</a:t>
            </a:r>
            <a:r>
              <a:rPr lang="ru-RU" altLang="ru-RU" sz="2000"/>
              <a:t> – понимать, анализировать</a:t>
            </a:r>
          </a:p>
          <a:p>
            <a:pPr algn="ctr" eaLnBrk="1" hangingPunct="1"/>
            <a:r>
              <a:rPr lang="ru-RU" altLang="ru-RU" sz="2000"/>
              <a:t>своё поведение и поведение людей в организации</a:t>
            </a:r>
          </a:p>
        </p:txBody>
      </p:sp>
      <p:sp>
        <p:nvSpPr>
          <p:cNvPr id="19461" name="Text Box 11"/>
          <p:cNvSpPr txBox="1">
            <a:spLocks noChangeArrowheads="1"/>
          </p:cNvSpPr>
          <p:nvPr/>
        </p:nvSpPr>
        <p:spPr bwMode="auto">
          <a:xfrm>
            <a:off x="4429125" y="3716338"/>
            <a:ext cx="4319588" cy="1930400"/>
          </a:xfrm>
          <a:prstGeom prst="rect">
            <a:avLst/>
          </a:prstGeom>
          <a:solidFill>
            <a:srgbClr val="FFF1CB"/>
          </a:solidFill>
          <a:ln w="9525">
            <a:solidFill>
              <a:srgbClr val="005AB4"/>
            </a:solidFill>
            <a:miter lim="800000"/>
            <a:headEnd/>
            <a:tailEnd/>
          </a:ln>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r>
              <a:rPr lang="ru-RU" altLang="ru-RU" sz="2000" b="1">
                <a:solidFill>
                  <a:srgbClr val="3C23F3"/>
                </a:solidFill>
              </a:rPr>
              <a:t>МЕНЕДЖЕРАМ </a:t>
            </a:r>
            <a:r>
              <a:rPr lang="ru-RU" altLang="ru-RU" sz="2000"/>
              <a:t>–</a:t>
            </a:r>
          </a:p>
          <a:p>
            <a:pPr algn="ctr" eaLnBrk="1" hangingPunct="1"/>
            <a:r>
              <a:rPr lang="ru-RU" altLang="ru-RU" sz="2000"/>
              <a:t> улучшить, расширять или изменять типы поведения сотрудников таким образом, чтобы отдельные люди, группы и организация в целом могли добиться своих целей</a:t>
            </a:r>
          </a:p>
        </p:txBody>
      </p:sp>
      <p:sp>
        <p:nvSpPr>
          <p:cNvPr id="19462" name="Line 12"/>
          <p:cNvSpPr>
            <a:spLocks noChangeShapeType="1"/>
          </p:cNvSpPr>
          <p:nvPr/>
        </p:nvSpPr>
        <p:spPr bwMode="auto">
          <a:xfrm flipH="1">
            <a:off x="2411413" y="3141663"/>
            <a:ext cx="1944687" cy="863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ru-RU"/>
          </a:p>
        </p:txBody>
      </p:sp>
      <p:sp>
        <p:nvSpPr>
          <p:cNvPr id="19463" name="Line 13"/>
          <p:cNvSpPr>
            <a:spLocks noChangeShapeType="1"/>
          </p:cNvSpPr>
          <p:nvPr/>
        </p:nvSpPr>
        <p:spPr bwMode="auto">
          <a:xfrm>
            <a:off x="4356100" y="3141663"/>
            <a:ext cx="2447925" cy="5032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ru-RU"/>
          </a:p>
        </p:txBody>
      </p:sp>
    </p:spTree>
    <p:extLst>
      <p:ext uri="{BB962C8B-B14F-4D97-AF65-F5344CB8AC3E}">
        <p14:creationId xmlns:p14="http://schemas.microsoft.com/office/powerpoint/2010/main" val="135850887"/>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descr="Large confetti"/>
          <p:cNvSpPr>
            <a:spLocks noGrp="1" noChangeArrowheads="1"/>
          </p:cNvSpPr>
          <p:nvPr>
            <p:ph type="title"/>
          </p:nvPr>
        </p:nvSpPr>
        <p:spPr>
          <a:xfrm>
            <a:off x="971550" y="228600"/>
            <a:ext cx="6769100" cy="1112838"/>
          </a:xfrm>
          <a:solidFill>
            <a:srgbClr val="FFD7F9"/>
          </a:solidFill>
          <a:ln>
            <a:solidFill>
              <a:schemeClr val="tx1"/>
            </a:solidFill>
            <a:miter lim="800000"/>
            <a:headEnd/>
            <a:tailEnd/>
          </a:ln>
        </p:spPr>
        <p:txBody>
          <a:bodyPr/>
          <a:lstStyle/>
          <a:p>
            <a:pPr eaLnBrk="1" hangingPunct="1"/>
            <a:r>
              <a:rPr lang="ru-RU" altLang="ru-RU" sz="3200" smtClean="0"/>
              <a:t>Основные понятия организационного поведения</a:t>
            </a:r>
          </a:p>
        </p:txBody>
      </p:sp>
      <p:pic>
        <p:nvPicPr>
          <p:cNvPr id="20483" name="Picture 1034" descr="PE0156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9925" y="549275"/>
            <a:ext cx="201612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1035"/>
          <p:cNvSpPr txBox="1">
            <a:spLocks noChangeArrowheads="1"/>
          </p:cNvSpPr>
          <p:nvPr/>
        </p:nvSpPr>
        <p:spPr bwMode="auto">
          <a:xfrm>
            <a:off x="107950" y="1706563"/>
            <a:ext cx="9144000" cy="558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lnSpc>
                <a:spcPct val="85000"/>
              </a:lnSpc>
            </a:pPr>
            <a:r>
              <a:rPr lang="ru-RU" altLang="ru-RU" sz="2800">
                <a:solidFill>
                  <a:srgbClr val="F22455"/>
                </a:solidFill>
              </a:rPr>
              <a:t> </a:t>
            </a:r>
            <a:r>
              <a:rPr lang="ru-RU" altLang="ru-RU" sz="2800" b="1">
                <a:solidFill>
                  <a:srgbClr val="F22455"/>
                </a:solidFill>
              </a:rPr>
              <a:t>Социальные генотипы организации</a:t>
            </a:r>
            <a:r>
              <a:rPr lang="ru-RU" altLang="ru-RU" sz="2800"/>
              <a:t> - представления о существовании типичных </a:t>
            </a:r>
            <a:r>
              <a:rPr lang="ru-RU" altLang="ru-RU" sz="2800" i="1"/>
              <a:t>способов </a:t>
            </a:r>
            <a:r>
              <a:rPr lang="ru-RU" altLang="ru-RU" sz="2800"/>
              <a:t>проявления организационного поведения работников, где выявляются определенные </a:t>
            </a:r>
            <a:r>
              <a:rPr lang="ru-RU" altLang="ru-RU" sz="2800" i="1"/>
              <a:t>закономерности </a:t>
            </a:r>
            <a:r>
              <a:rPr lang="ru-RU" altLang="ru-RU" sz="2800"/>
              <a:t>на основе изучения этих феноменов.</a:t>
            </a:r>
            <a:endParaRPr lang="ru-RU" altLang="ru-RU" sz="2800" b="1"/>
          </a:p>
          <a:p>
            <a:pPr algn="ctr" eaLnBrk="1" hangingPunct="1">
              <a:lnSpc>
                <a:spcPct val="85000"/>
              </a:lnSpc>
            </a:pPr>
            <a:r>
              <a:rPr lang="ru-RU" altLang="ru-RU" sz="2800" b="1">
                <a:solidFill>
                  <a:srgbClr val="F22455"/>
                </a:solidFill>
              </a:rPr>
              <a:t>Сотрудничество работников</a:t>
            </a:r>
            <a:r>
              <a:rPr lang="ru-RU" altLang="ru-RU" sz="2800"/>
              <a:t> - организационная управляемость поведением работников так, чтобы обеспечивался определенный уровень их взаимодействия на основе их приобщения к целям и задачам деловой организации.</a:t>
            </a:r>
            <a:endParaRPr lang="ru-RU" altLang="ru-RU" sz="2800" b="1"/>
          </a:p>
          <a:p>
            <a:pPr algn="ctr" eaLnBrk="1" hangingPunct="1">
              <a:lnSpc>
                <a:spcPct val="85000"/>
              </a:lnSpc>
            </a:pPr>
            <a:r>
              <a:rPr lang="ru-RU" altLang="ru-RU" sz="2800" b="1">
                <a:solidFill>
                  <a:srgbClr val="F22455"/>
                </a:solidFill>
              </a:rPr>
              <a:t>Конфронтация работников</a:t>
            </a:r>
            <a:r>
              <a:rPr lang="ru-RU" altLang="ru-RU" sz="2800"/>
              <a:t> - организационная неуправляемость поведением работников в условиях возникновения группировок и их растущего противостояния.</a:t>
            </a:r>
            <a:endParaRPr lang="ru-RU" altLang="ru-RU" sz="2800" b="1"/>
          </a:p>
          <a:p>
            <a:pPr algn="ctr" eaLnBrk="1" hangingPunct="1">
              <a:lnSpc>
                <a:spcPct val="85000"/>
              </a:lnSpc>
            </a:pPr>
            <a:endParaRPr lang="ru-RU" altLang="ru-RU" sz="2800" b="1"/>
          </a:p>
        </p:txBody>
      </p:sp>
    </p:spTree>
    <p:extLst>
      <p:ext uri="{BB962C8B-B14F-4D97-AF65-F5344CB8AC3E}">
        <p14:creationId xmlns:p14="http://schemas.microsoft.com/office/powerpoint/2010/main" val="2869995771"/>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descr="Large confetti"/>
          <p:cNvSpPr>
            <a:spLocks noGrp="1" noChangeArrowheads="1"/>
          </p:cNvSpPr>
          <p:nvPr>
            <p:ph type="title"/>
          </p:nvPr>
        </p:nvSpPr>
        <p:spPr>
          <a:xfrm>
            <a:off x="971550" y="228600"/>
            <a:ext cx="6769100" cy="1112838"/>
          </a:xfrm>
          <a:solidFill>
            <a:srgbClr val="FFD7F9"/>
          </a:solidFill>
          <a:ln>
            <a:solidFill>
              <a:schemeClr val="tx1"/>
            </a:solidFill>
            <a:miter lim="800000"/>
            <a:headEnd/>
            <a:tailEnd/>
          </a:ln>
        </p:spPr>
        <p:txBody>
          <a:bodyPr/>
          <a:lstStyle/>
          <a:p>
            <a:pPr eaLnBrk="1" hangingPunct="1"/>
            <a:r>
              <a:rPr lang="ru-RU" altLang="ru-RU" sz="3200" smtClean="0"/>
              <a:t>Основные понятия организационного поведения</a:t>
            </a:r>
          </a:p>
        </p:txBody>
      </p:sp>
      <p:pic>
        <p:nvPicPr>
          <p:cNvPr id="21507" name="Picture 1034" descr="PE0156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9925" y="549275"/>
            <a:ext cx="201612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1035"/>
          <p:cNvSpPr txBox="1">
            <a:spLocks noChangeArrowheads="1"/>
          </p:cNvSpPr>
          <p:nvPr/>
        </p:nvSpPr>
        <p:spPr bwMode="auto">
          <a:xfrm>
            <a:off x="107950" y="1706563"/>
            <a:ext cx="91440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lnSpc>
                <a:spcPct val="85000"/>
              </a:lnSpc>
            </a:pPr>
            <a:r>
              <a:rPr lang="ru-RU" altLang="ru-RU" sz="2800" b="1">
                <a:solidFill>
                  <a:srgbClr val="F22455"/>
                </a:solidFill>
              </a:rPr>
              <a:t>Приобщенный тип работника</a:t>
            </a:r>
            <a:r>
              <a:rPr lang="ru-RU" altLang="ru-RU" sz="2800"/>
              <a:t> - ситуация, когда его вовлеченность в работу деловой организации происходит в </a:t>
            </a:r>
            <a:r>
              <a:rPr lang="ru-RU" altLang="ru-RU" sz="2800" i="1"/>
              <a:t>соответствии </a:t>
            </a:r>
            <a:r>
              <a:rPr lang="ru-RU" altLang="ru-RU" sz="2800"/>
              <a:t>с его собственными </a:t>
            </a:r>
            <a:r>
              <a:rPr lang="ru-RU" altLang="ru-RU" sz="2800" i="1"/>
              <a:t>интересами </a:t>
            </a:r>
            <a:r>
              <a:rPr lang="ru-RU" altLang="ru-RU" sz="2800"/>
              <a:t>и переживается как удовлетворение личностно-значимого спектра потребностей.</a:t>
            </a:r>
            <a:endParaRPr lang="ru-RU" altLang="ru-RU" sz="2800" b="1"/>
          </a:p>
          <a:p>
            <a:pPr algn="ctr" eaLnBrk="1" hangingPunct="1">
              <a:lnSpc>
                <a:spcPct val="85000"/>
              </a:lnSpc>
            </a:pPr>
            <a:r>
              <a:rPr lang="ru-RU" altLang="ru-RU" sz="2800" b="1">
                <a:solidFill>
                  <a:srgbClr val="F22455"/>
                </a:solidFill>
              </a:rPr>
              <a:t>Отчужденный тип работника</a:t>
            </a:r>
            <a:r>
              <a:rPr lang="ru-RU" altLang="ru-RU" sz="2800"/>
              <a:t> - ситуация, когда его работа в деловой организации происходит в условиях </a:t>
            </a:r>
            <a:r>
              <a:rPr lang="ru-RU" altLang="ru-RU" sz="2800" i="1"/>
              <a:t>блокировки </a:t>
            </a:r>
            <a:r>
              <a:rPr lang="ru-RU" altLang="ru-RU" sz="2800"/>
              <a:t>его личных интересов и переживается как неудовлетворенность многих личностно-значимых потребностей.</a:t>
            </a:r>
          </a:p>
          <a:p>
            <a:pPr algn="ctr" eaLnBrk="1" hangingPunct="1">
              <a:lnSpc>
                <a:spcPct val="85000"/>
              </a:lnSpc>
            </a:pPr>
            <a:r>
              <a:rPr lang="ru-RU" altLang="ru-RU" sz="2800" b="1">
                <a:solidFill>
                  <a:srgbClr val="F22455"/>
                </a:solidFill>
              </a:rPr>
              <a:t>Организационный порядок</a:t>
            </a:r>
            <a:r>
              <a:rPr lang="ru-RU" altLang="ru-RU" sz="2800"/>
              <a:t> - есть синхронная "стыковка" поведения работников по целям, отношениям, контролю работ и конечным результатам деятельности.</a:t>
            </a:r>
            <a:endParaRPr lang="ru-RU" altLang="ru-RU" sz="2800" b="1"/>
          </a:p>
          <a:p>
            <a:pPr algn="ctr" eaLnBrk="1" hangingPunct="1">
              <a:lnSpc>
                <a:spcPct val="85000"/>
              </a:lnSpc>
            </a:pPr>
            <a:endParaRPr lang="ru-RU" altLang="ru-RU" sz="2800" b="1"/>
          </a:p>
        </p:txBody>
      </p:sp>
    </p:spTree>
    <p:extLst>
      <p:ext uri="{BB962C8B-B14F-4D97-AF65-F5344CB8AC3E}">
        <p14:creationId xmlns:p14="http://schemas.microsoft.com/office/powerpoint/2010/main" val="3771508872"/>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descr="Large confetti"/>
          <p:cNvSpPr>
            <a:spLocks noGrp="1" noChangeArrowheads="1"/>
          </p:cNvSpPr>
          <p:nvPr>
            <p:ph type="title"/>
          </p:nvPr>
        </p:nvSpPr>
        <p:spPr>
          <a:xfrm>
            <a:off x="971550" y="228600"/>
            <a:ext cx="6769100" cy="1112838"/>
          </a:xfrm>
          <a:solidFill>
            <a:srgbClr val="FFD7F9"/>
          </a:solidFill>
          <a:ln>
            <a:solidFill>
              <a:schemeClr val="tx1"/>
            </a:solidFill>
            <a:miter lim="800000"/>
            <a:headEnd/>
            <a:tailEnd/>
          </a:ln>
        </p:spPr>
        <p:txBody>
          <a:bodyPr/>
          <a:lstStyle/>
          <a:p>
            <a:pPr eaLnBrk="1" hangingPunct="1"/>
            <a:r>
              <a:rPr lang="ru-RU" altLang="ru-RU" sz="3200" smtClean="0"/>
              <a:t>Основные понятия организационного поведения</a:t>
            </a:r>
          </a:p>
        </p:txBody>
      </p:sp>
      <p:pic>
        <p:nvPicPr>
          <p:cNvPr id="22531" name="Picture 1034" descr="PE0156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9925" y="549275"/>
            <a:ext cx="201612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1035"/>
          <p:cNvSpPr txBox="1">
            <a:spLocks noChangeArrowheads="1"/>
          </p:cNvSpPr>
          <p:nvPr/>
        </p:nvSpPr>
        <p:spPr bwMode="auto">
          <a:xfrm>
            <a:off x="107950" y="1706563"/>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lnSpc>
                <a:spcPct val="85000"/>
              </a:lnSpc>
            </a:pPr>
            <a:r>
              <a:rPr lang="ru-RU" altLang="ru-RU" sz="3600" b="1">
                <a:solidFill>
                  <a:srgbClr val="F22455"/>
                </a:solidFill>
              </a:rPr>
              <a:t>Субординационное поведение</a:t>
            </a:r>
            <a:r>
              <a:rPr lang="ru-RU" altLang="ru-RU" sz="3600"/>
              <a:t> - выстраивание управленческих отношений "сверху - вниз".</a:t>
            </a:r>
          </a:p>
          <a:p>
            <a:pPr algn="ctr" eaLnBrk="1" hangingPunct="1">
              <a:lnSpc>
                <a:spcPct val="85000"/>
              </a:lnSpc>
              <a:buSzPct val="85000"/>
            </a:pPr>
            <a:r>
              <a:rPr lang="ru-RU" altLang="ru-RU" sz="3600" b="1">
                <a:solidFill>
                  <a:srgbClr val="F22455"/>
                </a:solidFill>
              </a:rPr>
              <a:t>Координационное поведение</a:t>
            </a:r>
            <a:r>
              <a:rPr lang="ru-RU" altLang="ru-RU" sz="3600"/>
              <a:t> - есть выстраивание управленческих отношений на "стыках" решения проблем и по</a:t>
            </a:r>
            <a:r>
              <a:rPr lang="ru-RU" altLang="ru-RU" sz="3600" i="1"/>
              <a:t> </a:t>
            </a:r>
            <a:r>
              <a:rPr lang="ru-RU" altLang="ru-RU" sz="3600"/>
              <a:t>горизонтали, и по диагонали, особенно в условиях расширения пространственного диапазона воздействия на поведение работников.</a:t>
            </a:r>
            <a:endParaRPr lang="ru-RU" altLang="ru-RU" sz="3600" b="1"/>
          </a:p>
          <a:p>
            <a:pPr algn="ctr" eaLnBrk="1" hangingPunct="1">
              <a:lnSpc>
                <a:spcPct val="85000"/>
              </a:lnSpc>
            </a:pPr>
            <a:endParaRPr lang="ru-RU" altLang="ru-RU" sz="3600" b="1"/>
          </a:p>
        </p:txBody>
      </p:sp>
    </p:spTree>
    <p:extLst>
      <p:ext uri="{BB962C8B-B14F-4D97-AF65-F5344CB8AC3E}">
        <p14:creationId xmlns:p14="http://schemas.microsoft.com/office/powerpoint/2010/main" val="199439202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r" eaLnBrk="1" hangingPunct="1"/>
            <a:r>
              <a:rPr lang="ru-RU" sz="3400" b="1" smtClean="0">
                <a:solidFill>
                  <a:srgbClr val="0066FF"/>
                </a:solidFill>
              </a:rPr>
              <a:t>Группировка принципов А. Файоля</a:t>
            </a:r>
            <a:endParaRPr lang="ru-RU" sz="3400" smtClean="0">
              <a:solidFill>
                <a:srgbClr val="0066FF"/>
              </a:solidFill>
            </a:endParaRPr>
          </a:p>
        </p:txBody>
      </p:sp>
      <p:graphicFrame>
        <p:nvGraphicFramePr>
          <p:cNvPr id="5256" name="Group 136"/>
          <p:cNvGraphicFramePr>
            <a:graphicFrameLocks noGrp="1"/>
          </p:cNvGraphicFramePr>
          <p:nvPr>
            <p:ph sz="half" idx="1"/>
          </p:nvPr>
        </p:nvGraphicFramePr>
        <p:xfrm>
          <a:off x="457200" y="1484313"/>
          <a:ext cx="8218488" cy="4714875"/>
        </p:xfrm>
        <a:graphic>
          <a:graphicData uri="http://schemas.openxmlformats.org/drawingml/2006/table">
            <a:tbl>
              <a:tblPr/>
              <a:tblGrid>
                <a:gridCol w="2740025"/>
                <a:gridCol w="2738438"/>
                <a:gridCol w="2740025"/>
              </a:tblGrid>
              <a:tr h="701087">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ru-RU" sz="2000" b="0" i="1" u="none" strike="noStrike" cap="none" normalizeH="0" baseline="0" smtClean="0">
                          <a:ln>
                            <a:noFill/>
                          </a:ln>
                          <a:solidFill>
                            <a:schemeClr val="tx1"/>
                          </a:solidFill>
                          <a:effectLst/>
                          <a:latin typeface="Times New Roman" pitchFamily="18" charset="0"/>
                          <a:cs typeface="Times New Roman" pitchFamily="18" charset="0"/>
                        </a:rPr>
                        <a:t>Структурные </a:t>
                      </a:r>
                    </a:p>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ru-RU" sz="2000" b="0" i="1" u="none" strike="noStrike" cap="none" normalizeH="0" baseline="0" smtClean="0">
                          <a:ln>
                            <a:noFill/>
                          </a:ln>
                          <a:solidFill>
                            <a:schemeClr val="tx1"/>
                          </a:solidFill>
                          <a:effectLst/>
                          <a:latin typeface="Times New Roman" pitchFamily="18" charset="0"/>
                          <a:cs typeface="Times New Roman" pitchFamily="18" charset="0"/>
                        </a:rPr>
                        <a:t>принципы</a:t>
                      </a:r>
                      <a:endParaRPr kumimoji="0" lang="ru-RU" sz="2000" b="0" i="1" u="none" strike="noStrike" cap="none" normalizeH="0" baseline="0" smtClean="0">
                        <a:ln>
                          <a:noFill/>
                        </a:ln>
                        <a:solidFill>
                          <a:schemeClr val="tx1"/>
                        </a:solidFill>
                        <a:effectLst/>
                        <a:latin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72000"/>
                      </a:srgb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ru-RU" sz="2000" b="0" i="1" u="none" strike="noStrike" cap="none" normalizeH="0" baseline="0" smtClean="0">
                          <a:ln>
                            <a:noFill/>
                          </a:ln>
                          <a:solidFill>
                            <a:schemeClr val="tx1"/>
                          </a:solidFill>
                          <a:effectLst/>
                          <a:latin typeface="Times New Roman" pitchFamily="18" charset="0"/>
                          <a:cs typeface="Times New Roman" pitchFamily="18" charset="0"/>
                        </a:rPr>
                        <a:t>Принципы процесса</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72000"/>
                      </a:srgb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ru-RU" sz="2000" b="0" i="1" u="none" strike="noStrike" cap="none" normalizeH="0" baseline="0" smtClean="0">
                          <a:ln>
                            <a:noFill/>
                          </a:ln>
                          <a:solidFill>
                            <a:schemeClr val="tx1"/>
                          </a:solidFill>
                          <a:effectLst/>
                          <a:latin typeface="Times New Roman" pitchFamily="18" charset="0"/>
                          <a:cs typeface="Times New Roman" pitchFamily="18" charset="0"/>
                        </a:rPr>
                        <a:t>Принципы конечного </a:t>
                      </a:r>
                    </a:p>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ru-RU" sz="2000" b="0" i="1" u="none" strike="noStrike" cap="none" normalizeH="0" baseline="0" smtClean="0">
                          <a:ln>
                            <a:noFill/>
                          </a:ln>
                          <a:solidFill>
                            <a:schemeClr val="tx1"/>
                          </a:solidFill>
                          <a:effectLst/>
                          <a:latin typeface="Times New Roman" pitchFamily="18" charset="0"/>
                          <a:cs typeface="Times New Roman" pitchFamily="18" charset="0"/>
                        </a:rPr>
                        <a:t>результата</a:t>
                      </a:r>
                      <a:endParaRPr kumimoji="0" lang="ru-RU" sz="2000" b="0" i="1"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72000"/>
                      </a:srgbClr>
                    </a:solidFill>
                  </a:tcPr>
                </a:tc>
              </a:tr>
              <a:tr h="473107">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rgbClr val="FF0000"/>
                          </a:solidFill>
                          <a:effectLst/>
                          <a:latin typeface="Times New Roman" pitchFamily="18" charset="0"/>
                          <a:cs typeface="Times New Roman" pitchFamily="18" charset="0"/>
                        </a:rPr>
                        <a:t>Разделение труда</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66000"/>
                      </a:srgb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chemeClr val="tx2"/>
                          </a:solidFill>
                          <a:effectLst/>
                          <a:latin typeface="Times New Roman" pitchFamily="18" charset="0"/>
                          <a:cs typeface="Times New Roman" pitchFamily="18" charset="0"/>
                        </a:rPr>
                        <a:t>Справедливость</a:t>
                      </a:r>
                      <a:endParaRPr kumimoji="0" lang="ru-RU" sz="2000" b="0" i="0" u="none" strike="noStrike" cap="none" normalizeH="0" baseline="0" smtClean="0">
                        <a:ln>
                          <a:noFill/>
                        </a:ln>
                        <a:solidFill>
                          <a:schemeClr val="tx2"/>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66000"/>
                      </a:srgb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rgbClr val="0000FF"/>
                          </a:solidFill>
                          <a:effectLst/>
                          <a:latin typeface="Times New Roman" pitchFamily="18" charset="0"/>
                          <a:cs typeface="Times New Roman" pitchFamily="18" charset="0"/>
                        </a:rPr>
                        <a:t>Порядок</a:t>
                      </a:r>
                      <a:endParaRPr kumimoji="0" lang="ru-RU" sz="2000" b="0" i="0" u="none" strike="noStrike" cap="none" normalizeH="0" baseline="0" smtClean="0">
                        <a:ln>
                          <a:noFill/>
                        </a:ln>
                        <a:solidFill>
                          <a:srgbClr val="0000FF"/>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66000"/>
                      </a:srgbClr>
                    </a:solidFill>
                  </a:tcPr>
                </a:tc>
              </a:tr>
              <a:tr h="701087">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rgbClr val="FF0000"/>
                          </a:solidFill>
                          <a:effectLst/>
                          <a:latin typeface="Times New Roman" pitchFamily="18" charset="0"/>
                          <a:cs typeface="Times New Roman" pitchFamily="18" charset="0"/>
                        </a:rPr>
                        <a:t>Единство цели и руководства</a:t>
                      </a:r>
                      <a:endParaRPr kumimoji="0" lang="ru-RU" sz="2000" b="0" i="0" u="none" strike="noStrike" cap="none" normalizeH="0" baseline="0" smtClean="0">
                        <a:ln>
                          <a:noFill/>
                        </a:ln>
                        <a:solidFill>
                          <a:srgbClr val="FF0000"/>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66000"/>
                      </a:srgb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chemeClr val="tx2"/>
                          </a:solidFill>
                          <a:effectLst/>
                          <a:latin typeface="Times New Roman" pitchFamily="18" charset="0"/>
                          <a:cs typeface="Times New Roman" pitchFamily="18" charset="0"/>
                        </a:rPr>
                        <a:t>Дисциплина</a:t>
                      </a:r>
                      <a:endParaRPr kumimoji="0" lang="ru-RU" sz="2000" b="0" i="0" u="none" strike="noStrike" cap="none" normalizeH="0" baseline="0" smtClean="0">
                        <a:ln>
                          <a:noFill/>
                        </a:ln>
                        <a:solidFill>
                          <a:schemeClr val="tx2"/>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66000"/>
                      </a:srgb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rgbClr val="0000FF"/>
                          </a:solidFill>
                          <a:effectLst/>
                          <a:latin typeface="Times New Roman" pitchFamily="18" charset="0"/>
                          <a:cs typeface="Times New Roman" pitchFamily="18" charset="0"/>
                        </a:rPr>
                        <a:t>Стабильность</a:t>
                      </a:r>
                      <a:endParaRPr kumimoji="0" lang="ru-RU" sz="2000" b="0" i="0" u="none" strike="noStrike" cap="none" normalizeH="0" baseline="0" smtClean="0">
                        <a:ln>
                          <a:noFill/>
                        </a:ln>
                        <a:solidFill>
                          <a:srgbClr val="0000FF"/>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66000"/>
                      </a:srgbClr>
                    </a:solidFill>
                  </a:tcPr>
                </a:tc>
              </a:tr>
              <a:tr h="1005908">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rgbClr val="FF0000"/>
                          </a:solidFill>
                          <a:effectLst/>
                          <a:latin typeface="Times New Roman" pitchFamily="18" charset="0"/>
                          <a:cs typeface="Times New Roman" pitchFamily="18" charset="0"/>
                        </a:rPr>
                        <a:t>Соотношение централизации и децентрализации</a:t>
                      </a:r>
                      <a:endParaRPr kumimoji="0" lang="ru-RU" sz="2000" b="0" i="0" u="none" strike="noStrike" cap="none" normalizeH="0" baseline="0" smtClean="0">
                        <a:ln>
                          <a:noFill/>
                        </a:ln>
                        <a:solidFill>
                          <a:srgbClr val="FF0000"/>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66000"/>
                      </a:srgb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chemeClr val="tx2"/>
                          </a:solidFill>
                          <a:effectLst/>
                          <a:latin typeface="Times New Roman" pitchFamily="18" charset="0"/>
                          <a:cs typeface="Times New Roman" pitchFamily="18" charset="0"/>
                        </a:rPr>
                        <a:t>Вознаграждение персонала</a:t>
                      </a:r>
                      <a:endParaRPr kumimoji="0" lang="ru-RU" sz="2000" b="0" i="0" u="none" strike="noStrike" cap="none" normalizeH="0" baseline="0" smtClean="0">
                        <a:ln>
                          <a:noFill/>
                        </a:ln>
                        <a:solidFill>
                          <a:schemeClr val="tx2"/>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66000"/>
                      </a:srgb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ru-RU" sz="2000" b="0" i="0" u="none" strike="noStrike" cap="none" normalizeH="0" baseline="0" smtClean="0">
                        <a:ln>
                          <a:noFill/>
                        </a:ln>
                        <a:solidFill>
                          <a:srgbClr val="0000FF"/>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rgbClr val="0000FF"/>
                          </a:solidFill>
                          <a:effectLst/>
                          <a:latin typeface="Times New Roman" pitchFamily="18" charset="0"/>
                          <a:cs typeface="Times New Roman" pitchFamily="18" charset="0"/>
                        </a:rPr>
                        <a:t>Инициатива</a:t>
                      </a:r>
                      <a:endParaRPr kumimoji="0" lang="ru-RU" sz="2000" b="0" i="0" u="none" strike="noStrike" cap="none" normalizeH="0" baseline="0" smtClean="0">
                        <a:ln>
                          <a:noFill/>
                        </a:ln>
                        <a:solidFill>
                          <a:srgbClr val="0000FF"/>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66000"/>
                      </a:srgbClr>
                    </a:solidFill>
                  </a:tcPr>
                </a:tc>
              </a:tr>
              <a:tr h="1001780">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rgbClr val="FF0000"/>
                          </a:solidFill>
                          <a:effectLst/>
                          <a:latin typeface="Times New Roman" pitchFamily="18" charset="0"/>
                          <a:cs typeface="Times New Roman" pitchFamily="18" charset="0"/>
                        </a:rPr>
                        <a:t>Власть и ответственность</a:t>
                      </a:r>
                      <a:endParaRPr kumimoji="0" lang="ru-RU" sz="2000" b="0" i="0" u="none" strike="noStrike" cap="none" normalizeH="0" baseline="0" smtClean="0">
                        <a:ln>
                          <a:noFill/>
                        </a:ln>
                        <a:solidFill>
                          <a:srgbClr val="FF0000"/>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66000"/>
                      </a:srgb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ru-RU" sz="2000" b="0" i="0" u="none" strike="noStrike" cap="none" normalizeH="0" baseline="0" smtClean="0">
                        <a:ln>
                          <a:noFill/>
                        </a:ln>
                        <a:solidFill>
                          <a:schemeClr val="tx2"/>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chemeClr val="tx2"/>
                          </a:solidFill>
                          <a:effectLst/>
                          <a:latin typeface="Times New Roman" pitchFamily="18" charset="0"/>
                          <a:cs typeface="Times New Roman" pitchFamily="18" charset="0"/>
                        </a:rPr>
                        <a:t>Единство команд</a:t>
                      </a:r>
                      <a:endParaRPr kumimoji="0" lang="ru-RU" sz="2000" b="0" i="0" u="none" strike="noStrike" cap="none" normalizeH="0" baseline="0" smtClean="0">
                        <a:ln>
                          <a:noFill/>
                        </a:ln>
                        <a:solidFill>
                          <a:schemeClr val="tx2"/>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66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ru-RU" sz="20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66000"/>
                      </a:srgbClr>
                    </a:solidFill>
                  </a:tcPr>
                </a:tc>
              </a:tr>
              <a:tr h="831906">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ru-RU" sz="2000" b="0" i="0" u="none" strike="noStrike" cap="none" normalizeH="0" baseline="0" smtClean="0">
                        <a:ln>
                          <a:noFill/>
                        </a:ln>
                        <a:solidFill>
                          <a:srgbClr val="FF0000"/>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rgbClr val="FF0000"/>
                          </a:solidFill>
                          <a:effectLst/>
                          <a:latin typeface="Times New Roman" pitchFamily="18" charset="0"/>
                          <a:cs typeface="Times New Roman" pitchFamily="18" charset="0"/>
                        </a:rPr>
                        <a:t>Цель</a:t>
                      </a:r>
                      <a:endParaRPr kumimoji="0" lang="ru-RU" sz="2000" b="0" i="0" u="none" strike="noStrike" cap="none" normalizeH="0" baseline="0" smtClean="0">
                        <a:ln>
                          <a:noFill/>
                        </a:ln>
                        <a:solidFill>
                          <a:srgbClr val="FF0000"/>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66000"/>
                      </a:srgb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chemeClr val="tx2"/>
                          </a:solidFill>
                          <a:effectLst/>
                          <a:latin typeface="Times New Roman" pitchFamily="18" charset="0"/>
                          <a:cs typeface="Times New Roman" pitchFamily="18" charset="0"/>
                        </a:rPr>
                        <a:t>Подчинение главному интересу</a:t>
                      </a:r>
                      <a:endParaRPr kumimoji="0" lang="ru-RU" sz="2000" b="0" i="0" u="none" strike="noStrike" cap="none" normalizeH="0" baseline="0" smtClean="0">
                        <a:ln>
                          <a:noFill/>
                        </a:ln>
                        <a:solidFill>
                          <a:schemeClr val="tx2"/>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66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ru-RU" sz="20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alpha val="66000"/>
                      </a:srgbClr>
                    </a:solidFill>
                  </a:tcPr>
                </a:tc>
              </a:tr>
            </a:tbl>
          </a:graphicData>
        </a:graphic>
      </p:graphicFrame>
      <p:pic>
        <p:nvPicPr>
          <p:cNvPr id="31777" name="Picture 133" descr="j029324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323850" y="333375"/>
            <a:ext cx="992188" cy="731838"/>
          </a:xfrm>
          <a:noFill/>
        </p:spPr>
      </p:pic>
      <p:sp>
        <p:nvSpPr>
          <p:cNvPr id="31778" name="Oval 137" descr="Зеленый мрамор"/>
          <p:cNvSpPr>
            <a:spLocks noChangeArrowheads="1"/>
          </p:cNvSpPr>
          <p:nvPr/>
        </p:nvSpPr>
        <p:spPr bwMode="auto">
          <a:xfrm>
            <a:off x="6875463" y="5516563"/>
            <a:ext cx="2160587" cy="1222375"/>
          </a:xfrm>
          <a:prstGeom prst="ellipse">
            <a:avLst/>
          </a:prstGeom>
          <a:blipFill dpi="0" rotWithShape="1">
            <a:blip r:embed="rId4"/>
            <a:srcRect/>
            <a:tile tx="0" ty="0" sx="100000" sy="100000" flip="none" algn="tl"/>
          </a:blipFill>
          <a:ln w="9525">
            <a:solidFill>
              <a:schemeClr val="tx1"/>
            </a:solidFill>
            <a:round/>
            <a:headEnd/>
            <a:tailEnd/>
          </a:ln>
        </p:spPr>
        <p:txBody>
          <a:bodyPr wrap="none" anchor="ctr"/>
          <a:lstStyle/>
          <a:p>
            <a:pPr algn="ctr"/>
            <a:r>
              <a:rPr lang="ru-RU" sz="1800" b="1">
                <a:solidFill>
                  <a:srgbClr val="FFFFFF"/>
                </a:solidFill>
                <a:latin typeface="Times New Roman" pitchFamily="18" charset="0"/>
              </a:rPr>
              <a:t>Классическая</a:t>
            </a:r>
          </a:p>
          <a:p>
            <a:pPr algn="ctr"/>
            <a:r>
              <a:rPr lang="ru-RU" sz="1800" b="1">
                <a:solidFill>
                  <a:srgbClr val="FFFFFF"/>
                </a:solidFill>
                <a:latin typeface="Times New Roman" pitchFamily="18" charset="0"/>
              </a:rPr>
              <a:t> теория </a:t>
            </a:r>
          </a:p>
          <a:p>
            <a:pPr algn="ctr"/>
            <a:r>
              <a:rPr lang="ru-RU" sz="1800" b="1">
                <a:solidFill>
                  <a:srgbClr val="FFFFFF"/>
                </a:solidFill>
                <a:latin typeface="Times New Roman" pitchFamily="18" charset="0"/>
              </a:rPr>
              <a:t>организации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768" decel="100000"/>
                                        <p:tgtEl>
                                          <p:spTgt spid="5122"/>
                                        </p:tgtEl>
                                      </p:cBhvr>
                                    </p:animEffect>
                                    <p:animScale>
                                      <p:cBhvr>
                                        <p:cTn id="8" dur="768" decel="100000"/>
                                        <p:tgtEl>
                                          <p:spTgt spid="5122"/>
                                        </p:tgtEl>
                                      </p:cBhvr>
                                      <p:from x="10000" y="10000"/>
                                      <p:to x="200000" y="450000"/>
                                    </p:animScale>
                                    <p:animScale>
                                      <p:cBhvr>
                                        <p:cTn id="9" dur="1230" accel="100000" fill="hold">
                                          <p:stCondLst>
                                            <p:cond delay="768"/>
                                          </p:stCondLst>
                                        </p:cTn>
                                        <p:tgtEl>
                                          <p:spTgt spid="5122"/>
                                        </p:tgtEl>
                                      </p:cBhvr>
                                      <p:from x="200000" y="450000"/>
                                      <p:to x="100000" y="100000"/>
                                    </p:animScale>
                                    <p:set>
                                      <p:cBhvr>
                                        <p:cTn id="10" dur="768" fill="hold"/>
                                        <p:tgtEl>
                                          <p:spTgt spid="5122"/>
                                        </p:tgtEl>
                                        <p:attrNameLst>
                                          <p:attrName>ppt_x</p:attrName>
                                        </p:attrNameLst>
                                      </p:cBhvr>
                                      <p:to>
                                        <p:strVal val="(0.5)"/>
                                      </p:to>
                                    </p:set>
                                    <p:anim from="(0.5)" to="(#ppt_x)" calcmode="lin" valueType="num">
                                      <p:cBhvr>
                                        <p:cTn id="11" dur="1230" accel="100000" fill="hold">
                                          <p:stCondLst>
                                            <p:cond delay="768"/>
                                          </p:stCondLst>
                                        </p:cTn>
                                        <p:tgtEl>
                                          <p:spTgt spid="5122"/>
                                        </p:tgtEl>
                                        <p:attrNameLst>
                                          <p:attrName>ppt_x</p:attrName>
                                        </p:attrNameLst>
                                      </p:cBhvr>
                                    </p:anim>
                                    <p:set>
                                      <p:cBhvr>
                                        <p:cTn id="12" dur="768" fill="hold"/>
                                        <p:tgtEl>
                                          <p:spTgt spid="5122"/>
                                        </p:tgtEl>
                                        <p:attrNameLst>
                                          <p:attrName>ppt_y</p:attrName>
                                        </p:attrNameLst>
                                      </p:cBhvr>
                                      <p:to>
                                        <p:strVal val="(#ppt_y+0.4)"/>
                                      </p:to>
                                    </p:set>
                                    <p:anim from="(#ppt_y+0.4)" to="(#ppt_y)" calcmode="lin" valueType="num">
                                      <p:cBhvr>
                                        <p:cTn id="13" dur="1230" accel="100000" fill="hold">
                                          <p:stCondLst>
                                            <p:cond delay="768"/>
                                          </p:stCondLst>
                                        </p:cTn>
                                        <p:tgtEl>
                                          <p:spTgt spid="512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0" y="1916113"/>
            <a:ext cx="9144000" cy="4608512"/>
          </a:xfrm>
        </p:spPr>
        <p:txBody>
          <a:bodyPr/>
          <a:lstStyle/>
          <a:p>
            <a:pPr algn="ctr" eaLnBrk="1" hangingPunct="1">
              <a:lnSpc>
                <a:spcPct val="85000"/>
              </a:lnSpc>
              <a:spcBef>
                <a:spcPct val="0"/>
              </a:spcBef>
              <a:buFontTx/>
              <a:buNone/>
            </a:pPr>
            <a:r>
              <a:rPr lang="ru-RU" altLang="ru-RU" sz="2800" b="1" smtClean="0">
                <a:solidFill>
                  <a:srgbClr val="F22455"/>
                </a:solidFill>
              </a:rPr>
              <a:t>Основное управленческое отношение</a:t>
            </a:r>
            <a:r>
              <a:rPr lang="ru-RU" altLang="ru-RU" sz="2800" smtClean="0"/>
              <a:t> – есть взаимосвязь в системе управляющие - управляемые, которое проявляется как руководство – подчинение </a:t>
            </a:r>
          </a:p>
          <a:p>
            <a:pPr algn="ctr" eaLnBrk="1" hangingPunct="1">
              <a:lnSpc>
                <a:spcPct val="85000"/>
              </a:lnSpc>
              <a:spcBef>
                <a:spcPct val="0"/>
              </a:spcBef>
              <a:buFontTx/>
              <a:buNone/>
            </a:pPr>
            <a:r>
              <a:rPr lang="ru-RU" altLang="ru-RU" sz="2800" smtClean="0"/>
              <a:t>в вариациях "заинтересовать - заставить" и часто проявляется в противопоставлении</a:t>
            </a:r>
          </a:p>
          <a:p>
            <a:pPr algn="ctr" eaLnBrk="1" hangingPunct="1">
              <a:lnSpc>
                <a:spcPct val="85000"/>
              </a:lnSpc>
              <a:spcBef>
                <a:spcPct val="0"/>
              </a:spcBef>
              <a:buFontTx/>
              <a:buNone/>
            </a:pPr>
            <a:r>
              <a:rPr lang="ru-RU" altLang="ru-RU" sz="2800" smtClean="0"/>
              <a:t> «Мы – Они» и «Они - мы».</a:t>
            </a:r>
            <a:endParaRPr lang="ru-RU" altLang="ru-RU" sz="2800" b="1" smtClean="0"/>
          </a:p>
          <a:p>
            <a:pPr algn="ctr" eaLnBrk="1" hangingPunct="1">
              <a:lnSpc>
                <a:spcPct val="85000"/>
              </a:lnSpc>
              <a:spcBef>
                <a:spcPct val="0"/>
              </a:spcBef>
              <a:buFontTx/>
              <a:buNone/>
            </a:pPr>
            <a:r>
              <a:rPr lang="ru-RU" altLang="ru-RU" sz="2800" b="1" smtClean="0">
                <a:solidFill>
                  <a:srgbClr val="F22455"/>
                </a:solidFill>
              </a:rPr>
              <a:t>Полярные типы руководства</a:t>
            </a:r>
            <a:r>
              <a:rPr lang="ru-RU" altLang="ru-RU" sz="2800" smtClean="0"/>
              <a:t> - предпочтительные установки руководителя либо на дело, либо на работников, формирующее так или иначе негативный или позитивный морально-психологический климат в том подразделении, которым он руководит</a:t>
            </a:r>
            <a:r>
              <a:rPr lang="ru-RU" altLang="ru-RU" sz="1800" smtClean="0"/>
              <a:t>.</a:t>
            </a:r>
            <a:endParaRPr lang="ru-RU" altLang="ru-RU" sz="1800" b="1" smtClean="0"/>
          </a:p>
        </p:txBody>
      </p:sp>
      <p:sp>
        <p:nvSpPr>
          <p:cNvPr id="23555" name="Rectangle 5" descr="Large confetti"/>
          <p:cNvSpPr>
            <a:spLocks noChangeArrowheads="1"/>
          </p:cNvSpPr>
          <p:nvPr/>
        </p:nvSpPr>
        <p:spPr bwMode="auto">
          <a:xfrm>
            <a:off x="971550" y="228600"/>
            <a:ext cx="6775450" cy="1039813"/>
          </a:xfrm>
          <a:prstGeom prst="rect">
            <a:avLst/>
          </a:prstGeom>
          <a:solidFill>
            <a:srgbClr val="FFD7F9"/>
          </a:solidFill>
          <a:ln w="9525">
            <a:solidFill>
              <a:schemeClr val="tx1"/>
            </a:solidFill>
            <a:miter lim="800000"/>
            <a:headEnd/>
            <a:tailEnd/>
          </a:ln>
        </p:spPr>
        <p:txBody>
          <a:bodyPr anchor="b"/>
          <a:lstStyle/>
          <a:p>
            <a:pPr eaLnBrk="1" hangingPunct="1"/>
            <a:r>
              <a:rPr lang="ru-RU" altLang="ru-RU" sz="2800" dirty="0">
                <a:solidFill>
                  <a:schemeClr val="tx2"/>
                </a:solidFill>
              </a:rPr>
              <a:t>Основные понятия организационного поведения</a:t>
            </a:r>
          </a:p>
        </p:txBody>
      </p:sp>
      <p:pic>
        <p:nvPicPr>
          <p:cNvPr id="23556" name="Picture 6" descr="PE0156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950" y="404813"/>
            <a:ext cx="201612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7"/>
          <p:cNvSpPr txBox="1">
            <a:spLocks noChangeArrowheads="1"/>
          </p:cNvSpPr>
          <p:nvPr/>
        </p:nvSpPr>
        <p:spPr bwMode="auto">
          <a:xfrm>
            <a:off x="107950" y="1503363"/>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r>
              <a:rPr lang="ru-RU" altLang="ru-RU" sz="1000">
                <a:solidFill>
                  <a:srgbClr val="F22455"/>
                </a:solidFill>
              </a:rPr>
              <a:t> </a:t>
            </a:r>
            <a:endParaRPr lang="ru-RU" altLang="ru-RU" sz="1800" b="1"/>
          </a:p>
        </p:txBody>
      </p:sp>
    </p:spTree>
    <p:extLst>
      <p:ext uri="{BB962C8B-B14F-4D97-AF65-F5344CB8AC3E}">
        <p14:creationId xmlns:p14="http://schemas.microsoft.com/office/powerpoint/2010/main" val="2432783026"/>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0" y="1916113"/>
            <a:ext cx="9144000" cy="4608512"/>
          </a:xfrm>
        </p:spPr>
        <p:txBody>
          <a:bodyPr/>
          <a:lstStyle/>
          <a:p>
            <a:pPr algn="ctr" eaLnBrk="1" hangingPunct="1">
              <a:lnSpc>
                <a:spcPct val="85000"/>
              </a:lnSpc>
              <a:spcBef>
                <a:spcPct val="0"/>
              </a:spcBef>
              <a:buFontTx/>
              <a:buNone/>
            </a:pPr>
            <a:r>
              <a:rPr lang="ru-RU" altLang="ru-RU" sz="2800" b="1" dirty="0" smtClean="0">
                <a:solidFill>
                  <a:srgbClr val="F22455"/>
                </a:solidFill>
              </a:rPr>
              <a:t>Мотивационные ресурсы поведения</a:t>
            </a:r>
            <a:r>
              <a:rPr lang="ru-RU" altLang="ru-RU" sz="2800" dirty="0" smtClean="0"/>
              <a:t> - те позитивные "отклики" работников </a:t>
            </a:r>
          </a:p>
          <a:p>
            <a:pPr algn="ctr" eaLnBrk="1" hangingPunct="1">
              <a:lnSpc>
                <a:spcPct val="85000"/>
              </a:lnSpc>
              <a:spcBef>
                <a:spcPct val="0"/>
              </a:spcBef>
              <a:buFontTx/>
              <a:buNone/>
            </a:pPr>
            <a:r>
              <a:rPr lang="ru-RU" altLang="ru-RU" sz="2800" dirty="0" smtClean="0"/>
              <a:t>на требования руководителя, которые усиливают их настрой на работу </a:t>
            </a:r>
          </a:p>
          <a:p>
            <a:pPr algn="ctr" eaLnBrk="1" hangingPunct="1">
              <a:lnSpc>
                <a:spcPct val="85000"/>
              </a:lnSpc>
              <a:spcBef>
                <a:spcPct val="0"/>
              </a:spcBef>
              <a:buFontTx/>
              <a:buNone/>
            </a:pPr>
            <a:r>
              <a:rPr lang="ru-RU" altLang="ru-RU" sz="2800" dirty="0" smtClean="0"/>
              <a:t>и формируют индивидуальные и групповые "рабочие" эффекты </a:t>
            </a:r>
          </a:p>
          <a:p>
            <a:pPr algn="ctr" eaLnBrk="1" hangingPunct="1">
              <a:lnSpc>
                <a:spcPct val="85000"/>
              </a:lnSpc>
              <a:spcBef>
                <a:spcPct val="0"/>
              </a:spcBef>
              <a:buFontTx/>
              <a:buNone/>
            </a:pPr>
            <a:r>
              <a:rPr lang="ru-RU" altLang="ru-RU" sz="2800" dirty="0" smtClean="0"/>
              <a:t>в достижении промежуточных и конечных результатов.</a:t>
            </a:r>
            <a:endParaRPr lang="ru-RU" altLang="ru-RU" sz="2800" b="1" dirty="0" smtClean="0"/>
          </a:p>
          <a:p>
            <a:pPr algn="ctr" eaLnBrk="1" hangingPunct="1">
              <a:lnSpc>
                <a:spcPct val="85000"/>
              </a:lnSpc>
              <a:spcBef>
                <a:spcPct val="0"/>
              </a:spcBef>
              <a:buFontTx/>
              <a:buNone/>
            </a:pPr>
            <a:r>
              <a:rPr lang="ru-RU" altLang="ru-RU" sz="2800" b="1" dirty="0" smtClean="0">
                <a:solidFill>
                  <a:srgbClr val="F22455"/>
                </a:solidFill>
              </a:rPr>
              <a:t>Управленческое  самосознание</a:t>
            </a:r>
            <a:r>
              <a:rPr lang="ru-RU" altLang="ru-RU" sz="2800" dirty="0" smtClean="0"/>
              <a:t> – те или иные представления  руководителя  о  своем «</a:t>
            </a:r>
            <a:r>
              <a:rPr lang="ru-RU" altLang="ru-RU" sz="2800" b="1" dirty="0" smtClean="0"/>
              <a:t>Я»</a:t>
            </a:r>
            <a:r>
              <a:rPr lang="ru-RU" altLang="ru-RU" sz="2800" dirty="0" smtClean="0"/>
              <a:t> на основе внутреннего монолога с самим собой, в котором  отражаются  собственные поступки и собственная  деятельность во взаимоотношениях с  сотрудниками.</a:t>
            </a:r>
            <a:endParaRPr lang="ru-RU" altLang="ru-RU" sz="2800" b="1" dirty="0" smtClean="0"/>
          </a:p>
        </p:txBody>
      </p:sp>
      <p:sp>
        <p:nvSpPr>
          <p:cNvPr id="24579" name="Rectangle 5" descr="Large confetti"/>
          <p:cNvSpPr>
            <a:spLocks noChangeArrowheads="1"/>
          </p:cNvSpPr>
          <p:nvPr/>
        </p:nvSpPr>
        <p:spPr bwMode="auto">
          <a:xfrm>
            <a:off x="971550" y="228600"/>
            <a:ext cx="6775450" cy="1039813"/>
          </a:xfrm>
          <a:prstGeom prst="rect">
            <a:avLst/>
          </a:prstGeom>
          <a:solidFill>
            <a:srgbClr val="FFD7F9"/>
          </a:solidFill>
          <a:ln w="9525">
            <a:solidFill>
              <a:schemeClr val="tx1"/>
            </a:solidFill>
            <a:miter lim="800000"/>
            <a:headEnd/>
            <a:tailEnd/>
          </a:ln>
        </p:spPr>
        <p:txBody>
          <a:bodyPr anchor="b"/>
          <a:lstStyle/>
          <a:p>
            <a:pPr eaLnBrk="1" hangingPunct="1"/>
            <a:r>
              <a:rPr lang="ru-RU" altLang="ru-RU" sz="2800">
                <a:solidFill>
                  <a:schemeClr val="tx2"/>
                </a:solidFill>
              </a:rPr>
              <a:t>Основные понятия организационного поведения</a:t>
            </a:r>
          </a:p>
        </p:txBody>
      </p:sp>
      <p:pic>
        <p:nvPicPr>
          <p:cNvPr id="24580" name="Picture 6" descr="PE0156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950" y="404813"/>
            <a:ext cx="201612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7"/>
          <p:cNvSpPr txBox="1">
            <a:spLocks noChangeArrowheads="1"/>
          </p:cNvSpPr>
          <p:nvPr/>
        </p:nvSpPr>
        <p:spPr bwMode="auto">
          <a:xfrm>
            <a:off x="107950" y="1503363"/>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r>
              <a:rPr lang="ru-RU" altLang="ru-RU" sz="1000">
                <a:solidFill>
                  <a:srgbClr val="F22455"/>
                </a:solidFill>
              </a:rPr>
              <a:t> </a:t>
            </a:r>
            <a:endParaRPr lang="ru-RU" altLang="ru-RU" sz="1800" b="1"/>
          </a:p>
        </p:txBody>
      </p:sp>
    </p:spTree>
    <p:extLst>
      <p:ext uri="{BB962C8B-B14F-4D97-AF65-F5344CB8AC3E}">
        <p14:creationId xmlns:p14="http://schemas.microsoft.com/office/powerpoint/2010/main" val="2326102172"/>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0" y="1916113"/>
            <a:ext cx="9144000" cy="4608512"/>
          </a:xfrm>
        </p:spPr>
        <p:txBody>
          <a:bodyPr/>
          <a:lstStyle/>
          <a:p>
            <a:pPr algn="ctr" eaLnBrk="1" hangingPunct="1">
              <a:lnSpc>
                <a:spcPct val="85000"/>
              </a:lnSpc>
              <a:spcBef>
                <a:spcPct val="0"/>
              </a:spcBef>
              <a:buFontTx/>
              <a:buNone/>
            </a:pPr>
            <a:r>
              <a:rPr lang="ru-RU" altLang="ru-RU" b="1" smtClean="0">
                <a:solidFill>
                  <a:srgbClr val="F22455"/>
                </a:solidFill>
              </a:rPr>
              <a:t>«Я»-актуальное</a:t>
            </a:r>
            <a:r>
              <a:rPr lang="ru-RU" altLang="ru-RU" b="1" smtClean="0"/>
              <a:t> -</a:t>
            </a:r>
            <a:r>
              <a:rPr lang="ru-RU" altLang="ru-RU" smtClean="0"/>
              <a:t>собственные представления личности о своем действующем «Я».            </a:t>
            </a:r>
          </a:p>
          <a:p>
            <a:pPr algn="ctr" eaLnBrk="1" hangingPunct="1">
              <a:lnSpc>
                <a:spcPct val="85000"/>
              </a:lnSpc>
              <a:spcBef>
                <a:spcPct val="0"/>
              </a:spcBef>
              <a:buFontTx/>
              <a:buNone/>
            </a:pPr>
            <a:r>
              <a:rPr lang="ru-RU" altLang="ru-RU" smtClean="0">
                <a:solidFill>
                  <a:srgbClr val="F22455"/>
                </a:solidFill>
              </a:rPr>
              <a:t>«</a:t>
            </a:r>
            <a:r>
              <a:rPr lang="ru-RU" altLang="ru-RU" b="1" smtClean="0">
                <a:solidFill>
                  <a:srgbClr val="F22455"/>
                </a:solidFill>
              </a:rPr>
              <a:t>Я </a:t>
            </a:r>
            <a:r>
              <a:rPr lang="ru-RU" altLang="ru-RU" smtClean="0">
                <a:solidFill>
                  <a:srgbClr val="F22455"/>
                </a:solidFill>
              </a:rPr>
              <a:t>» - </a:t>
            </a:r>
            <a:r>
              <a:rPr lang="ru-RU" altLang="ru-RU" b="1" smtClean="0">
                <a:solidFill>
                  <a:srgbClr val="F22455"/>
                </a:solidFill>
              </a:rPr>
              <a:t>зеркальное</a:t>
            </a:r>
            <a:r>
              <a:rPr lang="ru-RU" altLang="ru-RU" smtClean="0"/>
              <a:t> –собственные представления о том, каким меня оценивают другие. </a:t>
            </a:r>
            <a:endParaRPr lang="ru-RU" altLang="ru-RU" b="1" smtClean="0"/>
          </a:p>
          <a:p>
            <a:pPr algn="ctr" eaLnBrk="1" hangingPunct="1">
              <a:lnSpc>
                <a:spcPct val="85000"/>
              </a:lnSpc>
              <a:spcBef>
                <a:spcPct val="0"/>
              </a:spcBef>
              <a:buFontTx/>
              <a:buNone/>
            </a:pPr>
            <a:r>
              <a:rPr lang="ru-RU" altLang="ru-RU" b="1" smtClean="0">
                <a:solidFill>
                  <a:srgbClr val="F22455"/>
                </a:solidFill>
              </a:rPr>
              <a:t>Обратная связь руководителя</a:t>
            </a:r>
            <a:r>
              <a:rPr lang="ru-RU" altLang="ru-RU" b="1" smtClean="0"/>
              <a:t> – </a:t>
            </a:r>
            <a:r>
              <a:rPr lang="ru-RU" altLang="ru-RU" smtClean="0"/>
              <a:t>постоянное отслеживание собственной управленческой деятельности в зависимости от мнения окружающих и её самокорректировка  по определённым показателям, особенно в решении «стыковых» проблем  </a:t>
            </a:r>
          </a:p>
          <a:p>
            <a:pPr algn="ctr" eaLnBrk="1" hangingPunct="1">
              <a:lnSpc>
                <a:spcPct val="85000"/>
              </a:lnSpc>
              <a:spcBef>
                <a:spcPct val="0"/>
              </a:spcBef>
              <a:buFontTx/>
              <a:buNone/>
            </a:pPr>
            <a:r>
              <a:rPr lang="ru-RU" altLang="ru-RU" smtClean="0"/>
              <a:t>и в отработке сотрудничества. </a:t>
            </a:r>
          </a:p>
        </p:txBody>
      </p:sp>
      <p:sp>
        <p:nvSpPr>
          <p:cNvPr id="25603" name="Rectangle 5" descr="Large confetti"/>
          <p:cNvSpPr>
            <a:spLocks noChangeArrowheads="1"/>
          </p:cNvSpPr>
          <p:nvPr/>
        </p:nvSpPr>
        <p:spPr bwMode="auto">
          <a:xfrm>
            <a:off x="971550" y="228600"/>
            <a:ext cx="6775450" cy="1039813"/>
          </a:xfrm>
          <a:prstGeom prst="rect">
            <a:avLst/>
          </a:prstGeom>
          <a:solidFill>
            <a:srgbClr val="FFD7F9"/>
          </a:solidFill>
          <a:ln w="9525">
            <a:solidFill>
              <a:schemeClr val="tx1"/>
            </a:solidFill>
            <a:miter lim="800000"/>
            <a:headEnd/>
            <a:tailEnd/>
          </a:ln>
        </p:spPr>
        <p:txBody>
          <a:bodyPr anchor="b"/>
          <a:lstStyle/>
          <a:p>
            <a:pPr eaLnBrk="1" hangingPunct="1"/>
            <a:r>
              <a:rPr lang="ru-RU" altLang="ru-RU" sz="2800">
                <a:solidFill>
                  <a:schemeClr val="tx2"/>
                </a:solidFill>
              </a:rPr>
              <a:t>Основные понятия организационного поведения</a:t>
            </a:r>
          </a:p>
        </p:txBody>
      </p:sp>
      <p:pic>
        <p:nvPicPr>
          <p:cNvPr id="25604" name="Picture 6" descr="PE0156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950" y="404813"/>
            <a:ext cx="201612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7"/>
          <p:cNvSpPr txBox="1">
            <a:spLocks noChangeArrowheads="1"/>
          </p:cNvSpPr>
          <p:nvPr/>
        </p:nvSpPr>
        <p:spPr bwMode="auto">
          <a:xfrm>
            <a:off x="107950" y="1503363"/>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r>
              <a:rPr lang="ru-RU" altLang="ru-RU" sz="1000">
                <a:solidFill>
                  <a:srgbClr val="F22455"/>
                </a:solidFill>
              </a:rPr>
              <a:t> </a:t>
            </a:r>
            <a:endParaRPr lang="ru-RU" altLang="ru-RU" sz="1800" b="1"/>
          </a:p>
        </p:txBody>
      </p:sp>
    </p:spTree>
    <p:extLst>
      <p:ext uri="{BB962C8B-B14F-4D97-AF65-F5344CB8AC3E}">
        <p14:creationId xmlns:p14="http://schemas.microsoft.com/office/powerpoint/2010/main" val="1233991489"/>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descr="Large confetti"/>
          <p:cNvSpPr>
            <a:spLocks noGrp="1" noChangeArrowheads="1"/>
          </p:cNvSpPr>
          <p:nvPr>
            <p:ph type="title"/>
          </p:nvPr>
        </p:nvSpPr>
        <p:spPr>
          <a:xfrm>
            <a:off x="1214438" y="188913"/>
            <a:ext cx="7678737" cy="1143000"/>
          </a:xfrm>
          <a:solidFill>
            <a:srgbClr val="FFFFEF"/>
          </a:solidFill>
          <a:ln>
            <a:solidFill>
              <a:srgbClr val="005AB4"/>
            </a:solidFill>
            <a:miter lim="800000"/>
            <a:headEnd/>
            <a:tailEnd/>
          </a:ln>
        </p:spPr>
        <p:txBody>
          <a:bodyPr/>
          <a:lstStyle/>
          <a:p>
            <a:pPr eaLnBrk="1" hangingPunct="1"/>
            <a:r>
              <a:rPr lang="ru-RU" altLang="ru-RU" sz="3200" b="1" smtClean="0">
                <a:solidFill>
                  <a:srgbClr val="005AB4"/>
                </a:solidFill>
              </a:rPr>
              <a:t>Проблемы менеджера, управляющего организационным поведением</a:t>
            </a:r>
          </a:p>
        </p:txBody>
      </p:sp>
      <p:sp>
        <p:nvSpPr>
          <p:cNvPr id="26627" name="AutoShape 7"/>
          <p:cNvSpPr>
            <a:spLocks noChangeArrowheads="1"/>
          </p:cNvSpPr>
          <p:nvPr/>
        </p:nvSpPr>
        <p:spPr bwMode="auto">
          <a:xfrm>
            <a:off x="3636963" y="1700213"/>
            <a:ext cx="5256212" cy="1130300"/>
          </a:xfrm>
          <a:prstGeom prst="foldedCorner">
            <a:avLst>
              <a:gd name="adj" fmla="val 12500"/>
            </a:avLst>
          </a:prstGeom>
          <a:solidFill>
            <a:srgbClr val="B4DCD4"/>
          </a:solidFill>
          <a:ln w="9525">
            <a:solidFill>
              <a:schemeClr val="tx1"/>
            </a:solidFill>
            <a:round/>
            <a:headEnd/>
            <a:tailEnd/>
          </a:ln>
        </p:spPr>
        <p:txBody>
          <a:bodyPr wrap="none" anchor="ctr"/>
          <a:lstStyle/>
          <a:p>
            <a:pPr algn="ctr" eaLnBrk="1" hangingPunct="1"/>
            <a:r>
              <a:rPr lang="ru-RU" altLang="ru-RU" sz="2400"/>
              <a:t>Как использовать человеческие </a:t>
            </a:r>
          </a:p>
          <a:p>
            <a:pPr algn="ctr" eaLnBrk="1" hangingPunct="1"/>
            <a:r>
              <a:rPr lang="ru-RU" altLang="ru-RU" sz="2400"/>
              <a:t>ресурсы для достижения</a:t>
            </a:r>
          </a:p>
          <a:p>
            <a:pPr algn="ctr" eaLnBrk="1" hangingPunct="1"/>
            <a:r>
              <a:rPr lang="ru-RU" altLang="ru-RU" sz="2400"/>
              <a:t>конкретного преимущества</a:t>
            </a:r>
          </a:p>
        </p:txBody>
      </p:sp>
      <p:sp>
        <p:nvSpPr>
          <p:cNvPr id="26628" name="AutoShape 8"/>
          <p:cNvSpPr>
            <a:spLocks noChangeArrowheads="1"/>
          </p:cNvSpPr>
          <p:nvPr/>
        </p:nvSpPr>
        <p:spPr bwMode="auto">
          <a:xfrm>
            <a:off x="468313" y="4868863"/>
            <a:ext cx="6697662" cy="504825"/>
          </a:xfrm>
          <a:prstGeom prst="foldedCorner">
            <a:avLst>
              <a:gd name="adj" fmla="val 12500"/>
            </a:avLst>
          </a:prstGeom>
          <a:solidFill>
            <a:srgbClr val="B4DCD4"/>
          </a:solidFill>
          <a:ln w="9525">
            <a:solidFill>
              <a:schemeClr val="tx1"/>
            </a:solidFill>
            <a:round/>
            <a:headEnd/>
            <a:tailEnd/>
          </a:ln>
        </p:spPr>
        <p:txBody>
          <a:bodyPr wrap="none" anchor="ctr"/>
          <a:lstStyle/>
          <a:p>
            <a:pPr algn="ctr" eaLnBrk="1" hangingPunct="1"/>
            <a:r>
              <a:rPr lang="ru-RU" altLang="ru-RU" sz="2400"/>
              <a:t>Как не допускать сексуальных домогательств</a:t>
            </a:r>
          </a:p>
        </p:txBody>
      </p:sp>
      <p:sp>
        <p:nvSpPr>
          <p:cNvPr id="26629" name="AutoShape 9"/>
          <p:cNvSpPr>
            <a:spLocks noChangeArrowheads="1"/>
          </p:cNvSpPr>
          <p:nvPr/>
        </p:nvSpPr>
        <p:spPr bwMode="auto">
          <a:xfrm>
            <a:off x="3492500" y="3789363"/>
            <a:ext cx="5256213" cy="914400"/>
          </a:xfrm>
          <a:prstGeom prst="foldedCorner">
            <a:avLst>
              <a:gd name="adj" fmla="val 12500"/>
            </a:avLst>
          </a:prstGeom>
          <a:solidFill>
            <a:srgbClr val="B4DCD4"/>
          </a:solidFill>
          <a:ln w="9525">
            <a:solidFill>
              <a:schemeClr val="tx1"/>
            </a:solidFill>
            <a:round/>
            <a:headEnd/>
            <a:tailEnd/>
          </a:ln>
        </p:spPr>
        <p:txBody>
          <a:bodyPr wrap="none" anchor="ctr"/>
          <a:lstStyle/>
          <a:p>
            <a:pPr algn="ctr" eaLnBrk="1" hangingPunct="1"/>
            <a:r>
              <a:rPr lang="ru-RU" altLang="ru-RU" sz="2400"/>
              <a:t>Как управлять разнородной</a:t>
            </a:r>
          </a:p>
          <a:p>
            <a:pPr algn="ctr" eaLnBrk="1" hangingPunct="1"/>
            <a:r>
              <a:rPr lang="ru-RU" altLang="ru-RU" sz="2400"/>
              <a:t>рабочей силой</a:t>
            </a:r>
          </a:p>
        </p:txBody>
      </p:sp>
      <p:sp>
        <p:nvSpPr>
          <p:cNvPr id="26630" name="AutoShape 10"/>
          <p:cNvSpPr>
            <a:spLocks noChangeArrowheads="1"/>
          </p:cNvSpPr>
          <p:nvPr/>
        </p:nvSpPr>
        <p:spPr bwMode="auto">
          <a:xfrm>
            <a:off x="468313" y="2995613"/>
            <a:ext cx="5256212" cy="649287"/>
          </a:xfrm>
          <a:prstGeom prst="foldedCorner">
            <a:avLst>
              <a:gd name="adj" fmla="val 12500"/>
            </a:avLst>
          </a:prstGeom>
          <a:solidFill>
            <a:srgbClr val="B4DCD4"/>
          </a:solidFill>
          <a:ln w="9525">
            <a:solidFill>
              <a:schemeClr val="tx1"/>
            </a:solidFill>
            <a:round/>
            <a:headEnd/>
            <a:tailEnd/>
          </a:ln>
        </p:spPr>
        <p:txBody>
          <a:bodyPr wrap="none" anchor="ctr"/>
          <a:lstStyle/>
          <a:p>
            <a:pPr algn="ctr" eaLnBrk="1" hangingPunct="1"/>
            <a:r>
              <a:rPr lang="ru-RU" altLang="ru-RU" sz="2400"/>
              <a:t>Как создать этичную организацию</a:t>
            </a:r>
          </a:p>
        </p:txBody>
      </p:sp>
      <p:sp>
        <p:nvSpPr>
          <p:cNvPr id="26631" name="AutoShape 11"/>
          <p:cNvSpPr>
            <a:spLocks noChangeArrowheads="1"/>
          </p:cNvSpPr>
          <p:nvPr/>
        </p:nvSpPr>
        <p:spPr bwMode="auto">
          <a:xfrm>
            <a:off x="2700338" y="5516563"/>
            <a:ext cx="6264275" cy="792162"/>
          </a:xfrm>
          <a:prstGeom prst="foldedCorner">
            <a:avLst>
              <a:gd name="adj" fmla="val 12500"/>
            </a:avLst>
          </a:prstGeom>
          <a:solidFill>
            <a:srgbClr val="B4DCD4"/>
          </a:solidFill>
          <a:ln w="9525">
            <a:solidFill>
              <a:schemeClr val="tx1"/>
            </a:solidFill>
            <a:round/>
            <a:headEnd/>
            <a:tailEnd/>
          </a:ln>
        </p:spPr>
        <p:txBody>
          <a:bodyPr wrap="none" anchor="ctr"/>
          <a:lstStyle/>
          <a:p>
            <a:pPr algn="ctr" eaLnBrk="1" hangingPunct="1"/>
            <a:r>
              <a:rPr lang="ru-RU" altLang="ru-RU" sz="2400"/>
              <a:t>Как управлять организационным поведением</a:t>
            </a:r>
          </a:p>
          <a:p>
            <a:pPr algn="ctr" eaLnBrk="1" hangingPunct="1"/>
            <a:r>
              <a:rPr lang="ru-RU" altLang="ru-RU" sz="2400"/>
              <a:t>в условиях международных отношений</a:t>
            </a:r>
          </a:p>
        </p:txBody>
      </p:sp>
    </p:spTree>
    <p:extLst>
      <p:ext uri="{BB962C8B-B14F-4D97-AF65-F5344CB8AC3E}">
        <p14:creationId xmlns:p14="http://schemas.microsoft.com/office/powerpoint/2010/main" val="1112742488"/>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descr="Large confetti"/>
          <p:cNvSpPr>
            <a:spLocks noGrp="1" noChangeArrowheads="1"/>
          </p:cNvSpPr>
          <p:nvPr>
            <p:ph type="title"/>
          </p:nvPr>
        </p:nvSpPr>
        <p:spPr/>
        <p:txBody>
          <a:bodyPr/>
          <a:lstStyle/>
          <a:p>
            <a:pPr eaLnBrk="1" hangingPunct="1"/>
            <a:r>
              <a:rPr lang="ru-RU" altLang="ru-RU" sz="2800" b="1" smtClean="0">
                <a:solidFill>
                  <a:srgbClr val="F22455"/>
                </a:solidFill>
              </a:rPr>
              <a:t>УПРАВЛЕНИЕ ЧЕЛОВЕЧЕСКИМИ РЕСУРСАМИ</a:t>
            </a:r>
          </a:p>
        </p:txBody>
      </p:sp>
      <p:sp>
        <p:nvSpPr>
          <p:cNvPr id="27651" name="AutoShape 6"/>
          <p:cNvSpPr>
            <a:spLocks noChangeArrowheads="1"/>
          </p:cNvSpPr>
          <p:nvPr/>
        </p:nvSpPr>
        <p:spPr bwMode="auto">
          <a:xfrm>
            <a:off x="2843213" y="2852738"/>
            <a:ext cx="3240087" cy="2232025"/>
          </a:xfrm>
          <a:prstGeom prst="plaque">
            <a:avLst>
              <a:gd name="adj" fmla="val 16667"/>
            </a:avLst>
          </a:prstGeom>
          <a:solidFill>
            <a:srgbClr val="FFF1CB"/>
          </a:solidFill>
          <a:ln w="9525">
            <a:solidFill>
              <a:schemeClr val="tx1"/>
            </a:solidFill>
            <a:miter lim="800000"/>
            <a:headEnd/>
            <a:tailEnd/>
          </a:ln>
        </p:spPr>
        <p:txBody>
          <a:bodyPr wrap="none" anchor="ctr"/>
          <a:lstStyle/>
          <a:p>
            <a:pPr algn="ctr" eaLnBrk="1" hangingPunct="1"/>
            <a:r>
              <a:rPr lang="ru-RU" altLang="ru-RU" sz="2000">
                <a:solidFill>
                  <a:srgbClr val="005AB4"/>
                </a:solidFill>
              </a:rPr>
              <a:t>УПРАВЛЕНИЕ </a:t>
            </a:r>
          </a:p>
          <a:p>
            <a:pPr algn="ctr" eaLnBrk="1" hangingPunct="1"/>
            <a:r>
              <a:rPr lang="ru-RU" altLang="ru-RU" sz="2000">
                <a:solidFill>
                  <a:srgbClr val="005AB4"/>
                </a:solidFill>
              </a:rPr>
              <a:t>ЧЕЛОВЕЧЕСКИМИ</a:t>
            </a:r>
          </a:p>
          <a:p>
            <a:pPr algn="ctr" eaLnBrk="1" hangingPunct="1"/>
            <a:r>
              <a:rPr lang="ru-RU" altLang="ru-RU" sz="2000">
                <a:solidFill>
                  <a:srgbClr val="005AB4"/>
                </a:solidFill>
              </a:rPr>
              <a:t>РЕСУРСАМИ ДЛЯ</a:t>
            </a:r>
          </a:p>
          <a:p>
            <a:pPr algn="ctr" eaLnBrk="1" hangingPunct="1"/>
            <a:r>
              <a:rPr lang="ru-RU" altLang="ru-RU" sz="2000">
                <a:solidFill>
                  <a:srgbClr val="005AB4"/>
                </a:solidFill>
              </a:rPr>
              <a:t>ДОСТИЖЕНИЯ</a:t>
            </a:r>
          </a:p>
          <a:p>
            <a:pPr algn="ctr" eaLnBrk="1" hangingPunct="1"/>
            <a:r>
              <a:rPr lang="ru-RU" altLang="ru-RU" sz="2000">
                <a:solidFill>
                  <a:srgbClr val="005AB4"/>
                </a:solidFill>
              </a:rPr>
              <a:t>КОНКУРЕНТНОГО</a:t>
            </a:r>
          </a:p>
          <a:p>
            <a:pPr algn="ctr" eaLnBrk="1" hangingPunct="1"/>
            <a:r>
              <a:rPr lang="ru-RU" altLang="ru-RU" sz="2000">
                <a:solidFill>
                  <a:srgbClr val="005AB4"/>
                </a:solidFill>
              </a:rPr>
              <a:t>ПРЕИМУЩЕСТВА</a:t>
            </a:r>
          </a:p>
        </p:txBody>
      </p:sp>
      <p:sp>
        <p:nvSpPr>
          <p:cNvPr id="27652" name="AutoShape 7"/>
          <p:cNvSpPr>
            <a:spLocks noChangeArrowheads="1"/>
          </p:cNvSpPr>
          <p:nvPr/>
        </p:nvSpPr>
        <p:spPr bwMode="auto">
          <a:xfrm>
            <a:off x="2628900" y="1844675"/>
            <a:ext cx="3455988" cy="863600"/>
          </a:xfrm>
          <a:prstGeom prst="downArrowCallout">
            <a:avLst>
              <a:gd name="adj1" fmla="val 100046"/>
              <a:gd name="adj2" fmla="val 100046"/>
              <a:gd name="adj3" fmla="val 16667"/>
              <a:gd name="adj4" fmla="val 66667"/>
            </a:avLst>
          </a:prstGeom>
          <a:solidFill>
            <a:srgbClr val="B4DCD4"/>
          </a:solidFill>
          <a:ln w="9525">
            <a:solidFill>
              <a:schemeClr val="tx1"/>
            </a:solidFill>
            <a:miter lim="800000"/>
            <a:headEnd/>
            <a:tailEnd/>
          </a:ln>
        </p:spPr>
        <p:txBody>
          <a:bodyPr wrap="none" anchor="ctr"/>
          <a:lstStyle/>
          <a:p>
            <a:pPr algn="ctr" eaLnBrk="1" hangingPunct="1"/>
            <a:r>
              <a:rPr lang="ru-RU" altLang="ru-RU" sz="2000"/>
              <a:t>Повышение эффективности</a:t>
            </a:r>
          </a:p>
        </p:txBody>
      </p:sp>
      <p:sp>
        <p:nvSpPr>
          <p:cNvPr id="27653" name="AutoShape 8"/>
          <p:cNvSpPr>
            <a:spLocks noChangeArrowheads="1"/>
          </p:cNvSpPr>
          <p:nvPr/>
        </p:nvSpPr>
        <p:spPr bwMode="auto">
          <a:xfrm>
            <a:off x="2843213" y="5300663"/>
            <a:ext cx="3384550" cy="1296987"/>
          </a:xfrm>
          <a:prstGeom prst="upArrowCallout">
            <a:avLst>
              <a:gd name="adj1" fmla="val 65239"/>
              <a:gd name="adj2" fmla="val 65239"/>
              <a:gd name="adj3" fmla="val 16667"/>
              <a:gd name="adj4" fmla="val 66667"/>
            </a:avLst>
          </a:prstGeom>
          <a:solidFill>
            <a:srgbClr val="B4DCD4"/>
          </a:solidFill>
          <a:ln w="9525">
            <a:solidFill>
              <a:schemeClr val="tx1"/>
            </a:solidFill>
            <a:miter lim="800000"/>
            <a:headEnd/>
            <a:tailEnd/>
          </a:ln>
        </p:spPr>
        <p:txBody>
          <a:bodyPr wrap="none" anchor="ctr"/>
          <a:lstStyle/>
          <a:p>
            <a:pPr algn="ctr" eaLnBrk="1" hangingPunct="1"/>
            <a:r>
              <a:rPr lang="ru-RU" altLang="ru-RU" sz="2000"/>
              <a:t>Повышение</a:t>
            </a:r>
          </a:p>
          <a:p>
            <a:pPr algn="ctr" eaLnBrk="1" hangingPunct="1"/>
            <a:r>
              <a:rPr lang="ru-RU" altLang="ru-RU" sz="2000"/>
              <a:t>качества продукции</a:t>
            </a:r>
          </a:p>
        </p:txBody>
      </p:sp>
      <p:sp>
        <p:nvSpPr>
          <p:cNvPr id="27654" name="AutoShape 9"/>
          <p:cNvSpPr>
            <a:spLocks noChangeArrowheads="1"/>
          </p:cNvSpPr>
          <p:nvPr/>
        </p:nvSpPr>
        <p:spPr bwMode="auto">
          <a:xfrm>
            <a:off x="179388" y="3284538"/>
            <a:ext cx="2447925" cy="1512887"/>
          </a:xfrm>
          <a:prstGeom prst="rightArrowCallout">
            <a:avLst>
              <a:gd name="adj1" fmla="val 25000"/>
              <a:gd name="adj2" fmla="val 25000"/>
              <a:gd name="adj3" fmla="val 26967"/>
              <a:gd name="adj4" fmla="val 66667"/>
            </a:avLst>
          </a:prstGeom>
          <a:solidFill>
            <a:srgbClr val="B4DCD4"/>
          </a:solidFill>
          <a:ln w="9525">
            <a:solidFill>
              <a:schemeClr val="tx1"/>
            </a:solidFill>
            <a:miter lim="800000"/>
            <a:headEnd/>
            <a:tailEnd/>
          </a:ln>
        </p:spPr>
        <p:txBody>
          <a:bodyPr wrap="none" anchor="ctr"/>
          <a:lstStyle/>
          <a:p>
            <a:pPr algn="ctr" eaLnBrk="1" hangingPunct="1"/>
            <a:r>
              <a:rPr lang="ru-RU" altLang="ru-RU" sz="1800"/>
              <a:t>Повышение</a:t>
            </a:r>
          </a:p>
          <a:p>
            <a:pPr algn="ctr" eaLnBrk="1" hangingPunct="1"/>
            <a:r>
              <a:rPr lang="ru-RU" altLang="ru-RU" sz="1800"/>
              <a:t>инновационной</a:t>
            </a:r>
          </a:p>
          <a:p>
            <a:pPr algn="ctr" eaLnBrk="1" hangingPunct="1"/>
            <a:r>
              <a:rPr lang="ru-RU" altLang="ru-RU" sz="1800"/>
              <a:t>и творческой</a:t>
            </a:r>
          </a:p>
          <a:p>
            <a:pPr algn="ctr" eaLnBrk="1" hangingPunct="1"/>
            <a:r>
              <a:rPr lang="ru-RU" altLang="ru-RU" sz="1800"/>
              <a:t>активности</a:t>
            </a:r>
          </a:p>
        </p:txBody>
      </p:sp>
      <p:sp>
        <p:nvSpPr>
          <p:cNvPr id="27655" name="AutoShape 10"/>
          <p:cNvSpPr>
            <a:spLocks noChangeArrowheads="1"/>
          </p:cNvSpPr>
          <p:nvPr/>
        </p:nvSpPr>
        <p:spPr bwMode="auto">
          <a:xfrm>
            <a:off x="6300788" y="3141663"/>
            <a:ext cx="2519362" cy="1655762"/>
          </a:xfrm>
          <a:prstGeom prst="leftArrowCallout">
            <a:avLst>
              <a:gd name="adj1" fmla="val 25000"/>
              <a:gd name="adj2" fmla="val 25000"/>
              <a:gd name="adj3" fmla="val 25360"/>
              <a:gd name="adj4" fmla="val 66667"/>
            </a:avLst>
          </a:prstGeom>
          <a:solidFill>
            <a:srgbClr val="B4DCD4"/>
          </a:solidFill>
          <a:ln w="9525">
            <a:solidFill>
              <a:schemeClr val="tx1"/>
            </a:solidFill>
            <a:miter lim="800000"/>
            <a:headEnd/>
            <a:tailEnd/>
          </a:ln>
        </p:spPr>
        <p:txBody>
          <a:bodyPr wrap="none" anchor="ctr"/>
          <a:lstStyle/>
          <a:p>
            <a:pPr algn="ctr" eaLnBrk="1" hangingPunct="1"/>
            <a:r>
              <a:rPr lang="ru-RU" altLang="ru-RU" sz="1800"/>
              <a:t>Повышение</a:t>
            </a:r>
          </a:p>
          <a:p>
            <a:pPr algn="ctr" eaLnBrk="1" hangingPunct="1"/>
            <a:r>
              <a:rPr lang="ru-RU" altLang="ru-RU" sz="1800"/>
              <a:t>оперативности</a:t>
            </a:r>
          </a:p>
          <a:p>
            <a:pPr algn="ctr" eaLnBrk="1" hangingPunct="1"/>
            <a:r>
              <a:rPr lang="ru-RU" altLang="ru-RU" sz="1800"/>
              <a:t>реагирования</a:t>
            </a:r>
          </a:p>
          <a:p>
            <a:pPr algn="ctr" eaLnBrk="1" hangingPunct="1"/>
            <a:r>
              <a:rPr lang="ru-RU" altLang="ru-RU" sz="1800"/>
              <a:t>на запросы</a:t>
            </a:r>
          </a:p>
          <a:p>
            <a:pPr algn="ctr" eaLnBrk="1" hangingPunct="1"/>
            <a:r>
              <a:rPr lang="ru-RU" altLang="ru-RU" sz="1800"/>
              <a:t>потребителей</a:t>
            </a:r>
          </a:p>
        </p:txBody>
      </p:sp>
    </p:spTree>
    <p:extLst>
      <p:ext uri="{BB962C8B-B14F-4D97-AF65-F5344CB8AC3E}">
        <p14:creationId xmlns:p14="http://schemas.microsoft.com/office/powerpoint/2010/main" val="399933976"/>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9" descr="Large confetti"/>
          <p:cNvSpPr>
            <a:spLocks noGrp="1" noChangeArrowheads="1"/>
          </p:cNvSpPr>
          <p:nvPr>
            <p:ph type="title"/>
          </p:nvPr>
        </p:nvSpPr>
        <p:spPr>
          <a:solidFill>
            <a:srgbClr val="B4DCD4"/>
          </a:solidFill>
          <a:ln>
            <a:solidFill>
              <a:srgbClr val="005AB4"/>
            </a:solidFill>
            <a:miter lim="800000"/>
            <a:headEnd/>
            <a:tailEnd/>
          </a:ln>
          <a:effectLst>
            <a:outerShdw dist="107763" dir="18900000" algn="ctr" rotWithShape="0">
              <a:schemeClr val="bg2">
                <a:alpha val="50000"/>
              </a:schemeClr>
            </a:outerShdw>
          </a:effectLst>
        </p:spPr>
        <p:txBody>
          <a:bodyPr/>
          <a:lstStyle/>
          <a:p>
            <a:pPr eaLnBrk="1" hangingPunct="1"/>
            <a:r>
              <a:rPr lang="ru-RU" altLang="ru-RU" sz="3200" smtClean="0"/>
              <a:t>Проблема, </a:t>
            </a:r>
            <a:br>
              <a:rPr lang="ru-RU" altLang="ru-RU" sz="3200" smtClean="0"/>
            </a:br>
            <a:r>
              <a:rPr lang="ru-RU" altLang="ru-RU" sz="3200" smtClean="0"/>
              <a:t>вызываемая разнородностью сотрудников</a:t>
            </a:r>
          </a:p>
        </p:txBody>
      </p:sp>
      <p:grpSp>
        <p:nvGrpSpPr>
          <p:cNvPr id="28675" name="Diagram 13"/>
          <p:cNvGrpSpPr>
            <a:grpSpLocks/>
          </p:cNvGrpSpPr>
          <p:nvPr/>
        </p:nvGrpSpPr>
        <p:grpSpPr bwMode="auto">
          <a:xfrm>
            <a:off x="179388" y="2190750"/>
            <a:ext cx="6242050" cy="4333875"/>
            <a:chOff x="503" y="711"/>
            <a:chExt cx="3932" cy="2730"/>
          </a:xfrm>
        </p:grpSpPr>
        <p:sp>
          <p:nvSpPr>
            <p:cNvPr id="28678" name="AutoShape 12"/>
            <p:cNvSpPr>
              <a:spLocks noChangeAspect="1" noChangeArrowheads="1" noTextEdit="1"/>
            </p:cNvSpPr>
            <p:nvPr/>
          </p:nvSpPr>
          <p:spPr bwMode="auto">
            <a:xfrm>
              <a:off x="503" y="711"/>
              <a:ext cx="3932" cy="2730"/>
            </a:xfrm>
            <a:prstGeom prst="rect">
              <a:avLst/>
            </a:prstGeom>
            <a:solidFill>
              <a:srgbClr val="FFFFEF"/>
            </a:solidFill>
            <a:ln w="9525">
              <a:solidFill>
                <a:srgbClr val="005AB4"/>
              </a:solidFill>
              <a:miter lim="800000"/>
              <a:headEnd/>
              <a:tailEnd/>
            </a:ln>
          </p:spPr>
          <p:txBody>
            <a:bodyPr/>
            <a:lstStyle/>
            <a:p>
              <a:endParaRPr lang="ru-RU"/>
            </a:p>
          </p:txBody>
        </p:sp>
        <p:sp>
          <p:nvSpPr>
            <p:cNvPr id="28679" name="_s1028"/>
            <p:cNvSpPr>
              <a:spLocks noChangeArrowheads="1" noTextEdit="1"/>
            </p:cNvSpPr>
            <p:nvPr/>
          </p:nvSpPr>
          <p:spPr bwMode="auto">
            <a:xfrm>
              <a:off x="1974" y="1204"/>
              <a:ext cx="990" cy="990"/>
            </a:xfrm>
            <a:prstGeom prst="ellipse">
              <a:avLst/>
            </a:prstGeom>
            <a:solidFill>
              <a:srgbClr val="00FFFF">
                <a:alpha val="50195"/>
              </a:srgbClr>
            </a:solidFill>
            <a:ln w="4699">
              <a:solidFill>
                <a:schemeClr val="accent2"/>
              </a:solidFill>
              <a:round/>
              <a:headEnd/>
              <a:tailEnd/>
            </a:ln>
          </p:spPr>
          <p:txBody>
            <a:bodyPr wrap="none" anchor="ctr"/>
            <a:lstStyle/>
            <a:p>
              <a:endParaRPr lang="ru-RU"/>
            </a:p>
          </p:txBody>
        </p:sp>
        <p:sp>
          <p:nvSpPr>
            <p:cNvPr id="28680" name="_s1029"/>
            <p:cNvSpPr>
              <a:spLocks noChangeArrowheads="1"/>
            </p:cNvSpPr>
            <p:nvPr/>
          </p:nvSpPr>
          <p:spPr bwMode="auto">
            <a:xfrm>
              <a:off x="2031" y="858"/>
              <a:ext cx="877"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ru-RU" altLang="ru-RU" sz="1800"/>
                <a:t>Пол</a:t>
              </a:r>
            </a:p>
          </p:txBody>
        </p:sp>
        <p:sp>
          <p:nvSpPr>
            <p:cNvPr id="28681" name="_s1030"/>
            <p:cNvSpPr>
              <a:spLocks noChangeArrowheads="1" noTextEdit="1"/>
            </p:cNvSpPr>
            <p:nvPr/>
          </p:nvSpPr>
          <p:spPr bwMode="auto">
            <a:xfrm>
              <a:off x="2240" y="1314"/>
              <a:ext cx="990" cy="990"/>
            </a:xfrm>
            <a:prstGeom prst="ellipse">
              <a:avLst/>
            </a:prstGeom>
            <a:solidFill>
              <a:schemeClr val="hlink">
                <a:alpha val="50195"/>
              </a:schemeClr>
            </a:solidFill>
            <a:ln w="4670">
              <a:solidFill>
                <a:schemeClr val="hlink"/>
              </a:solidFill>
              <a:round/>
              <a:headEnd/>
              <a:tailEnd/>
            </a:ln>
          </p:spPr>
          <p:txBody>
            <a:bodyPr wrap="none" anchor="ctr"/>
            <a:lstStyle/>
            <a:p>
              <a:endParaRPr lang="ru-RU"/>
            </a:p>
          </p:txBody>
        </p:sp>
        <p:sp>
          <p:nvSpPr>
            <p:cNvPr id="28682" name="_s1031"/>
            <p:cNvSpPr>
              <a:spLocks noChangeArrowheads="1"/>
            </p:cNvSpPr>
            <p:nvPr/>
          </p:nvSpPr>
          <p:spPr bwMode="auto">
            <a:xfrm>
              <a:off x="3155" y="1142"/>
              <a:ext cx="877"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ru-RU" altLang="ru-RU" sz="1800"/>
                <a:t>Раса</a:t>
              </a:r>
            </a:p>
          </p:txBody>
        </p:sp>
        <p:sp>
          <p:nvSpPr>
            <p:cNvPr id="28683" name="_s1032"/>
            <p:cNvSpPr>
              <a:spLocks noChangeArrowheads="1" noTextEdit="1"/>
            </p:cNvSpPr>
            <p:nvPr/>
          </p:nvSpPr>
          <p:spPr bwMode="auto">
            <a:xfrm>
              <a:off x="2350" y="1580"/>
              <a:ext cx="990" cy="990"/>
            </a:xfrm>
            <a:prstGeom prst="ellipse">
              <a:avLst/>
            </a:prstGeom>
            <a:solidFill>
              <a:schemeClr val="folHlink">
                <a:alpha val="50195"/>
              </a:schemeClr>
            </a:solidFill>
            <a:ln w="4670">
              <a:solidFill>
                <a:schemeClr val="folHlink"/>
              </a:solidFill>
              <a:round/>
              <a:headEnd/>
              <a:tailEnd/>
            </a:ln>
          </p:spPr>
          <p:txBody>
            <a:bodyPr wrap="none" anchor="ctr"/>
            <a:lstStyle/>
            <a:p>
              <a:endParaRPr lang="ru-RU"/>
            </a:p>
          </p:txBody>
        </p:sp>
        <p:sp>
          <p:nvSpPr>
            <p:cNvPr id="28684" name="_s1033"/>
            <p:cNvSpPr>
              <a:spLocks noChangeArrowheads="1"/>
            </p:cNvSpPr>
            <p:nvPr/>
          </p:nvSpPr>
          <p:spPr bwMode="auto">
            <a:xfrm>
              <a:off x="3439" y="1952"/>
              <a:ext cx="877"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ru-RU" altLang="ru-RU" sz="1800"/>
                <a:t>Этническое </a:t>
              </a:r>
            </a:p>
            <a:p>
              <a:pPr algn="ctr" eaLnBrk="1" hangingPunct="1"/>
              <a:r>
                <a:rPr lang="ru-RU" altLang="ru-RU" sz="1800"/>
                <a:t>происхождение</a:t>
              </a:r>
            </a:p>
          </p:txBody>
        </p:sp>
        <p:sp>
          <p:nvSpPr>
            <p:cNvPr id="28685" name="_s1034"/>
            <p:cNvSpPr>
              <a:spLocks noChangeArrowheads="1" noTextEdit="1"/>
            </p:cNvSpPr>
            <p:nvPr/>
          </p:nvSpPr>
          <p:spPr bwMode="auto">
            <a:xfrm>
              <a:off x="2240" y="1846"/>
              <a:ext cx="990" cy="990"/>
            </a:xfrm>
            <a:prstGeom prst="ellipse">
              <a:avLst/>
            </a:prstGeom>
            <a:solidFill>
              <a:srgbClr val="0000FF">
                <a:alpha val="50195"/>
              </a:srgbClr>
            </a:solidFill>
            <a:ln w="4699">
              <a:solidFill>
                <a:schemeClr val="bg2"/>
              </a:solidFill>
              <a:round/>
              <a:headEnd/>
              <a:tailEnd/>
            </a:ln>
          </p:spPr>
          <p:txBody>
            <a:bodyPr wrap="none" anchor="ctr"/>
            <a:lstStyle/>
            <a:p>
              <a:endParaRPr lang="ru-RU"/>
            </a:p>
          </p:txBody>
        </p:sp>
        <p:sp>
          <p:nvSpPr>
            <p:cNvPr id="28686" name="_s1035"/>
            <p:cNvSpPr>
              <a:spLocks noChangeArrowheads="1"/>
            </p:cNvSpPr>
            <p:nvPr/>
          </p:nvSpPr>
          <p:spPr bwMode="auto">
            <a:xfrm>
              <a:off x="3155" y="2761"/>
              <a:ext cx="877"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ru-RU" altLang="ru-RU" sz="1800"/>
                <a:t>Религия</a:t>
              </a:r>
            </a:p>
          </p:txBody>
        </p:sp>
        <p:sp>
          <p:nvSpPr>
            <p:cNvPr id="28687" name="_s1036"/>
            <p:cNvSpPr>
              <a:spLocks noChangeArrowheads="1" noTextEdit="1"/>
            </p:cNvSpPr>
            <p:nvPr/>
          </p:nvSpPr>
          <p:spPr bwMode="auto">
            <a:xfrm>
              <a:off x="1974" y="1956"/>
              <a:ext cx="990" cy="990"/>
            </a:xfrm>
            <a:prstGeom prst="ellipse">
              <a:avLst/>
            </a:prstGeom>
            <a:solidFill>
              <a:srgbClr val="FFFF00">
                <a:alpha val="50195"/>
              </a:srgbClr>
            </a:solidFill>
            <a:ln w="4699">
              <a:solidFill>
                <a:schemeClr val="accent1"/>
              </a:solidFill>
              <a:round/>
              <a:headEnd/>
              <a:tailEnd/>
            </a:ln>
          </p:spPr>
          <p:txBody>
            <a:bodyPr wrap="none" anchor="ctr"/>
            <a:lstStyle/>
            <a:p>
              <a:endParaRPr lang="ru-RU"/>
            </a:p>
          </p:txBody>
        </p:sp>
        <p:sp>
          <p:nvSpPr>
            <p:cNvPr id="28688" name="_s1037"/>
            <p:cNvSpPr>
              <a:spLocks noChangeArrowheads="1"/>
            </p:cNvSpPr>
            <p:nvPr/>
          </p:nvSpPr>
          <p:spPr bwMode="auto">
            <a:xfrm>
              <a:off x="2031" y="3045"/>
              <a:ext cx="877"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ru-RU" altLang="ru-RU" sz="1800"/>
                <a:t>Сексуальная</a:t>
              </a:r>
            </a:p>
            <a:p>
              <a:pPr algn="ctr" eaLnBrk="1" hangingPunct="1"/>
              <a:r>
                <a:rPr lang="ru-RU" altLang="ru-RU" sz="1800"/>
                <a:t>ориентация</a:t>
              </a:r>
            </a:p>
          </p:txBody>
        </p:sp>
        <p:sp>
          <p:nvSpPr>
            <p:cNvPr id="28689" name="_s1038"/>
            <p:cNvSpPr>
              <a:spLocks noChangeArrowheads="1" noTextEdit="1"/>
            </p:cNvSpPr>
            <p:nvPr/>
          </p:nvSpPr>
          <p:spPr bwMode="auto">
            <a:xfrm>
              <a:off x="1708" y="1846"/>
              <a:ext cx="990" cy="990"/>
            </a:xfrm>
            <a:prstGeom prst="ellipse">
              <a:avLst/>
            </a:prstGeom>
            <a:solidFill>
              <a:srgbClr val="FF0000">
                <a:alpha val="50195"/>
              </a:srgbClr>
            </a:solidFill>
            <a:ln w="4699">
              <a:solidFill>
                <a:schemeClr val="accent2"/>
              </a:solidFill>
              <a:round/>
              <a:headEnd/>
              <a:tailEnd/>
            </a:ln>
          </p:spPr>
          <p:txBody>
            <a:bodyPr wrap="none" anchor="ctr"/>
            <a:lstStyle/>
            <a:p>
              <a:endParaRPr lang="ru-RU"/>
            </a:p>
          </p:txBody>
        </p:sp>
        <p:sp>
          <p:nvSpPr>
            <p:cNvPr id="28690" name="_s1039"/>
            <p:cNvSpPr>
              <a:spLocks noChangeArrowheads="1"/>
            </p:cNvSpPr>
            <p:nvPr/>
          </p:nvSpPr>
          <p:spPr bwMode="auto">
            <a:xfrm>
              <a:off x="906" y="2761"/>
              <a:ext cx="877"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ru-RU" altLang="ru-RU" sz="1800"/>
                <a:t>Социоэкономическое</a:t>
              </a:r>
            </a:p>
            <a:p>
              <a:pPr algn="ctr" eaLnBrk="1" hangingPunct="1"/>
              <a:r>
                <a:rPr lang="ru-RU" altLang="ru-RU" sz="1800"/>
                <a:t>происхождение</a:t>
              </a:r>
            </a:p>
          </p:txBody>
        </p:sp>
        <p:sp>
          <p:nvSpPr>
            <p:cNvPr id="28691" name="_s1040"/>
            <p:cNvSpPr>
              <a:spLocks noChangeArrowheads="1" noTextEdit="1"/>
            </p:cNvSpPr>
            <p:nvPr/>
          </p:nvSpPr>
          <p:spPr bwMode="auto">
            <a:xfrm>
              <a:off x="1598" y="1580"/>
              <a:ext cx="990" cy="990"/>
            </a:xfrm>
            <a:prstGeom prst="ellipse">
              <a:avLst/>
            </a:prstGeom>
            <a:solidFill>
              <a:srgbClr val="CCFFCC">
                <a:alpha val="50195"/>
              </a:srgbClr>
            </a:solidFill>
            <a:ln w="4699">
              <a:solidFill>
                <a:schemeClr val="hlink"/>
              </a:solidFill>
              <a:round/>
              <a:headEnd/>
              <a:tailEnd/>
            </a:ln>
          </p:spPr>
          <p:txBody>
            <a:bodyPr wrap="none" anchor="ctr"/>
            <a:lstStyle/>
            <a:p>
              <a:endParaRPr lang="ru-RU"/>
            </a:p>
          </p:txBody>
        </p:sp>
        <p:sp>
          <p:nvSpPr>
            <p:cNvPr id="28692" name="_s1041"/>
            <p:cNvSpPr>
              <a:spLocks noChangeArrowheads="1"/>
            </p:cNvSpPr>
            <p:nvPr/>
          </p:nvSpPr>
          <p:spPr bwMode="auto">
            <a:xfrm>
              <a:off x="622" y="1952"/>
              <a:ext cx="877"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ru-RU" altLang="ru-RU" sz="1800"/>
                <a:t>Способности/</a:t>
              </a:r>
            </a:p>
            <a:p>
              <a:pPr algn="ctr" eaLnBrk="1" hangingPunct="1"/>
              <a:r>
                <a:rPr lang="ru-RU" altLang="ru-RU" sz="1800"/>
                <a:t>недостатки</a:t>
              </a:r>
            </a:p>
          </p:txBody>
        </p:sp>
        <p:sp>
          <p:nvSpPr>
            <p:cNvPr id="28693" name="_s1042"/>
            <p:cNvSpPr>
              <a:spLocks noChangeArrowheads="1" noTextEdit="1"/>
            </p:cNvSpPr>
            <p:nvPr/>
          </p:nvSpPr>
          <p:spPr bwMode="auto">
            <a:xfrm>
              <a:off x="1708" y="1314"/>
              <a:ext cx="990" cy="990"/>
            </a:xfrm>
            <a:prstGeom prst="ellipse">
              <a:avLst/>
            </a:prstGeom>
            <a:solidFill>
              <a:srgbClr val="FFCC99">
                <a:alpha val="50195"/>
              </a:srgbClr>
            </a:solidFill>
            <a:ln w="4699">
              <a:solidFill>
                <a:schemeClr val="folHlink"/>
              </a:solidFill>
              <a:round/>
              <a:headEnd/>
              <a:tailEnd/>
            </a:ln>
          </p:spPr>
          <p:txBody>
            <a:bodyPr wrap="none" anchor="ctr"/>
            <a:lstStyle/>
            <a:p>
              <a:endParaRPr lang="ru-RU"/>
            </a:p>
          </p:txBody>
        </p:sp>
        <p:sp>
          <p:nvSpPr>
            <p:cNvPr id="28694" name="_s1043"/>
            <p:cNvSpPr>
              <a:spLocks noChangeArrowheads="1"/>
            </p:cNvSpPr>
            <p:nvPr/>
          </p:nvSpPr>
          <p:spPr bwMode="auto">
            <a:xfrm>
              <a:off x="906" y="1142"/>
              <a:ext cx="877"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ru-RU" altLang="ru-RU" sz="1800"/>
                <a:t>Возраст</a:t>
              </a:r>
            </a:p>
          </p:txBody>
        </p:sp>
      </p:grpSp>
      <p:sp>
        <p:nvSpPr>
          <p:cNvPr id="28676" name="Text Box 31"/>
          <p:cNvSpPr txBox="1">
            <a:spLocks noChangeArrowheads="1"/>
          </p:cNvSpPr>
          <p:nvPr/>
        </p:nvSpPr>
        <p:spPr bwMode="auto">
          <a:xfrm>
            <a:off x="6588125" y="2076450"/>
            <a:ext cx="2555875"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1" hangingPunct="1">
              <a:spcBef>
                <a:spcPct val="50000"/>
              </a:spcBef>
              <a:buClr>
                <a:srgbClr val="B61706"/>
              </a:buClr>
              <a:buFont typeface="Wingdings" pitchFamily="2" charset="2"/>
              <a:buChar char="q"/>
            </a:pPr>
            <a:r>
              <a:rPr lang="ru-RU" altLang="ru-RU" sz="1800"/>
              <a:t>Руководители не знают, как управлять разнородными группами.</a:t>
            </a:r>
          </a:p>
          <a:p>
            <a:pPr eaLnBrk="1" hangingPunct="1">
              <a:spcBef>
                <a:spcPct val="50000"/>
              </a:spcBef>
              <a:buClr>
                <a:srgbClr val="B61706"/>
              </a:buClr>
              <a:buFont typeface="Wingdings" pitchFamily="2" charset="2"/>
              <a:buChar char="q"/>
            </a:pPr>
            <a:r>
              <a:rPr lang="ru-RU" altLang="ru-RU" sz="1800"/>
              <a:t>Руководители оказываются в растерянности, не зная, как решать коммуникационные проблемы с лицами, культура которых отличается от культуры самих руководителей.</a:t>
            </a:r>
          </a:p>
        </p:txBody>
      </p:sp>
      <p:sp>
        <p:nvSpPr>
          <p:cNvPr id="28677" name="Text Box 32"/>
          <p:cNvSpPr txBox="1">
            <a:spLocks noChangeArrowheads="1"/>
          </p:cNvSpPr>
          <p:nvPr/>
        </p:nvSpPr>
        <p:spPr bwMode="auto">
          <a:xfrm>
            <a:off x="1042988" y="1773238"/>
            <a:ext cx="5184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1" hangingPunct="1">
              <a:spcBef>
                <a:spcPct val="50000"/>
              </a:spcBef>
            </a:pPr>
            <a:r>
              <a:rPr lang="ru-RU" altLang="ru-RU" sz="1600" b="1" i="1">
                <a:solidFill>
                  <a:srgbClr val="005AB4"/>
                </a:solidFill>
              </a:rPr>
              <a:t>Некоторые факторы разнородности сотрудников</a:t>
            </a:r>
          </a:p>
        </p:txBody>
      </p:sp>
    </p:spTree>
    <p:extLst>
      <p:ext uri="{BB962C8B-B14F-4D97-AF65-F5344CB8AC3E}">
        <p14:creationId xmlns:p14="http://schemas.microsoft.com/office/powerpoint/2010/main" val="139614449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ChangeArrowheads="1"/>
          </p:cNvSpPr>
          <p:nvPr/>
        </p:nvSpPr>
        <p:spPr bwMode="auto">
          <a:xfrm>
            <a:off x="1093788" y="284163"/>
            <a:ext cx="7772400" cy="1143000"/>
          </a:xfrm>
          <a:prstGeom prst="rect">
            <a:avLst/>
          </a:prstGeom>
          <a:solidFill>
            <a:srgbClr val="FF3300"/>
          </a:solidFill>
          <a:ln w="9525">
            <a:solidFill>
              <a:srgbClr val="005AB4"/>
            </a:solidFill>
            <a:miter lim="800000"/>
            <a:headEnd/>
            <a:tailEnd/>
          </a:ln>
          <a:effectLst>
            <a:outerShdw dist="107763" dir="18900000" algn="ctr" rotWithShape="0">
              <a:schemeClr val="bg2">
                <a:alpha val="50000"/>
              </a:schemeClr>
            </a:outerShdw>
          </a:effectLst>
        </p:spPr>
        <p:txBody>
          <a:bodyPr anchor="b"/>
          <a:lstStyle/>
          <a:p>
            <a:pPr eaLnBrk="1" hangingPunct="1"/>
            <a:r>
              <a:rPr lang="ru-RU" altLang="ru-RU" sz="2800" b="1" dirty="0">
                <a:solidFill>
                  <a:schemeClr val="bg1"/>
                </a:solidFill>
              </a:rPr>
              <a:t>Проблема, </a:t>
            </a:r>
            <a:br>
              <a:rPr lang="ru-RU" altLang="ru-RU" sz="2800" b="1" dirty="0">
                <a:solidFill>
                  <a:schemeClr val="bg1"/>
                </a:solidFill>
              </a:rPr>
            </a:br>
            <a:r>
              <a:rPr lang="ru-RU" altLang="ru-RU" sz="2800" b="1" dirty="0">
                <a:solidFill>
                  <a:schemeClr val="bg1"/>
                </a:solidFill>
              </a:rPr>
              <a:t>вызываемая типологией личностей</a:t>
            </a:r>
          </a:p>
        </p:txBody>
      </p:sp>
      <p:grpSp>
        <p:nvGrpSpPr>
          <p:cNvPr id="29700" name="Diagram 5"/>
          <p:cNvGrpSpPr>
            <a:grpSpLocks/>
          </p:cNvGrpSpPr>
          <p:nvPr/>
        </p:nvGrpSpPr>
        <p:grpSpPr bwMode="auto">
          <a:xfrm>
            <a:off x="179388" y="2190750"/>
            <a:ext cx="6242050" cy="4333875"/>
            <a:chOff x="503" y="711"/>
            <a:chExt cx="3932" cy="2730"/>
          </a:xfrm>
        </p:grpSpPr>
        <p:sp>
          <p:nvSpPr>
            <p:cNvPr id="29703" name="AutoShape 6"/>
            <p:cNvSpPr>
              <a:spLocks noChangeAspect="1" noChangeArrowheads="1" noTextEdit="1"/>
            </p:cNvSpPr>
            <p:nvPr/>
          </p:nvSpPr>
          <p:spPr bwMode="auto">
            <a:xfrm>
              <a:off x="503" y="711"/>
              <a:ext cx="3932" cy="2730"/>
            </a:xfrm>
            <a:prstGeom prst="rect">
              <a:avLst/>
            </a:prstGeom>
            <a:solidFill>
              <a:srgbClr val="FFFFEF"/>
            </a:solidFill>
            <a:ln w="9525">
              <a:solidFill>
                <a:srgbClr val="005AB4"/>
              </a:solidFill>
              <a:miter lim="800000"/>
              <a:headEnd/>
              <a:tailEnd/>
            </a:ln>
          </p:spPr>
          <p:txBody>
            <a:bodyPr/>
            <a:lstStyle/>
            <a:p>
              <a:endParaRPr lang="ru-RU"/>
            </a:p>
          </p:txBody>
        </p:sp>
        <p:sp>
          <p:nvSpPr>
            <p:cNvPr id="29704" name="_s2052"/>
            <p:cNvSpPr>
              <a:spLocks noChangeArrowheads="1" noTextEdit="1"/>
            </p:cNvSpPr>
            <p:nvPr/>
          </p:nvSpPr>
          <p:spPr bwMode="auto">
            <a:xfrm>
              <a:off x="1974" y="1204"/>
              <a:ext cx="990" cy="990"/>
            </a:xfrm>
            <a:prstGeom prst="ellipse">
              <a:avLst/>
            </a:prstGeom>
            <a:solidFill>
              <a:srgbClr val="00FFFF">
                <a:alpha val="50195"/>
              </a:srgbClr>
            </a:solidFill>
            <a:ln w="4699">
              <a:solidFill>
                <a:schemeClr val="accent2"/>
              </a:solidFill>
              <a:round/>
              <a:headEnd/>
              <a:tailEnd/>
            </a:ln>
          </p:spPr>
          <p:txBody>
            <a:bodyPr wrap="none" anchor="ctr"/>
            <a:lstStyle/>
            <a:p>
              <a:endParaRPr lang="ru-RU"/>
            </a:p>
          </p:txBody>
        </p:sp>
        <p:sp>
          <p:nvSpPr>
            <p:cNvPr id="29705" name="_s2053"/>
            <p:cNvSpPr>
              <a:spLocks noChangeArrowheads="1"/>
            </p:cNvSpPr>
            <p:nvPr/>
          </p:nvSpPr>
          <p:spPr bwMode="auto">
            <a:xfrm>
              <a:off x="2031" y="858"/>
              <a:ext cx="877"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ru-RU" altLang="ru-RU" sz="2800"/>
                <a:t>Нервный</a:t>
              </a:r>
            </a:p>
          </p:txBody>
        </p:sp>
        <p:sp>
          <p:nvSpPr>
            <p:cNvPr id="29706" name="_s2054"/>
            <p:cNvSpPr>
              <a:spLocks noChangeArrowheads="1" noTextEdit="1"/>
            </p:cNvSpPr>
            <p:nvPr/>
          </p:nvSpPr>
          <p:spPr bwMode="auto">
            <a:xfrm>
              <a:off x="2240" y="1314"/>
              <a:ext cx="990" cy="990"/>
            </a:xfrm>
            <a:prstGeom prst="ellipse">
              <a:avLst/>
            </a:prstGeom>
            <a:solidFill>
              <a:schemeClr val="hlink">
                <a:alpha val="50195"/>
              </a:schemeClr>
            </a:solidFill>
            <a:ln w="4670">
              <a:solidFill>
                <a:schemeClr val="hlink"/>
              </a:solidFill>
              <a:round/>
              <a:headEnd/>
              <a:tailEnd/>
            </a:ln>
          </p:spPr>
          <p:txBody>
            <a:bodyPr wrap="none" anchor="ctr"/>
            <a:lstStyle/>
            <a:p>
              <a:endParaRPr lang="ru-RU"/>
            </a:p>
          </p:txBody>
        </p:sp>
        <p:sp>
          <p:nvSpPr>
            <p:cNvPr id="29707" name="_s2055"/>
            <p:cNvSpPr>
              <a:spLocks noChangeArrowheads="1"/>
            </p:cNvSpPr>
            <p:nvPr/>
          </p:nvSpPr>
          <p:spPr bwMode="auto">
            <a:xfrm>
              <a:off x="3155" y="1142"/>
              <a:ext cx="877"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ru-RU" altLang="ru-RU" sz="2800"/>
                <a:t>Сентиментальный</a:t>
              </a:r>
            </a:p>
          </p:txBody>
        </p:sp>
        <p:sp>
          <p:nvSpPr>
            <p:cNvPr id="29708" name="_s2056"/>
            <p:cNvSpPr>
              <a:spLocks noChangeArrowheads="1" noTextEdit="1"/>
            </p:cNvSpPr>
            <p:nvPr/>
          </p:nvSpPr>
          <p:spPr bwMode="auto">
            <a:xfrm>
              <a:off x="2350" y="1580"/>
              <a:ext cx="990" cy="990"/>
            </a:xfrm>
            <a:prstGeom prst="ellipse">
              <a:avLst/>
            </a:prstGeom>
            <a:solidFill>
              <a:schemeClr val="folHlink">
                <a:alpha val="50195"/>
              </a:schemeClr>
            </a:solidFill>
            <a:ln w="4670">
              <a:solidFill>
                <a:schemeClr val="folHlink"/>
              </a:solidFill>
              <a:round/>
              <a:headEnd/>
              <a:tailEnd/>
            </a:ln>
          </p:spPr>
          <p:txBody>
            <a:bodyPr wrap="none" anchor="ctr"/>
            <a:lstStyle/>
            <a:p>
              <a:endParaRPr lang="ru-RU"/>
            </a:p>
          </p:txBody>
        </p:sp>
        <p:sp>
          <p:nvSpPr>
            <p:cNvPr id="29709" name="_s2057"/>
            <p:cNvSpPr>
              <a:spLocks noChangeArrowheads="1"/>
            </p:cNvSpPr>
            <p:nvPr/>
          </p:nvSpPr>
          <p:spPr bwMode="auto">
            <a:xfrm>
              <a:off x="3439" y="1952"/>
              <a:ext cx="877"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ru-RU" altLang="ru-RU" sz="2800"/>
                <a:t>Бурный</a:t>
              </a:r>
            </a:p>
          </p:txBody>
        </p:sp>
        <p:sp>
          <p:nvSpPr>
            <p:cNvPr id="29710" name="_s2058"/>
            <p:cNvSpPr>
              <a:spLocks noChangeArrowheads="1" noTextEdit="1"/>
            </p:cNvSpPr>
            <p:nvPr/>
          </p:nvSpPr>
          <p:spPr bwMode="auto">
            <a:xfrm>
              <a:off x="2240" y="1846"/>
              <a:ext cx="990" cy="990"/>
            </a:xfrm>
            <a:prstGeom prst="ellipse">
              <a:avLst/>
            </a:prstGeom>
            <a:solidFill>
              <a:srgbClr val="0000FF">
                <a:alpha val="50195"/>
              </a:srgbClr>
            </a:solidFill>
            <a:ln w="4699">
              <a:solidFill>
                <a:schemeClr val="bg2"/>
              </a:solidFill>
              <a:round/>
              <a:headEnd/>
              <a:tailEnd/>
            </a:ln>
          </p:spPr>
          <p:txBody>
            <a:bodyPr wrap="none" anchor="ctr"/>
            <a:lstStyle/>
            <a:p>
              <a:endParaRPr lang="ru-RU"/>
            </a:p>
          </p:txBody>
        </p:sp>
        <p:sp>
          <p:nvSpPr>
            <p:cNvPr id="29711" name="_s2059"/>
            <p:cNvSpPr>
              <a:spLocks noChangeArrowheads="1"/>
            </p:cNvSpPr>
            <p:nvPr/>
          </p:nvSpPr>
          <p:spPr bwMode="auto">
            <a:xfrm>
              <a:off x="3155" y="2761"/>
              <a:ext cx="877"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ru-RU" altLang="ru-RU" sz="2800"/>
                <a:t>Страстный</a:t>
              </a:r>
            </a:p>
          </p:txBody>
        </p:sp>
        <p:sp>
          <p:nvSpPr>
            <p:cNvPr id="29712" name="_s2060"/>
            <p:cNvSpPr>
              <a:spLocks noChangeArrowheads="1" noTextEdit="1"/>
            </p:cNvSpPr>
            <p:nvPr/>
          </p:nvSpPr>
          <p:spPr bwMode="auto">
            <a:xfrm>
              <a:off x="1974" y="1956"/>
              <a:ext cx="990" cy="990"/>
            </a:xfrm>
            <a:prstGeom prst="ellipse">
              <a:avLst/>
            </a:prstGeom>
            <a:solidFill>
              <a:srgbClr val="FFFF00">
                <a:alpha val="50195"/>
              </a:srgbClr>
            </a:solidFill>
            <a:ln w="4699">
              <a:solidFill>
                <a:schemeClr val="accent1"/>
              </a:solidFill>
              <a:round/>
              <a:headEnd/>
              <a:tailEnd/>
            </a:ln>
          </p:spPr>
          <p:txBody>
            <a:bodyPr wrap="none" anchor="ctr"/>
            <a:lstStyle/>
            <a:p>
              <a:endParaRPr lang="ru-RU"/>
            </a:p>
          </p:txBody>
        </p:sp>
        <p:sp>
          <p:nvSpPr>
            <p:cNvPr id="29713" name="_s2061"/>
            <p:cNvSpPr>
              <a:spLocks noChangeArrowheads="1"/>
            </p:cNvSpPr>
            <p:nvPr/>
          </p:nvSpPr>
          <p:spPr bwMode="auto">
            <a:xfrm>
              <a:off x="2031" y="3045"/>
              <a:ext cx="877"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ru-RU" altLang="ru-RU" sz="2800"/>
                <a:t>Сангвиник</a:t>
              </a:r>
            </a:p>
          </p:txBody>
        </p:sp>
        <p:sp>
          <p:nvSpPr>
            <p:cNvPr id="29714" name="_s2062"/>
            <p:cNvSpPr>
              <a:spLocks noChangeArrowheads="1" noTextEdit="1"/>
            </p:cNvSpPr>
            <p:nvPr/>
          </p:nvSpPr>
          <p:spPr bwMode="auto">
            <a:xfrm>
              <a:off x="1708" y="1846"/>
              <a:ext cx="990" cy="990"/>
            </a:xfrm>
            <a:prstGeom prst="ellipse">
              <a:avLst/>
            </a:prstGeom>
            <a:solidFill>
              <a:srgbClr val="FF0000">
                <a:alpha val="50195"/>
              </a:srgbClr>
            </a:solidFill>
            <a:ln w="4699">
              <a:solidFill>
                <a:schemeClr val="accent2"/>
              </a:solidFill>
              <a:round/>
              <a:headEnd/>
              <a:tailEnd/>
            </a:ln>
          </p:spPr>
          <p:txBody>
            <a:bodyPr wrap="none" anchor="ctr"/>
            <a:lstStyle/>
            <a:p>
              <a:endParaRPr lang="ru-RU"/>
            </a:p>
          </p:txBody>
        </p:sp>
        <p:sp>
          <p:nvSpPr>
            <p:cNvPr id="29715" name="_s2063"/>
            <p:cNvSpPr>
              <a:spLocks noChangeArrowheads="1"/>
            </p:cNvSpPr>
            <p:nvPr/>
          </p:nvSpPr>
          <p:spPr bwMode="auto">
            <a:xfrm>
              <a:off x="906" y="2761"/>
              <a:ext cx="877"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ru-RU" altLang="ru-RU" sz="2800"/>
                <a:t>Флегматик</a:t>
              </a:r>
            </a:p>
          </p:txBody>
        </p:sp>
        <p:sp>
          <p:nvSpPr>
            <p:cNvPr id="29716" name="_s2064"/>
            <p:cNvSpPr>
              <a:spLocks noChangeArrowheads="1" noTextEdit="1"/>
            </p:cNvSpPr>
            <p:nvPr/>
          </p:nvSpPr>
          <p:spPr bwMode="auto">
            <a:xfrm>
              <a:off x="1598" y="1580"/>
              <a:ext cx="990" cy="990"/>
            </a:xfrm>
            <a:prstGeom prst="ellipse">
              <a:avLst/>
            </a:prstGeom>
            <a:solidFill>
              <a:srgbClr val="CCFFCC">
                <a:alpha val="50195"/>
              </a:srgbClr>
            </a:solidFill>
            <a:ln w="4699">
              <a:solidFill>
                <a:schemeClr val="hlink"/>
              </a:solidFill>
              <a:round/>
              <a:headEnd/>
              <a:tailEnd/>
            </a:ln>
          </p:spPr>
          <p:txBody>
            <a:bodyPr wrap="none" anchor="ctr"/>
            <a:lstStyle/>
            <a:p>
              <a:endParaRPr lang="ru-RU"/>
            </a:p>
          </p:txBody>
        </p:sp>
        <p:sp>
          <p:nvSpPr>
            <p:cNvPr id="29717" name="_s2065"/>
            <p:cNvSpPr>
              <a:spLocks noChangeArrowheads="1"/>
            </p:cNvSpPr>
            <p:nvPr/>
          </p:nvSpPr>
          <p:spPr bwMode="auto">
            <a:xfrm>
              <a:off x="622" y="1952"/>
              <a:ext cx="877"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ru-RU" altLang="ru-RU" sz="2800"/>
                <a:t>Аморфный</a:t>
              </a:r>
            </a:p>
          </p:txBody>
        </p:sp>
        <p:sp>
          <p:nvSpPr>
            <p:cNvPr id="29718" name="_s2066"/>
            <p:cNvSpPr>
              <a:spLocks noChangeArrowheads="1" noTextEdit="1"/>
            </p:cNvSpPr>
            <p:nvPr/>
          </p:nvSpPr>
          <p:spPr bwMode="auto">
            <a:xfrm>
              <a:off x="1708" y="1314"/>
              <a:ext cx="990" cy="990"/>
            </a:xfrm>
            <a:prstGeom prst="ellipse">
              <a:avLst/>
            </a:prstGeom>
            <a:solidFill>
              <a:srgbClr val="FFCC99">
                <a:alpha val="50195"/>
              </a:srgbClr>
            </a:solidFill>
            <a:ln w="4699">
              <a:solidFill>
                <a:schemeClr val="folHlink"/>
              </a:solidFill>
              <a:round/>
              <a:headEnd/>
              <a:tailEnd/>
            </a:ln>
          </p:spPr>
          <p:txBody>
            <a:bodyPr wrap="none" anchor="ctr"/>
            <a:lstStyle/>
            <a:p>
              <a:endParaRPr lang="ru-RU"/>
            </a:p>
          </p:txBody>
        </p:sp>
        <p:sp>
          <p:nvSpPr>
            <p:cNvPr id="29719" name="_s2067"/>
            <p:cNvSpPr>
              <a:spLocks noChangeArrowheads="1"/>
            </p:cNvSpPr>
            <p:nvPr/>
          </p:nvSpPr>
          <p:spPr bwMode="auto">
            <a:xfrm>
              <a:off x="906" y="1142"/>
              <a:ext cx="877"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ru-RU" altLang="ru-RU" sz="2800"/>
                <a:t>Аналитический</a:t>
              </a:r>
            </a:p>
          </p:txBody>
        </p:sp>
      </p:grpSp>
      <p:sp>
        <p:nvSpPr>
          <p:cNvPr id="29701" name="Text Box 23"/>
          <p:cNvSpPr txBox="1">
            <a:spLocks noChangeArrowheads="1"/>
          </p:cNvSpPr>
          <p:nvPr/>
        </p:nvSpPr>
        <p:spPr bwMode="auto">
          <a:xfrm>
            <a:off x="6588125" y="2505075"/>
            <a:ext cx="255587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1" hangingPunct="1">
              <a:spcBef>
                <a:spcPct val="50000"/>
              </a:spcBef>
              <a:buClr>
                <a:srgbClr val="B61706"/>
              </a:buClr>
              <a:buFont typeface="Wingdings" pitchFamily="2" charset="2"/>
              <a:buChar char="q"/>
            </a:pPr>
            <a:r>
              <a:rPr lang="ru-RU" altLang="ru-RU" sz="2000"/>
              <a:t>Менеджеру следует учитывать, что люди сознательно или неосознанно игнорируют некоторые факты, не признают некоторых ощущений, дают не вполне правдивые разъяснения</a:t>
            </a:r>
          </a:p>
        </p:txBody>
      </p:sp>
      <p:sp>
        <p:nvSpPr>
          <p:cNvPr id="29702" name="Text Box 24"/>
          <p:cNvSpPr txBox="1">
            <a:spLocks noChangeArrowheads="1"/>
          </p:cNvSpPr>
          <p:nvPr/>
        </p:nvSpPr>
        <p:spPr bwMode="auto">
          <a:xfrm>
            <a:off x="1835150" y="1773238"/>
            <a:ext cx="2952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1" hangingPunct="1">
              <a:spcBef>
                <a:spcPct val="50000"/>
              </a:spcBef>
            </a:pPr>
            <a:r>
              <a:rPr lang="ru-RU" altLang="ru-RU" sz="1600" b="1" i="1">
                <a:solidFill>
                  <a:srgbClr val="005AB4"/>
                </a:solidFill>
              </a:rPr>
              <a:t>«Чистые» типы личностей</a:t>
            </a:r>
          </a:p>
        </p:txBody>
      </p:sp>
    </p:spTree>
    <p:extLst>
      <p:ext uri="{BB962C8B-B14F-4D97-AF65-F5344CB8AC3E}">
        <p14:creationId xmlns:p14="http://schemas.microsoft.com/office/powerpoint/2010/main" val="835827729"/>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descr="Large confetti"/>
          <p:cNvSpPr>
            <a:spLocks noGrp="1" noChangeArrowheads="1"/>
          </p:cNvSpPr>
          <p:nvPr>
            <p:ph type="title"/>
          </p:nvPr>
        </p:nvSpPr>
        <p:spPr/>
        <p:txBody>
          <a:bodyPr/>
          <a:lstStyle/>
          <a:p>
            <a:pPr algn="ctr" eaLnBrk="1" hangingPunct="1"/>
            <a:r>
              <a:rPr lang="ru-RU" altLang="ru-RU" b="1" smtClean="0">
                <a:solidFill>
                  <a:srgbClr val="FF3300"/>
                </a:solidFill>
              </a:rPr>
              <a:t>ВОСПРИЯТИЕ</a:t>
            </a:r>
          </a:p>
        </p:txBody>
      </p:sp>
      <p:sp>
        <p:nvSpPr>
          <p:cNvPr id="30723" name="Rectangle 3"/>
          <p:cNvSpPr>
            <a:spLocks noGrp="1" noChangeArrowheads="1"/>
          </p:cNvSpPr>
          <p:nvPr>
            <p:ph type="body" idx="1"/>
          </p:nvPr>
        </p:nvSpPr>
        <p:spPr>
          <a:xfrm>
            <a:off x="685800" y="1905000"/>
            <a:ext cx="7772400" cy="4476750"/>
          </a:xfrm>
          <a:ln>
            <a:solidFill>
              <a:srgbClr val="005AB4"/>
            </a:solidFill>
            <a:miter lim="800000"/>
            <a:headEnd/>
            <a:tailEnd/>
          </a:ln>
        </p:spPr>
        <p:txBody>
          <a:bodyPr/>
          <a:lstStyle/>
          <a:p>
            <a:pPr algn="ctr" eaLnBrk="1" hangingPunct="1">
              <a:lnSpc>
                <a:spcPct val="90000"/>
              </a:lnSpc>
              <a:buFontTx/>
              <a:buNone/>
            </a:pPr>
            <a:r>
              <a:rPr lang="ru-RU" altLang="ru-RU" smtClean="0"/>
              <a:t>- </a:t>
            </a:r>
            <a:r>
              <a:rPr lang="ru-RU" altLang="ru-RU" b="1" smtClean="0"/>
              <a:t>ПРОЦЕСС ПОЛУЧЕНИЯ ИЗ ОКРУЖЕНИЯ ИНФОРМАЦИИ И ЕЕ ОБРАБОТКА.</a:t>
            </a:r>
          </a:p>
          <a:p>
            <a:pPr algn="ctr" eaLnBrk="1" hangingPunct="1">
              <a:lnSpc>
                <a:spcPct val="90000"/>
              </a:lnSpc>
              <a:buFontTx/>
              <a:buNone/>
            </a:pPr>
            <a:r>
              <a:rPr lang="ru-RU" altLang="ru-RU" smtClean="0"/>
              <a:t>Интерпретирование полученной информации связано </a:t>
            </a:r>
          </a:p>
          <a:p>
            <a:pPr algn="ctr" eaLnBrk="1" hangingPunct="1">
              <a:lnSpc>
                <a:spcPct val="90000"/>
              </a:lnSpc>
              <a:buFontTx/>
              <a:buNone/>
            </a:pPr>
            <a:r>
              <a:rPr lang="ru-RU" altLang="ru-RU" b="1" smtClean="0">
                <a:solidFill>
                  <a:srgbClr val="FF3300"/>
                </a:solidFill>
              </a:rPr>
              <a:t>с личностным восприятием.</a:t>
            </a:r>
          </a:p>
          <a:p>
            <a:pPr algn="ctr" eaLnBrk="1" hangingPunct="1">
              <a:lnSpc>
                <a:spcPct val="90000"/>
              </a:lnSpc>
              <a:buFontTx/>
              <a:buNone/>
            </a:pPr>
            <a:r>
              <a:rPr lang="ru-RU" altLang="ru-RU" b="1" smtClean="0"/>
              <a:t>Личностное восприятие связано с</a:t>
            </a:r>
            <a:r>
              <a:rPr lang="ru-RU" altLang="ru-RU" b="1" smtClean="0">
                <a:solidFill>
                  <a:srgbClr val="FF3300"/>
                </a:solidFill>
              </a:rPr>
              <a:t> личностными характеристиками </a:t>
            </a:r>
            <a:r>
              <a:rPr lang="ru-RU" altLang="ru-RU" b="1" smtClean="0">
                <a:solidFill>
                  <a:srgbClr val="371DF9"/>
                </a:solidFill>
              </a:rPr>
              <a:t>(критериальная основа).</a:t>
            </a:r>
          </a:p>
        </p:txBody>
      </p:sp>
    </p:spTree>
    <p:extLst>
      <p:ext uri="{BB962C8B-B14F-4D97-AF65-F5344CB8AC3E}">
        <p14:creationId xmlns:p14="http://schemas.microsoft.com/office/powerpoint/2010/main" val="4204429694"/>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Rectangle 2" descr="Large confetti"/>
          <p:cNvSpPr>
            <a:spLocks noGrp="1" noChangeArrowheads="1"/>
          </p:cNvSpPr>
          <p:nvPr>
            <p:ph type="title"/>
          </p:nvPr>
        </p:nvSpPr>
        <p:spPr/>
        <p:txBody>
          <a:bodyPr/>
          <a:lstStyle/>
          <a:p>
            <a:pPr eaLnBrk="1" hangingPunct="1"/>
            <a:r>
              <a:rPr lang="ru-RU" altLang="ru-RU" b="1" smtClean="0">
                <a:solidFill>
                  <a:srgbClr val="FF3300"/>
                </a:solidFill>
              </a:rPr>
              <a:t>Личностные характеристики</a:t>
            </a:r>
          </a:p>
        </p:txBody>
      </p:sp>
      <p:grpSp>
        <p:nvGrpSpPr>
          <p:cNvPr id="2" name="Diagram 5"/>
          <p:cNvGrpSpPr>
            <a:grpSpLocks/>
          </p:cNvGrpSpPr>
          <p:nvPr/>
        </p:nvGrpSpPr>
        <p:grpSpPr bwMode="auto">
          <a:xfrm>
            <a:off x="2917825" y="1905000"/>
            <a:ext cx="5541963" cy="4191000"/>
            <a:chOff x="1680" y="853"/>
            <a:chExt cx="3491" cy="2640"/>
          </a:xfrm>
        </p:grpSpPr>
        <p:sp>
          <p:nvSpPr>
            <p:cNvPr id="3" name="AutoShape 4"/>
            <p:cNvSpPr>
              <a:spLocks noChangeAspect="1" noChangeArrowheads="1" noTextEdit="1"/>
            </p:cNvSpPr>
            <p:nvPr/>
          </p:nvSpPr>
          <p:spPr bwMode="auto">
            <a:xfrm>
              <a:off x="1680" y="853"/>
              <a:ext cx="3491" cy="2640"/>
            </a:xfrm>
            <a:prstGeom prst="rect">
              <a:avLst/>
            </a:prstGeom>
            <a:solidFill>
              <a:schemeClr val="bg1"/>
            </a:solidFill>
            <a:ln w="9525">
              <a:solidFill>
                <a:srgbClr val="005AB4"/>
              </a:solidFill>
              <a:miter lim="800000"/>
              <a:headEnd/>
              <a:tailEnd/>
            </a:ln>
            <a:effectLst>
              <a:outerShdw dist="107763" dir="27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endParaRPr lang="ru-RU"/>
            </a:p>
          </p:txBody>
        </p:sp>
        <p:sp>
          <p:nvSpPr>
            <p:cNvPr id="4" name="_s7172"/>
            <p:cNvSpPr>
              <a:spLocks noChangeArrowheads="1" noTextEdit="1"/>
            </p:cNvSpPr>
            <p:nvPr/>
          </p:nvSpPr>
          <p:spPr bwMode="auto">
            <a:xfrm>
              <a:off x="2976" y="1381"/>
              <a:ext cx="900" cy="900"/>
            </a:xfrm>
            <a:prstGeom prst="ellipse">
              <a:avLst/>
            </a:prstGeom>
            <a:solidFill>
              <a:srgbClr val="0399FF">
                <a:alpha val="50000"/>
              </a:srgbClr>
            </a:solidFill>
            <a:ln w="9525">
              <a:solidFill>
                <a:srgbClr val="4B595B"/>
              </a:solidFill>
              <a:round/>
              <a:headEnd/>
              <a:tailEnd/>
            </a:ln>
          </p:spPr>
          <p:txBody>
            <a:bodyPr vert="horz" wrap="none" lIns="91440" tIns="45720" rIns="91440" bIns="45720" numCol="1" anchor="ctr" anchorCtr="0" compatLnSpc="1">
              <a:prstTxWarp prst="textNoShape">
                <a:avLst/>
              </a:prstTxWarp>
            </a:bodyPr>
            <a:lstStyle/>
            <a:p>
              <a:endParaRPr lang="ru-RU"/>
            </a:p>
          </p:txBody>
        </p:sp>
        <p:sp>
          <p:nvSpPr>
            <p:cNvPr id="5" name="_s7173"/>
            <p:cNvSpPr>
              <a:spLocks noChangeArrowheads="1"/>
            </p:cNvSpPr>
            <p:nvPr/>
          </p:nvSpPr>
          <p:spPr bwMode="auto">
            <a:xfrm>
              <a:off x="3047" y="1066"/>
              <a:ext cx="758"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FF3300"/>
                  </a:solidFill>
                  <a:effectLst/>
                  <a:latin typeface="Times New Roman" pitchFamily="18" charset="0"/>
                </a:rPr>
                <a:t>Мотивы</a:t>
              </a:r>
            </a:p>
          </p:txBody>
        </p:sp>
        <p:sp>
          <p:nvSpPr>
            <p:cNvPr id="6" name="_s7174"/>
            <p:cNvSpPr>
              <a:spLocks noChangeArrowheads="1" noTextEdit="1"/>
            </p:cNvSpPr>
            <p:nvPr/>
          </p:nvSpPr>
          <p:spPr bwMode="auto">
            <a:xfrm>
              <a:off x="3301" y="1617"/>
              <a:ext cx="900" cy="900"/>
            </a:xfrm>
            <a:prstGeom prst="ellipse">
              <a:avLst/>
            </a:prstGeom>
            <a:solidFill>
              <a:srgbClr val="F60802">
                <a:alpha val="50000"/>
              </a:srgbClr>
            </a:solidFill>
            <a:ln w="9525">
              <a:solidFill>
                <a:srgbClr val="F60802"/>
              </a:solidFill>
              <a:round/>
              <a:headEnd/>
              <a:tailEnd/>
            </a:ln>
          </p:spPr>
          <p:txBody>
            <a:bodyPr vert="horz" wrap="none" lIns="91440" tIns="45720" rIns="91440" bIns="45720" numCol="1" anchor="ctr" anchorCtr="0" compatLnSpc="1">
              <a:prstTxWarp prst="textNoShape">
                <a:avLst/>
              </a:prstTxWarp>
            </a:bodyPr>
            <a:lstStyle/>
            <a:p>
              <a:endParaRPr lang="ru-RU"/>
            </a:p>
          </p:txBody>
        </p:sp>
        <p:sp>
          <p:nvSpPr>
            <p:cNvPr id="7" name="_s7175"/>
            <p:cNvSpPr>
              <a:spLocks noChangeArrowheads="1"/>
            </p:cNvSpPr>
            <p:nvPr/>
          </p:nvSpPr>
          <p:spPr bwMode="auto">
            <a:xfrm>
              <a:off x="4264" y="1675"/>
              <a:ext cx="758"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chemeClr val="bg2"/>
                  </a:solidFill>
                  <a:effectLst/>
                  <a:latin typeface="Times New Roman" pitchFamily="18" charset="0"/>
                </a:rPr>
                <a:t>Прошлый опыт</a:t>
              </a:r>
            </a:p>
          </p:txBody>
        </p:sp>
        <p:sp>
          <p:nvSpPr>
            <p:cNvPr id="8" name="_s7176"/>
            <p:cNvSpPr>
              <a:spLocks noChangeArrowheads="1" noTextEdit="1"/>
            </p:cNvSpPr>
            <p:nvPr/>
          </p:nvSpPr>
          <p:spPr bwMode="auto">
            <a:xfrm>
              <a:off x="3177" y="1999"/>
              <a:ext cx="900" cy="900"/>
            </a:xfrm>
            <a:prstGeom prst="ellipse">
              <a:avLst/>
            </a:prstGeom>
            <a:solidFill>
              <a:srgbClr val="F1FD09">
                <a:alpha val="50000"/>
              </a:srgbClr>
            </a:solidFill>
            <a:ln w="9525">
              <a:solidFill>
                <a:srgbClr val="F1FD09"/>
              </a:solidFill>
              <a:round/>
              <a:headEnd/>
              <a:tailEnd/>
            </a:ln>
          </p:spPr>
          <p:txBody>
            <a:bodyPr vert="horz" wrap="none" lIns="91440" tIns="45720" rIns="91440" bIns="45720" numCol="1" anchor="ctr" anchorCtr="0" compatLnSpc="1">
              <a:prstTxWarp prst="textNoShape">
                <a:avLst/>
              </a:prstTxWarp>
            </a:bodyPr>
            <a:lstStyle/>
            <a:p>
              <a:endParaRPr lang="ru-RU"/>
            </a:p>
          </p:txBody>
        </p:sp>
        <p:sp>
          <p:nvSpPr>
            <p:cNvPr id="9" name="_s7177"/>
            <p:cNvSpPr>
              <a:spLocks noChangeArrowheads="1"/>
            </p:cNvSpPr>
            <p:nvPr/>
          </p:nvSpPr>
          <p:spPr bwMode="auto">
            <a:xfrm>
              <a:off x="3944" y="2885"/>
              <a:ext cx="758"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FA20E5"/>
                  </a:solidFill>
                  <a:effectLst/>
                  <a:latin typeface="Times New Roman" pitchFamily="18" charset="0"/>
                </a:rPr>
                <a:t>Ожидание</a:t>
              </a:r>
            </a:p>
          </p:txBody>
        </p:sp>
        <p:sp>
          <p:nvSpPr>
            <p:cNvPr id="10" name="_s7178"/>
            <p:cNvSpPr>
              <a:spLocks noChangeArrowheads="1" noTextEdit="1"/>
            </p:cNvSpPr>
            <p:nvPr/>
          </p:nvSpPr>
          <p:spPr bwMode="auto">
            <a:xfrm>
              <a:off x="2775" y="1999"/>
              <a:ext cx="900" cy="900"/>
            </a:xfrm>
            <a:prstGeom prst="ellipse">
              <a:avLst/>
            </a:prstGeom>
            <a:solidFill>
              <a:srgbClr val="01BD0A">
                <a:alpha val="50000"/>
              </a:srgbClr>
            </a:solidFill>
            <a:ln w="9525">
              <a:solidFill>
                <a:srgbClr val="01BD0A"/>
              </a:solidFill>
              <a:round/>
              <a:headEnd/>
              <a:tailEnd/>
            </a:ln>
          </p:spPr>
          <p:txBody>
            <a:bodyPr vert="horz" wrap="none" lIns="91440" tIns="45720" rIns="91440" bIns="45720" numCol="1" anchor="ctr" anchorCtr="0" compatLnSpc="1">
              <a:prstTxWarp prst="textNoShape">
                <a:avLst/>
              </a:prstTxWarp>
            </a:bodyPr>
            <a:lstStyle/>
            <a:p>
              <a:endParaRPr lang="ru-RU"/>
            </a:p>
          </p:txBody>
        </p:sp>
        <p:sp>
          <p:nvSpPr>
            <p:cNvPr id="11" name="_s7179"/>
            <p:cNvSpPr>
              <a:spLocks noChangeArrowheads="1"/>
            </p:cNvSpPr>
            <p:nvPr/>
          </p:nvSpPr>
          <p:spPr bwMode="auto">
            <a:xfrm>
              <a:off x="2150" y="2885"/>
              <a:ext cx="758"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59EC4A"/>
                  </a:solidFill>
                  <a:effectLst/>
                  <a:latin typeface="Times New Roman" pitchFamily="18" charset="0"/>
                </a:rPr>
                <a:t>Интересы</a:t>
              </a:r>
            </a:p>
          </p:txBody>
        </p:sp>
        <p:sp>
          <p:nvSpPr>
            <p:cNvPr id="12" name="_s7180"/>
            <p:cNvSpPr>
              <a:spLocks noChangeArrowheads="1" noTextEdit="1"/>
            </p:cNvSpPr>
            <p:nvPr/>
          </p:nvSpPr>
          <p:spPr bwMode="auto">
            <a:xfrm>
              <a:off x="2651" y="1617"/>
              <a:ext cx="900" cy="900"/>
            </a:xfrm>
            <a:prstGeom prst="ellipse">
              <a:avLst/>
            </a:prstGeom>
            <a:solidFill>
              <a:srgbClr val="1A0FFF">
                <a:alpha val="50000"/>
              </a:srgbClr>
            </a:solidFill>
            <a:ln w="9525">
              <a:solidFill>
                <a:srgbClr val="1A0FFF"/>
              </a:solidFill>
              <a:round/>
              <a:headEnd/>
              <a:tailEnd/>
            </a:ln>
          </p:spPr>
          <p:txBody>
            <a:bodyPr vert="horz" wrap="none" lIns="91440" tIns="45720" rIns="91440" bIns="45720" numCol="1" anchor="ctr" anchorCtr="0" compatLnSpc="1">
              <a:prstTxWarp prst="textNoShape">
                <a:avLst/>
              </a:prstTxWarp>
            </a:bodyPr>
            <a:lstStyle/>
            <a:p>
              <a:endParaRPr lang="ru-RU"/>
            </a:p>
          </p:txBody>
        </p:sp>
        <p:sp>
          <p:nvSpPr>
            <p:cNvPr id="13" name="_s7181"/>
            <p:cNvSpPr>
              <a:spLocks noChangeArrowheads="1"/>
            </p:cNvSpPr>
            <p:nvPr/>
          </p:nvSpPr>
          <p:spPr bwMode="auto">
            <a:xfrm>
              <a:off x="1830" y="1675"/>
              <a:ext cx="758"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371DF9"/>
                  </a:solidFill>
                  <a:effectLst/>
                  <a:latin typeface="Times New Roman" pitchFamily="18" charset="0"/>
                </a:rPr>
                <a:t>Расположение</a:t>
              </a:r>
            </a:p>
          </p:txBody>
        </p:sp>
      </p:grpSp>
      <p:pic>
        <p:nvPicPr>
          <p:cNvPr id="1039" name="Picture 30" descr="BS02064_"/>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23850" y="4868863"/>
            <a:ext cx="1720850" cy="1712912"/>
          </a:xfrm>
          <a:noFill/>
        </p:spPr>
      </p:pic>
    </p:spTree>
    <p:extLst>
      <p:ext uri="{BB962C8B-B14F-4D97-AF65-F5344CB8AC3E}">
        <p14:creationId xmlns:p14="http://schemas.microsoft.com/office/powerpoint/2010/main" val="3368231787"/>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descr="Large confetti"/>
          <p:cNvSpPr>
            <a:spLocks noGrp="1" noChangeArrowheads="1"/>
          </p:cNvSpPr>
          <p:nvPr>
            <p:ph type="title"/>
          </p:nvPr>
        </p:nvSpPr>
        <p:spPr/>
        <p:txBody>
          <a:bodyPr/>
          <a:lstStyle/>
          <a:p>
            <a:pPr eaLnBrk="1" hangingPunct="1"/>
            <a:r>
              <a:rPr lang="ru-RU" altLang="ru-RU" sz="4000" smtClean="0">
                <a:solidFill>
                  <a:srgbClr val="371DF9"/>
                </a:solidFill>
              </a:rPr>
              <a:t>Восприятие </a:t>
            </a:r>
            <a:br>
              <a:rPr lang="ru-RU" altLang="ru-RU" sz="4000" smtClean="0">
                <a:solidFill>
                  <a:srgbClr val="371DF9"/>
                </a:solidFill>
              </a:rPr>
            </a:br>
            <a:r>
              <a:rPr lang="ru-RU" altLang="ru-RU" sz="4000" smtClean="0">
                <a:solidFill>
                  <a:srgbClr val="371DF9"/>
                </a:solidFill>
              </a:rPr>
              <a:t>и организационное поведение</a:t>
            </a:r>
          </a:p>
        </p:txBody>
      </p:sp>
      <p:sp>
        <p:nvSpPr>
          <p:cNvPr id="67587" name="Rectangle 3"/>
          <p:cNvSpPr>
            <a:spLocks noGrp="1" noChangeArrowheads="1"/>
          </p:cNvSpPr>
          <p:nvPr>
            <p:ph type="body" idx="1"/>
          </p:nvPr>
        </p:nvSpPr>
        <p:spPr>
          <a:xfrm>
            <a:off x="4141788" y="1773238"/>
            <a:ext cx="4751387" cy="4608512"/>
          </a:xfrm>
          <a:gradFill rotWithShape="1">
            <a:gsLst>
              <a:gs pos="0">
                <a:schemeClr val="accent1"/>
              </a:gs>
              <a:gs pos="100000">
                <a:schemeClr val="accent1">
                  <a:gamma/>
                  <a:tint val="60392"/>
                  <a:invGamma/>
                </a:schemeClr>
              </a:gs>
            </a:gsLst>
            <a:lin ang="5400000" scaled="1"/>
          </a:gradFill>
          <a:ln>
            <a:solidFill>
              <a:srgbClr val="005AB4"/>
            </a:solidFill>
          </a:ln>
          <a:effectLst>
            <a:outerShdw dist="107763" dir="18900000" algn="ctr" rotWithShape="0">
              <a:schemeClr val="bg2">
                <a:alpha val="50000"/>
              </a:schemeClr>
            </a:outerShdw>
          </a:effectLst>
        </p:spPr>
        <p:txBody>
          <a:bodyPr/>
          <a:lstStyle/>
          <a:p>
            <a:pPr eaLnBrk="1" hangingPunct="1">
              <a:buFont typeface="Wingdings" pitchFamily="2" charset="2"/>
              <a:buChar char="Ø"/>
              <a:defRPr/>
            </a:pPr>
            <a:r>
              <a:rPr lang="ru-RU" sz="2400" dirty="0" smtClean="0"/>
              <a:t>Селективное восприятие</a:t>
            </a:r>
          </a:p>
          <a:p>
            <a:pPr eaLnBrk="1" hangingPunct="1">
              <a:buFont typeface="Wingdings" pitchFamily="2" charset="2"/>
              <a:buChar char="Ø"/>
              <a:defRPr/>
            </a:pPr>
            <a:r>
              <a:rPr lang="ru-RU" sz="2400" dirty="0" smtClean="0"/>
              <a:t>Проекция</a:t>
            </a:r>
          </a:p>
          <a:p>
            <a:pPr eaLnBrk="1" hangingPunct="1">
              <a:buFont typeface="Wingdings" pitchFamily="2" charset="2"/>
              <a:buChar char="Ø"/>
              <a:defRPr/>
            </a:pPr>
            <a:r>
              <a:rPr lang="ru-RU" sz="2400" dirty="0" smtClean="0"/>
              <a:t>Стереотипы</a:t>
            </a:r>
          </a:p>
          <a:p>
            <a:pPr eaLnBrk="1" hangingPunct="1">
              <a:buFont typeface="Wingdings" pitchFamily="2" charset="2"/>
              <a:buChar char="Ø"/>
              <a:defRPr/>
            </a:pPr>
            <a:r>
              <a:rPr lang="ru-RU" sz="2400" dirty="0" err="1" smtClean="0"/>
              <a:t>Галло</a:t>
            </a:r>
            <a:r>
              <a:rPr lang="ru-RU" sz="2400" dirty="0" smtClean="0"/>
              <a:t>-эффект</a:t>
            </a:r>
          </a:p>
          <a:p>
            <a:pPr eaLnBrk="1" hangingPunct="1">
              <a:buFont typeface="Wingdings" pitchFamily="2" charset="2"/>
              <a:buChar char="Ø"/>
              <a:defRPr/>
            </a:pPr>
            <a:r>
              <a:rPr lang="ru-RU" sz="2400" dirty="0" smtClean="0"/>
              <a:t>Мнение других лиц</a:t>
            </a:r>
          </a:p>
          <a:p>
            <a:pPr eaLnBrk="1" hangingPunct="1">
              <a:buFont typeface="Wingdings" pitchFamily="2" charset="2"/>
              <a:buChar char="Ø"/>
              <a:defRPr/>
            </a:pPr>
            <a:r>
              <a:rPr lang="ru-RU" sz="2400" dirty="0" smtClean="0"/>
              <a:t>Упрощение</a:t>
            </a:r>
          </a:p>
          <a:p>
            <a:pPr eaLnBrk="1" hangingPunct="1">
              <a:buFont typeface="Wingdings" pitchFamily="2" charset="2"/>
              <a:buChar char="Ø"/>
              <a:defRPr/>
            </a:pPr>
            <a:r>
              <a:rPr lang="ru-RU" sz="2400" dirty="0" smtClean="0"/>
              <a:t>Негативный опыт общения</a:t>
            </a:r>
          </a:p>
          <a:p>
            <a:pPr eaLnBrk="1" hangingPunct="1">
              <a:buFont typeface="Wingdings" pitchFamily="2" charset="2"/>
              <a:buChar char="Ø"/>
              <a:defRPr/>
            </a:pPr>
            <a:r>
              <a:rPr lang="ru-RU" sz="2400" dirty="0" smtClean="0"/>
              <a:t>Коммуникационная некомпетентность</a:t>
            </a:r>
          </a:p>
        </p:txBody>
      </p:sp>
      <p:sp>
        <p:nvSpPr>
          <p:cNvPr id="31748" name="Text Box 4"/>
          <p:cNvSpPr txBox="1">
            <a:spLocks noChangeArrowheads="1"/>
          </p:cNvSpPr>
          <p:nvPr/>
        </p:nvSpPr>
        <p:spPr bwMode="auto">
          <a:xfrm>
            <a:off x="250825" y="4603750"/>
            <a:ext cx="3600450" cy="1562100"/>
          </a:xfrm>
          <a:prstGeom prst="rect">
            <a:avLst/>
          </a:prstGeom>
          <a:solidFill>
            <a:schemeClr val="bg1"/>
          </a:solidFill>
          <a:ln w="9525">
            <a:solidFill>
              <a:srgbClr val="005AB4"/>
            </a:solidFill>
            <a:miter lim="800000"/>
            <a:headEnd/>
            <a:tailEnd/>
          </a:ln>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spcBef>
                <a:spcPct val="50000"/>
              </a:spcBef>
            </a:pPr>
            <a:r>
              <a:rPr lang="ru-RU" altLang="ru-RU" sz="2400" b="1" i="1">
                <a:solidFill>
                  <a:srgbClr val="FF3300"/>
                </a:solidFill>
              </a:rPr>
              <a:t>Организационное поведение зависит от искажений при восприятии</a:t>
            </a:r>
          </a:p>
        </p:txBody>
      </p:sp>
      <p:sp>
        <p:nvSpPr>
          <p:cNvPr id="31749" name="AutoShape 5"/>
          <p:cNvSpPr>
            <a:spLocks noChangeArrowheads="1"/>
          </p:cNvSpPr>
          <p:nvPr/>
        </p:nvSpPr>
        <p:spPr bwMode="auto">
          <a:xfrm>
            <a:off x="684213" y="1989138"/>
            <a:ext cx="3024187" cy="2447925"/>
          </a:xfrm>
          <a:prstGeom prst="rightArrowCallout">
            <a:avLst>
              <a:gd name="adj1" fmla="val 25000"/>
              <a:gd name="adj2" fmla="val 25000"/>
              <a:gd name="adj3" fmla="val 20590"/>
              <a:gd name="adj4" fmla="val 66667"/>
            </a:avLst>
          </a:prstGeom>
          <a:solidFill>
            <a:srgbClr val="E9F2AA"/>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eaLnBrk="1" hangingPunct="1"/>
            <a:r>
              <a:rPr lang="ru-RU" altLang="ru-RU" sz="2400"/>
              <a:t>Виды</a:t>
            </a:r>
          </a:p>
          <a:p>
            <a:pPr algn="ctr" eaLnBrk="1" hangingPunct="1"/>
            <a:r>
              <a:rPr lang="ru-RU" altLang="ru-RU" sz="2400"/>
              <a:t>ошибок</a:t>
            </a:r>
          </a:p>
          <a:p>
            <a:pPr algn="ctr" eaLnBrk="1" hangingPunct="1"/>
            <a:r>
              <a:rPr lang="ru-RU" altLang="ru-RU" sz="2400"/>
              <a:t>восприятия</a:t>
            </a:r>
          </a:p>
        </p:txBody>
      </p:sp>
    </p:spTree>
    <p:extLst>
      <p:ext uri="{BB962C8B-B14F-4D97-AF65-F5344CB8AC3E}">
        <p14:creationId xmlns:p14="http://schemas.microsoft.com/office/powerpoint/2010/main" val="240689610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ln>
            <a:solidFill>
              <a:schemeClr val="bg1"/>
            </a:solidFill>
            <a:miter lim="800000"/>
            <a:headEnd/>
            <a:tailEnd/>
          </a:ln>
        </p:spPr>
        <p:txBody>
          <a:bodyPr/>
          <a:lstStyle/>
          <a:p>
            <a:pPr algn="r" eaLnBrk="1" hangingPunct="1">
              <a:lnSpc>
                <a:spcPct val="65000"/>
              </a:lnSpc>
            </a:pPr>
            <a:r>
              <a:rPr lang="ru-RU" sz="3400" b="1" smtClean="0">
                <a:solidFill>
                  <a:schemeClr val="hlink"/>
                </a:solidFill>
              </a:rPr>
              <a:t>Универсальная теория формирования организаций</a:t>
            </a:r>
            <a:r>
              <a:rPr lang="ru-RU" sz="3400" smtClean="0">
                <a:solidFill>
                  <a:schemeClr val="hlink"/>
                </a:solidFill>
              </a:rPr>
              <a:t> </a:t>
            </a:r>
            <a:r>
              <a:rPr lang="ru-RU" sz="2900" i="1" smtClean="0">
                <a:solidFill>
                  <a:schemeClr val="hlink"/>
                </a:solidFill>
              </a:rPr>
              <a:t>(теория Гласиер)</a:t>
            </a:r>
            <a:r>
              <a:rPr lang="ru-RU" smtClean="0"/>
              <a:t> </a:t>
            </a:r>
          </a:p>
        </p:txBody>
      </p:sp>
      <p:grpSp>
        <p:nvGrpSpPr>
          <p:cNvPr id="32771" name="Group 31"/>
          <p:cNvGrpSpPr>
            <a:grpSpLocks/>
          </p:cNvGrpSpPr>
          <p:nvPr/>
        </p:nvGrpSpPr>
        <p:grpSpPr bwMode="auto">
          <a:xfrm>
            <a:off x="684213" y="1293813"/>
            <a:ext cx="7712075" cy="4006850"/>
            <a:chOff x="476" y="1315"/>
            <a:chExt cx="4858" cy="2524"/>
          </a:xfrm>
        </p:grpSpPr>
        <p:sp>
          <p:nvSpPr>
            <p:cNvPr id="32775" name="Text Box 5"/>
            <p:cNvSpPr txBox="1">
              <a:spLocks noChangeArrowheads="1"/>
            </p:cNvSpPr>
            <p:nvPr/>
          </p:nvSpPr>
          <p:spPr bwMode="auto">
            <a:xfrm>
              <a:off x="2109" y="1315"/>
              <a:ext cx="1522" cy="454"/>
            </a:xfrm>
            <a:prstGeom prst="rect">
              <a:avLst/>
            </a:prstGeom>
            <a:solidFill>
              <a:srgbClr val="FF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FF"/>
              </a:extrusionClr>
            </a:sp3d>
          </p:spPr>
          <p:txBody>
            <a:bodyPr>
              <a:flatTx/>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2000" b="1">
                  <a:latin typeface="Verdana" pitchFamily="34" charset="0"/>
                </a:rPr>
                <a:t>Организация</a:t>
              </a:r>
            </a:p>
            <a:p>
              <a:pPr algn="ctr" eaLnBrk="1" hangingPunct="1"/>
              <a:r>
                <a:rPr lang="ru-RU" sz="2000" b="1">
                  <a:latin typeface="Verdana" pitchFamily="34" charset="0"/>
                </a:rPr>
                <a:t>(система)</a:t>
              </a:r>
              <a:endParaRPr lang="ru-RU" sz="2000">
                <a:latin typeface="Verdana" pitchFamily="34" charset="0"/>
              </a:endParaRPr>
            </a:p>
          </p:txBody>
        </p:sp>
        <p:sp>
          <p:nvSpPr>
            <p:cNvPr id="7174" name="Text Box 6"/>
            <p:cNvSpPr txBox="1">
              <a:spLocks noChangeArrowheads="1"/>
            </p:cNvSpPr>
            <p:nvPr/>
          </p:nvSpPr>
          <p:spPr bwMode="auto">
            <a:xfrm>
              <a:off x="693" y="2387"/>
              <a:ext cx="1523" cy="388"/>
            </a:xfrm>
            <a:prstGeom prst="rect">
              <a:avLst/>
            </a:prstGeom>
            <a:solidFill>
              <a:srgbClr val="FF3300">
                <a:alpha val="13000"/>
              </a:srgbClr>
            </a:solidFill>
            <a:ln w="9525">
              <a:solidFill>
                <a:srgbClr val="000000"/>
              </a:solidFill>
              <a:miter lim="800000"/>
              <a:headEnd/>
              <a:tailEnd/>
            </a:ln>
            <a:effectLst>
              <a:outerShdw dist="107763" dir="13500000" algn="ctr" rotWithShape="0">
                <a:srgbClr val="808080">
                  <a:alpha val="50000"/>
                </a:srgbClr>
              </a:outerShdw>
            </a:effectLst>
          </p:spPr>
          <p:txBody>
            <a:bodyPr/>
            <a:lstStyle/>
            <a:p>
              <a:pPr algn="ctr">
                <a:defRPr/>
              </a:pPr>
              <a:endParaRPr lang="ru-RU" b="1">
                <a:latin typeface="Verdana" pitchFamily="34" charset="0"/>
              </a:endParaRPr>
            </a:p>
            <a:p>
              <a:pPr algn="ctr">
                <a:defRPr/>
              </a:pPr>
              <a:r>
                <a:rPr lang="ru-RU" sz="1600" b="1">
                  <a:latin typeface="Verdana" pitchFamily="34" charset="0"/>
                </a:rPr>
                <a:t>Исполнительная</a:t>
              </a:r>
            </a:p>
          </p:txBody>
        </p:sp>
        <p:sp>
          <p:nvSpPr>
            <p:cNvPr id="7175" name="Text Box 7"/>
            <p:cNvSpPr txBox="1">
              <a:spLocks noChangeArrowheads="1"/>
            </p:cNvSpPr>
            <p:nvPr/>
          </p:nvSpPr>
          <p:spPr bwMode="auto">
            <a:xfrm>
              <a:off x="693" y="3451"/>
              <a:ext cx="1523" cy="388"/>
            </a:xfrm>
            <a:prstGeom prst="rect">
              <a:avLst/>
            </a:prstGeom>
            <a:solidFill>
              <a:srgbClr val="0066FF">
                <a:alpha val="46001"/>
              </a:srgbClr>
            </a:solidFill>
            <a:ln w="9525">
              <a:solidFill>
                <a:srgbClr val="000000"/>
              </a:solidFill>
              <a:miter lim="800000"/>
              <a:headEnd/>
              <a:tailEnd/>
            </a:ln>
            <a:effectLst>
              <a:outerShdw dist="107763" dir="13500000" algn="ctr" rotWithShape="0">
                <a:srgbClr val="808080">
                  <a:alpha val="50000"/>
                </a:srgbClr>
              </a:outerShdw>
            </a:effectLst>
          </p:spPr>
          <p:txBody>
            <a:bodyPr/>
            <a:lstStyle/>
            <a:p>
              <a:pPr algn="ctr">
                <a:defRPr/>
              </a:pPr>
              <a:endParaRPr lang="ru-RU" b="1">
                <a:latin typeface="Verdana" pitchFamily="34" charset="0"/>
              </a:endParaRPr>
            </a:p>
            <a:p>
              <a:pPr algn="ctr">
                <a:defRPr/>
              </a:pPr>
              <a:r>
                <a:rPr lang="ru-RU" sz="1600" b="1">
                  <a:latin typeface="Verdana" pitchFamily="34" charset="0"/>
                </a:rPr>
                <a:t>Апелляционная</a:t>
              </a:r>
            </a:p>
          </p:txBody>
        </p:sp>
        <p:sp>
          <p:nvSpPr>
            <p:cNvPr id="7176" name="Text Box 8"/>
            <p:cNvSpPr txBox="1">
              <a:spLocks noChangeArrowheads="1"/>
            </p:cNvSpPr>
            <p:nvPr/>
          </p:nvSpPr>
          <p:spPr bwMode="auto">
            <a:xfrm>
              <a:off x="3515" y="2372"/>
              <a:ext cx="1601" cy="388"/>
            </a:xfrm>
            <a:prstGeom prst="rect">
              <a:avLst/>
            </a:prstGeom>
            <a:solidFill>
              <a:srgbClr val="FF3300">
                <a:alpha val="53000"/>
              </a:srgbClr>
            </a:solidFill>
            <a:ln w="9525">
              <a:solidFill>
                <a:srgbClr val="000000"/>
              </a:solidFill>
              <a:miter lim="800000"/>
              <a:headEnd/>
              <a:tailEnd/>
            </a:ln>
            <a:effectLst>
              <a:outerShdw dist="107763" dir="13500000" algn="ctr" rotWithShape="0">
                <a:srgbClr val="808080">
                  <a:alpha val="50000"/>
                </a:srgbClr>
              </a:outerShdw>
            </a:effectLst>
          </p:spPr>
          <p:txBody>
            <a:bodyPr/>
            <a:lstStyle/>
            <a:p>
              <a:pPr algn="ctr">
                <a:spcBef>
                  <a:spcPct val="40000"/>
                </a:spcBef>
                <a:defRPr/>
              </a:pPr>
              <a:endParaRPr lang="ru-RU" b="1">
                <a:latin typeface="Verdana" pitchFamily="34" charset="0"/>
              </a:endParaRPr>
            </a:p>
            <a:p>
              <a:pPr algn="ctr">
                <a:defRPr/>
              </a:pPr>
              <a:r>
                <a:rPr lang="ru-RU" sz="1600" b="1">
                  <a:latin typeface="Verdana" pitchFamily="34" charset="0"/>
                </a:rPr>
                <a:t>Представительская</a:t>
              </a:r>
            </a:p>
          </p:txBody>
        </p:sp>
        <p:sp>
          <p:nvSpPr>
            <p:cNvPr id="7177" name="Text Box 9"/>
            <p:cNvSpPr txBox="1">
              <a:spLocks noChangeArrowheads="1"/>
            </p:cNvSpPr>
            <p:nvPr/>
          </p:nvSpPr>
          <p:spPr bwMode="auto">
            <a:xfrm>
              <a:off x="3593" y="3451"/>
              <a:ext cx="1523" cy="388"/>
            </a:xfrm>
            <a:prstGeom prst="rect">
              <a:avLst/>
            </a:prstGeom>
            <a:solidFill>
              <a:srgbClr val="99FF33">
                <a:alpha val="52000"/>
              </a:srgbClr>
            </a:solidFill>
            <a:ln w="9525">
              <a:solidFill>
                <a:srgbClr val="000000"/>
              </a:solidFill>
              <a:miter lim="800000"/>
              <a:headEnd/>
              <a:tailEnd/>
            </a:ln>
            <a:effectLst>
              <a:outerShdw dist="107763" dir="13500000" algn="ctr" rotWithShape="0">
                <a:srgbClr val="808080">
                  <a:alpha val="50000"/>
                </a:srgbClr>
              </a:outerShdw>
            </a:effectLst>
          </p:spPr>
          <p:txBody>
            <a:bodyPr/>
            <a:lstStyle/>
            <a:p>
              <a:pPr algn="ctr">
                <a:defRPr/>
              </a:pPr>
              <a:endParaRPr lang="ru-RU" b="1">
                <a:latin typeface="Verdana" pitchFamily="34" charset="0"/>
              </a:endParaRPr>
            </a:p>
            <a:p>
              <a:pPr algn="ctr">
                <a:defRPr/>
              </a:pPr>
              <a:r>
                <a:rPr lang="ru-RU" sz="1600" b="1">
                  <a:latin typeface="Verdana" pitchFamily="34" charset="0"/>
                </a:rPr>
                <a:t>Законодательная</a:t>
              </a:r>
            </a:p>
          </p:txBody>
        </p:sp>
        <p:sp>
          <p:nvSpPr>
            <p:cNvPr id="32780" name="Line 11"/>
            <p:cNvSpPr>
              <a:spLocks noChangeShapeType="1"/>
            </p:cNvSpPr>
            <p:nvPr/>
          </p:nvSpPr>
          <p:spPr bwMode="auto">
            <a:xfrm>
              <a:off x="2216" y="3612"/>
              <a:ext cx="1377" cy="0"/>
            </a:xfrm>
            <a:prstGeom prst="line">
              <a:avLst/>
            </a:prstGeom>
            <a:noFill/>
            <a:ln w="38100">
              <a:solidFill>
                <a:srgbClr val="FF33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ru-RU"/>
            </a:p>
          </p:txBody>
        </p:sp>
        <p:sp>
          <p:nvSpPr>
            <p:cNvPr id="32781" name="Line 13"/>
            <p:cNvSpPr>
              <a:spLocks noChangeShapeType="1"/>
            </p:cNvSpPr>
            <p:nvPr/>
          </p:nvSpPr>
          <p:spPr bwMode="auto">
            <a:xfrm flipV="1">
              <a:off x="1418" y="2795"/>
              <a:ext cx="0" cy="647"/>
            </a:xfrm>
            <a:prstGeom prst="line">
              <a:avLst/>
            </a:prstGeom>
            <a:noFill/>
            <a:ln w="38100">
              <a:solidFill>
                <a:srgbClr val="FF33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ru-RU"/>
            </a:p>
          </p:txBody>
        </p:sp>
        <p:sp>
          <p:nvSpPr>
            <p:cNvPr id="32782" name="Line 14"/>
            <p:cNvSpPr>
              <a:spLocks noChangeShapeType="1"/>
            </p:cNvSpPr>
            <p:nvPr/>
          </p:nvSpPr>
          <p:spPr bwMode="auto">
            <a:xfrm flipV="1">
              <a:off x="1491" y="2837"/>
              <a:ext cx="2755" cy="570"/>
            </a:xfrm>
            <a:prstGeom prst="line">
              <a:avLst/>
            </a:prstGeom>
            <a:noFill/>
            <a:ln w="38100">
              <a:solidFill>
                <a:srgbClr val="FF33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ru-RU"/>
            </a:p>
          </p:txBody>
        </p:sp>
        <p:sp>
          <p:nvSpPr>
            <p:cNvPr id="32783" name="Line 15"/>
            <p:cNvSpPr>
              <a:spLocks noChangeShapeType="1"/>
            </p:cNvSpPr>
            <p:nvPr/>
          </p:nvSpPr>
          <p:spPr bwMode="auto">
            <a:xfrm>
              <a:off x="1491" y="2837"/>
              <a:ext cx="2682" cy="570"/>
            </a:xfrm>
            <a:prstGeom prst="line">
              <a:avLst/>
            </a:prstGeom>
            <a:noFill/>
            <a:ln w="38100">
              <a:solidFill>
                <a:srgbClr val="FF33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ru-RU"/>
            </a:p>
          </p:txBody>
        </p:sp>
        <p:sp>
          <p:nvSpPr>
            <p:cNvPr id="32784" name="Line 17"/>
            <p:cNvSpPr>
              <a:spLocks noChangeShapeType="1"/>
            </p:cNvSpPr>
            <p:nvPr/>
          </p:nvSpPr>
          <p:spPr bwMode="auto">
            <a:xfrm>
              <a:off x="476" y="3613"/>
              <a:ext cx="2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2785" name="Line 18"/>
            <p:cNvSpPr>
              <a:spLocks noChangeShapeType="1"/>
            </p:cNvSpPr>
            <p:nvPr/>
          </p:nvSpPr>
          <p:spPr bwMode="auto">
            <a:xfrm>
              <a:off x="476" y="2578"/>
              <a:ext cx="2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2786" name="Line 22"/>
            <p:cNvSpPr>
              <a:spLocks noChangeShapeType="1"/>
            </p:cNvSpPr>
            <p:nvPr/>
          </p:nvSpPr>
          <p:spPr bwMode="auto">
            <a:xfrm flipH="1">
              <a:off x="5116" y="2463"/>
              <a:ext cx="2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2787" name="Line 23"/>
            <p:cNvSpPr>
              <a:spLocks noChangeShapeType="1"/>
            </p:cNvSpPr>
            <p:nvPr/>
          </p:nvSpPr>
          <p:spPr bwMode="auto">
            <a:xfrm flipH="1">
              <a:off x="5116" y="3666"/>
              <a:ext cx="2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2788" name="Line 24"/>
            <p:cNvSpPr>
              <a:spLocks noChangeShapeType="1"/>
            </p:cNvSpPr>
            <p:nvPr/>
          </p:nvSpPr>
          <p:spPr bwMode="auto">
            <a:xfrm>
              <a:off x="2245" y="2568"/>
              <a:ext cx="1270" cy="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2789" name="Oval 26"/>
            <p:cNvSpPr>
              <a:spLocks noChangeArrowheads="1"/>
            </p:cNvSpPr>
            <p:nvPr/>
          </p:nvSpPr>
          <p:spPr bwMode="auto">
            <a:xfrm>
              <a:off x="1292" y="1933"/>
              <a:ext cx="3084" cy="362"/>
            </a:xfrm>
            <a:prstGeom prst="ellipse">
              <a:avLst/>
            </a:prstGeom>
            <a:solidFill>
              <a:srgbClr val="CCFFCC"/>
            </a:solidFill>
            <a:ln w="9525">
              <a:solidFill>
                <a:schemeClr val="tx1"/>
              </a:solidFill>
              <a:round/>
              <a:headEnd/>
              <a:tailEnd/>
            </a:ln>
          </p:spPr>
          <p:txBody>
            <a:bodyPr wrap="none" anchor="ctr"/>
            <a:lstStyle/>
            <a:p>
              <a:endParaRPr lang="ru-RU"/>
            </a:p>
          </p:txBody>
        </p:sp>
        <p:sp>
          <p:nvSpPr>
            <p:cNvPr id="32790" name="Text Box 25"/>
            <p:cNvSpPr txBox="1">
              <a:spLocks noChangeArrowheads="1"/>
            </p:cNvSpPr>
            <p:nvPr/>
          </p:nvSpPr>
          <p:spPr bwMode="auto">
            <a:xfrm>
              <a:off x="657" y="1979"/>
              <a:ext cx="44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ru-RU" sz="1800" b="1" i="1"/>
                <a:t>П о д с и с т е м ы   о р г а н и з а ц и и</a:t>
              </a:r>
            </a:p>
          </p:txBody>
        </p:sp>
        <p:cxnSp>
          <p:nvCxnSpPr>
            <p:cNvPr id="32791" name="AutoShape 27"/>
            <p:cNvCxnSpPr>
              <a:cxnSpLocks noChangeShapeType="1"/>
              <a:stCxn id="32787" idx="0"/>
              <a:endCxn id="32775" idx="3"/>
            </p:cNvCxnSpPr>
            <p:nvPr/>
          </p:nvCxnSpPr>
          <p:spPr bwMode="auto">
            <a:xfrm rot="5400000" flipH="1">
              <a:off x="3421" y="1752"/>
              <a:ext cx="2124" cy="1703"/>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2792" name="Line 28"/>
            <p:cNvSpPr>
              <a:spLocks noChangeShapeType="1"/>
            </p:cNvSpPr>
            <p:nvPr/>
          </p:nvSpPr>
          <p:spPr bwMode="auto">
            <a:xfrm flipV="1">
              <a:off x="4332" y="2783"/>
              <a:ext cx="0" cy="647"/>
            </a:xfrm>
            <a:prstGeom prst="line">
              <a:avLst/>
            </a:prstGeom>
            <a:noFill/>
            <a:ln w="38100">
              <a:solidFill>
                <a:srgbClr val="FF33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ru-RU"/>
            </a:p>
          </p:txBody>
        </p:sp>
        <p:cxnSp>
          <p:nvCxnSpPr>
            <p:cNvPr id="32793" name="AutoShape 29"/>
            <p:cNvCxnSpPr>
              <a:cxnSpLocks noChangeShapeType="1"/>
              <a:stCxn id="32784" idx="0"/>
              <a:endCxn id="32775" idx="1"/>
            </p:cNvCxnSpPr>
            <p:nvPr/>
          </p:nvCxnSpPr>
          <p:spPr bwMode="auto">
            <a:xfrm rot="-5400000">
              <a:off x="257" y="1761"/>
              <a:ext cx="2071" cy="1633"/>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
        <p:nvSpPr>
          <p:cNvPr id="32772" name="Text Box 30"/>
          <p:cNvSpPr txBox="1">
            <a:spLocks noChangeArrowheads="1"/>
          </p:cNvSpPr>
          <p:nvPr/>
        </p:nvSpPr>
        <p:spPr bwMode="auto">
          <a:xfrm>
            <a:off x="323850" y="5661025"/>
            <a:ext cx="6335713" cy="954088"/>
          </a:xfrm>
          <a:prstGeom prst="rect">
            <a:avLst/>
          </a:prstGeom>
          <a:solidFill>
            <a:srgbClr val="FFFF99"/>
          </a:solidFill>
          <a:ln w="38100">
            <a:solidFill>
              <a:schemeClr val="accent1"/>
            </a:solidFill>
            <a:miter lim="800000"/>
            <a:headEnd/>
            <a:tailEnd/>
          </a:ln>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ru-RU" sz="1800" b="1">
                <a:solidFill>
                  <a:srgbClr val="FF0000"/>
                </a:solidFill>
                <a:latin typeface="Bookman Old Style" pitchFamily="18" charset="0"/>
              </a:rPr>
              <a:t>СИСТЕМА</a:t>
            </a:r>
            <a:r>
              <a:rPr lang="ru-RU" sz="1800">
                <a:latin typeface="Bookman Old Style" pitchFamily="18" charset="0"/>
              </a:rPr>
              <a:t> – набор взаимосвязанных и взаимозависимых частей, составленных в таком порядке, который позволяет воспроизвести целое</a:t>
            </a:r>
          </a:p>
        </p:txBody>
      </p:sp>
      <p:pic>
        <p:nvPicPr>
          <p:cNvPr id="32773" name="Picture 32" descr="j029324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60350" y="368300"/>
            <a:ext cx="927100" cy="684213"/>
          </a:xfrm>
          <a:noFill/>
        </p:spPr>
      </p:pic>
      <p:sp>
        <p:nvSpPr>
          <p:cNvPr id="32774" name="Oval 34" descr="Зеленый мрамор"/>
          <p:cNvSpPr>
            <a:spLocks noChangeArrowheads="1"/>
          </p:cNvSpPr>
          <p:nvPr/>
        </p:nvSpPr>
        <p:spPr bwMode="auto">
          <a:xfrm>
            <a:off x="6875463" y="5519738"/>
            <a:ext cx="2160587" cy="1222375"/>
          </a:xfrm>
          <a:prstGeom prst="ellipse">
            <a:avLst/>
          </a:prstGeom>
          <a:blipFill dpi="0" rotWithShape="1">
            <a:blip r:embed="rId4"/>
            <a:srcRect/>
            <a:tile tx="0" ty="0" sx="100000" sy="100000" flip="none" algn="tl"/>
          </a:blipFill>
          <a:ln w="9525">
            <a:solidFill>
              <a:schemeClr val="tx1"/>
            </a:solidFill>
            <a:round/>
            <a:headEnd/>
            <a:tailEnd/>
          </a:ln>
        </p:spPr>
        <p:txBody>
          <a:bodyPr wrap="none" anchor="ctr"/>
          <a:lstStyle/>
          <a:p>
            <a:pPr algn="ctr"/>
            <a:r>
              <a:rPr lang="ru-RU" sz="1800" b="1">
                <a:solidFill>
                  <a:srgbClr val="FFFFFF"/>
                </a:solidFill>
                <a:latin typeface="Times New Roman" pitchFamily="18" charset="0"/>
              </a:rPr>
              <a:t>Классическая</a:t>
            </a:r>
          </a:p>
          <a:p>
            <a:pPr algn="ctr"/>
            <a:r>
              <a:rPr lang="ru-RU" sz="1800" b="1">
                <a:solidFill>
                  <a:srgbClr val="FFFFFF"/>
                </a:solidFill>
                <a:latin typeface="Times New Roman" pitchFamily="18" charset="0"/>
              </a:rPr>
              <a:t> теория </a:t>
            </a:r>
          </a:p>
          <a:p>
            <a:pPr algn="ctr"/>
            <a:r>
              <a:rPr lang="ru-RU" sz="1800" b="1">
                <a:solidFill>
                  <a:srgbClr val="FFFFFF"/>
                </a:solidFill>
                <a:latin typeface="Times New Roman" pitchFamily="18" charset="0"/>
              </a:rPr>
              <a:t>организации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170">
                                            <p:txEl>
                                              <p:charRg st="4294967295" end="4294967295"/>
                                            </p:txEl>
                                          </p:spTgt>
                                        </p:tgtEl>
                                        <p:attrNameLst>
                                          <p:attrName>style.visibility</p:attrName>
                                        </p:attrNameLst>
                                      </p:cBhvr>
                                      <p:to>
                                        <p:strVal val="visible"/>
                                      </p:to>
                                    </p:set>
                                    <p:animEffect transition="in" filter="fade">
                                      <p:cBhvr>
                                        <p:cTn id="7" dur="768" decel="100000"/>
                                        <p:tgtEl>
                                          <p:spTgt spid="7170">
                                            <p:txEl>
                                              <p:charRg st="4294967295" end="4294967295"/>
                                            </p:txEl>
                                          </p:spTgt>
                                        </p:tgtEl>
                                      </p:cBhvr>
                                    </p:animEffect>
                                    <p:animScale>
                                      <p:cBhvr>
                                        <p:cTn id="8" dur="768" decel="100000"/>
                                        <p:tgtEl>
                                          <p:spTgt spid="7170">
                                            <p:txEl>
                                              <p:charRg st="4294967295" end="4294967295"/>
                                            </p:txEl>
                                          </p:spTgt>
                                        </p:tgtEl>
                                      </p:cBhvr>
                                      <p:from x="10000" y="10000"/>
                                      <p:to x="200000" y="450000"/>
                                    </p:animScale>
                                    <p:animScale>
                                      <p:cBhvr>
                                        <p:cTn id="9" dur="1230" accel="100000" fill="hold">
                                          <p:stCondLst>
                                            <p:cond delay="768"/>
                                          </p:stCondLst>
                                        </p:cTn>
                                        <p:tgtEl>
                                          <p:spTgt spid="7170">
                                            <p:txEl>
                                              <p:charRg st="4294967295" end="4294967295"/>
                                            </p:txEl>
                                          </p:spTgt>
                                        </p:tgtEl>
                                      </p:cBhvr>
                                      <p:from x="200000" y="450000"/>
                                      <p:to x="100000" y="100000"/>
                                    </p:animScale>
                                    <p:set>
                                      <p:cBhvr>
                                        <p:cTn id="10" dur="768" fill="hold"/>
                                        <p:tgtEl>
                                          <p:spTgt spid="7170">
                                            <p:txEl>
                                              <p:charRg st="4294967295" end="4294967295"/>
                                            </p:txEl>
                                          </p:spTgt>
                                        </p:tgtEl>
                                        <p:attrNameLst>
                                          <p:attrName>ppt_x</p:attrName>
                                        </p:attrNameLst>
                                      </p:cBhvr>
                                      <p:to>
                                        <p:strVal val="(0.5)"/>
                                      </p:to>
                                    </p:set>
                                    <p:anim from="(0.5)" to="(#ppt_x)" calcmode="lin" valueType="num">
                                      <p:cBhvr>
                                        <p:cTn id="11" dur="1230" accel="100000" fill="hold">
                                          <p:stCondLst>
                                            <p:cond delay="768"/>
                                          </p:stCondLst>
                                        </p:cTn>
                                        <p:tgtEl>
                                          <p:spTgt spid="7170">
                                            <p:txEl>
                                              <p:charRg st="4294967295" end="4294967295"/>
                                            </p:txEl>
                                          </p:spTgt>
                                        </p:tgtEl>
                                        <p:attrNameLst>
                                          <p:attrName>ppt_x</p:attrName>
                                        </p:attrNameLst>
                                      </p:cBhvr>
                                    </p:anim>
                                    <p:set>
                                      <p:cBhvr>
                                        <p:cTn id="12" dur="768" fill="hold"/>
                                        <p:tgtEl>
                                          <p:spTgt spid="7170">
                                            <p:txEl>
                                              <p:charRg st="4294967295" end="4294967295"/>
                                            </p:txEl>
                                          </p:spTgt>
                                        </p:tgtEl>
                                        <p:attrNameLst>
                                          <p:attrName>ppt_y</p:attrName>
                                        </p:attrNameLst>
                                      </p:cBhvr>
                                      <p:to>
                                        <p:strVal val="(#ppt_y+0.4)"/>
                                      </p:to>
                                    </p:set>
                                    <p:anim from="(#ppt_y+0.4)" to="(#ppt_y)" calcmode="lin" valueType="num">
                                      <p:cBhvr>
                                        <p:cTn id="13" dur="1230" accel="100000" fill="hold">
                                          <p:stCondLst>
                                            <p:cond delay="768"/>
                                          </p:stCondLst>
                                        </p:cTn>
                                        <p:tgtEl>
                                          <p:spTgt spid="7170">
                                            <p:txEl>
                                              <p:charRg st="4294967295" end="4294967295"/>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descr="Large confetti"/>
          <p:cNvSpPr>
            <a:spLocks noGrp="1" noChangeArrowheads="1"/>
          </p:cNvSpPr>
          <p:nvPr>
            <p:ph type="title"/>
          </p:nvPr>
        </p:nvSpPr>
        <p:spPr>
          <a:xfrm>
            <a:off x="1093788" y="284163"/>
            <a:ext cx="6862762" cy="1143000"/>
          </a:xfrm>
        </p:spPr>
        <p:txBody>
          <a:bodyPr/>
          <a:lstStyle/>
          <a:p>
            <a:pPr algn="ctr" eaLnBrk="1" hangingPunct="1"/>
            <a:r>
              <a:rPr lang="ru-RU" altLang="ru-RU" b="1" smtClean="0">
                <a:solidFill>
                  <a:srgbClr val="FF3300"/>
                </a:solidFill>
              </a:rPr>
              <a:t>Фрустрация</a:t>
            </a:r>
            <a:r>
              <a:rPr lang="ru-RU" altLang="ru-RU" smtClean="0"/>
              <a:t>   </a:t>
            </a:r>
          </a:p>
        </p:txBody>
      </p:sp>
      <p:sp>
        <p:nvSpPr>
          <p:cNvPr id="32771" name="Rectangle 3"/>
          <p:cNvSpPr>
            <a:spLocks noGrp="1" noChangeArrowheads="1"/>
          </p:cNvSpPr>
          <p:nvPr>
            <p:ph type="body" idx="1"/>
          </p:nvPr>
        </p:nvSpPr>
        <p:spPr>
          <a:xfrm>
            <a:off x="250825" y="1905000"/>
            <a:ext cx="8713788" cy="876300"/>
          </a:xfrm>
          <a:solidFill>
            <a:srgbClr val="E9F2AA"/>
          </a:solidFill>
          <a:ln>
            <a:solidFill>
              <a:srgbClr val="005AB4"/>
            </a:solidFill>
            <a:miter lim="800000"/>
            <a:headEnd/>
            <a:tailEnd/>
          </a:ln>
        </p:spPr>
        <p:txBody>
          <a:bodyPr/>
          <a:lstStyle/>
          <a:p>
            <a:pPr algn="ctr" eaLnBrk="1" hangingPunct="1">
              <a:lnSpc>
                <a:spcPct val="90000"/>
              </a:lnSpc>
              <a:buFontTx/>
              <a:buNone/>
            </a:pPr>
            <a:r>
              <a:rPr lang="ru-RU" altLang="ru-RU" sz="2800" smtClean="0"/>
              <a:t>Состояние разочарования индивидуума при неосуществлении какой-либо цели или потребности</a:t>
            </a:r>
          </a:p>
        </p:txBody>
      </p:sp>
      <p:sp>
        <p:nvSpPr>
          <p:cNvPr id="32772" name="AutoShape 4"/>
          <p:cNvSpPr>
            <a:spLocks noChangeArrowheads="1"/>
          </p:cNvSpPr>
          <p:nvPr/>
        </p:nvSpPr>
        <p:spPr bwMode="auto">
          <a:xfrm>
            <a:off x="107950" y="3573463"/>
            <a:ext cx="863600" cy="1871662"/>
          </a:xfrm>
          <a:prstGeom prst="curvedRightArrow">
            <a:avLst>
              <a:gd name="adj1" fmla="val 43346"/>
              <a:gd name="adj2" fmla="val 86691"/>
              <a:gd name="adj3" fmla="val 33333"/>
            </a:avLst>
          </a:prstGeom>
          <a:solidFill>
            <a:schemeClr val="accent1"/>
          </a:solidFill>
          <a:ln w="9525">
            <a:solidFill>
              <a:schemeClr val="tx1"/>
            </a:solidFill>
            <a:miter lim="800000"/>
            <a:headEnd/>
            <a:tailEnd/>
          </a:ln>
        </p:spPr>
        <p:txBody>
          <a:bodyPr wrap="none" anchor="ctr"/>
          <a:lstStyle/>
          <a:p>
            <a:pPr eaLnBrk="1" hangingPunct="1"/>
            <a:endParaRPr lang="ru-RU" altLang="ru-RU"/>
          </a:p>
        </p:txBody>
      </p:sp>
      <p:sp>
        <p:nvSpPr>
          <p:cNvPr id="32773" name="Text Box 5"/>
          <p:cNvSpPr txBox="1">
            <a:spLocks noChangeArrowheads="1"/>
          </p:cNvSpPr>
          <p:nvPr/>
        </p:nvSpPr>
        <p:spPr bwMode="auto">
          <a:xfrm>
            <a:off x="2392363" y="2846388"/>
            <a:ext cx="41957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1" hangingPunct="1"/>
            <a:endParaRPr lang="ru-RU" altLang="ru-RU"/>
          </a:p>
        </p:txBody>
      </p:sp>
      <p:sp>
        <p:nvSpPr>
          <p:cNvPr id="32774" name="Text Box 6"/>
          <p:cNvSpPr txBox="1">
            <a:spLocks noChangeArrowheads="1"/>
          </p:cNvSpPr>
          <p:nvPr/>
        </p:nvSpPr>
        <p:spPr bwMode="auto">
          <a:xfrm>
            <a:off x="2844800" y="3068638"/>
            <a:ext cx="3671888" cy="457200"/>
          </a:xfrm>
          <a:prstGeom prst="rect">
            <a:avLst/>
          </a:prstGeom>
          <a:solidFill>
            <a:srgbClr val="371DF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spcBef>
                <a:spcPct val="50000"/>
              </a:spcBef>
            </a:pPr>
            <a:r>
              <a:rPr lang="ru-RU" altLang="ru-RU" sz="2400" b="1">
                <a:solidFill>
                  <a:schemeClr val="bg1"/>
                </a:solidFill>
              </a:rPr>
              <a:t>Реакции на фрустрацию</a:t>
            </a:r>
          </a:p>
        </p:txBody>
      </p:sp>
      <p:sp>
        <p:nvSpPr>
          <p:cNvPr id="32775" name="AutoShape 7"/>
          <p:cNvSpPr>
            <a:spLocks noChangeArrowheads="1"/>
          </p:cNvSpPr>
          <p:nvPr/>
        </p:nvSpPr>
        <p:spPr bwMode="auto">
          <a:xfrm>
            <a:off x="7956550" y="3573463"/>
            <a:ext cx="949325" cy="1800225"/>
          </a:xfrm>
          <a:prstGeom prst="curvedLeftArrow">
            <a:avLst>
              <a:gd name="adj1" fmla="val 37926"/>
              <a:gd name="adj2" fmla="val 75853"/>
              <a:gd name="adj3" fmla="val 33333"/>
            </a:avLst>
          </a:prstGeom>
          <a:solidFill>
            <a:schemeClr val="accent1"/>
          </a:solidFill>
          <a:ln w="9525">
            <a:solidFill>
              <a:schemeClr val="tx1"/>
            </a:solidFill>
            <a:miter lim="800000"/>
            <a:headEnd/>
            <a:tailEnd/>
          </a:ln>
        </p:spPr>
        <p:txBody>
          <a:bodyPr wrap="none" anchor="ctr"/>
          <a:lstStyle/>
          <a:p>
            <a:pPr eaLnBrk="1" hangingPunct="1"/>
            <a:endParaRPr lang="ru-RU" altLang="ru-RU"/>
          </a:p>
        </p:txBody>
      </p:sp>
      <p:sp>
        <p:nvSpPr>
          <p:cNvPr id="32776" name="Text Box 8"/>
          <p:cNvSpPr txBox="1">
            <a:spLocks noChangeArrowheads="1"/>
          </p:cNvSpPr>
          <p:nvPr/>
        </p:nvSpPr>
        <p:spPr bwMode="auto">
          <a:xfrm>
            <a:off x="1331913" y="3573463"/>
            <a:ext cx="1871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1" hangingPunct="1">
              <a:spcBef>
                <a:spcPct val="50000"/>
              </a:spcBef>
            </a:pPr>
            <a:r>
              <a:rPr lang="ru-RU" altLang="ru-RU" sz="1800" b="1">
                <a:solidFill>
                  <a:srgbClr val="FF3300"/>
                </a:solidFill>
              </a:rPr>
              <a:t>Отрицательные</a:t>
            </a:r>
          </a:p>
        </p:txBody>
      </p:sp>
      <p:sp>
        <p:nvSpPr>
          <p:cNvPr id="32777" name="Text Box 9"/>
          <p:cNvSpPr txBox="1">
            <a:spLocks noChangeArrowheads="1"/>
          </p:cNvSpPr>
          <p:nvPr/>
        </p:nvSpPr>
        <p:spPr bwMode="auto">
          <a:xfrm>
            <a:off x="5940425" y="3573463"/>
            <a:ext cx="2016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1" hangingPunct="1">
              <a:spcBef>
                <a:spcPct val="50000"/>
              </a:spcBef>
            </a:pPr>
            <a:r>
              <a:rPr lang="ru-RU" altLang="ru-RU" sz="1800" b="1">
                <a:solidFill>
                  <a:srgbClr val="4CB053"/>
                </a:solidFill>
              </a:rPr>
              <a:t>Положительные</a:t>
            </a:r>
          </a:p>
        </p:txBody>
      </p:sp>
      <p:sp>
        <p:nvSpPr>
          <p:cNvPr id="32778" name="Text Box 10"/>
          <p:cNvSpPr txBox="1">
            <a:spLocks noChangeArrowheads="1"/>
          </p:cNvSpPr>
          <p:nvPr/>
        </p:nvSpPr>
        <p:spPr bwMode="auto">
          <a:xfrm>
            <a:off x="1331913" y="4149725"/>
            <a:ext cx="1873250" cy="1927225"/>
          </a:xfrm>
          <a:prstGeom prst="rect">
            <a:avLst/>
          </a:prstGeom>
          <a:noFill/>
          <a:ln w="9525">
            <a:solidFill>
              <a:srgbClr val="005AB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1" hangingPunct="1"/>
            <a:r>
              <a:rPr lang="ru-RU" altLang="ru-RU" sz="2400"/>
              <a:t>Агрессия</a:t>
            </a:r>
          </a:p>
          <a:p>
            <a:pPr eaLnBrk="1" hangingPunct="1"/>
            <a:r>
              <a:rPr lang="ru-RU" altLang="ru-RU" sz="2400"/>
              <a:t>Бегство</a:t>
            </a:r>
          </a:p>
          <a:p>
            <a:pPr eaLnBrk="1" hangingPunct="1"/>
            <a:r>
              <a:rPr lang="ru-RU" altLang="ru-RU" sz="2400"/>
              <a:t>Фиксация</a:t>
            </a:r>
          </a:p>
          <a:p>
            <a:pPr eaLnBrk="1" hangingPunct="1"/>
            <a:r>
              <a:rPr lang="ru-RU" altLang="ru-RU" sz="2400"/>
              <a:t>Регрессия</a:t>
            </a:r>
          </a:p>
          <a:p>
            <a:pPr eaLnBrk="1" hangingPunct="1"/>
            <a:r>
              <a:rPr lang="ru-RU" altLang="ru-RU" sz="2400"/>
              <a:t>Подавление</a:t>
            </a:r>
          </a:p>
        </p:txBody>
      </p:sp>
      <p:sp>
        <p:nvSpPr>
          <p:cNvPr id="32779" name="Text Box 11"/>
          <p:cNvSpPr txBox="1">
            <a:spLocks noChangeArrowheads="1"/>
          </p:cNvSpPr>
          <p:nvPr/>
        </p:nvSpPr>
        <p:spPr bwMode="auto">
          <a:xfrm>
            <a:off x="3419475" y="4149725"/>
            <a:ext cx="4392613" cy="1927225"/>
          </a:xfrm>
          <a:prstGeom prst="rect">
            <a:avLst/>
          </a:prstGeom>
          <a:noFill/>
          <a:ln w="9525">
            <a:solidFill>
              <a:srgbClr val="005AB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1" hangingPunct="1"/>
            <a:r>
              <a:rPr lang="ru-RU" altLang="ru-RU" sz="2400"/>
              <a:t>Прогресс человека</a:t>
            </a:r>
          </a:p>
          <a:p>
            <a:pPr eaLnBrk="1" hangingPunct="1"/>
            <a:r>
              <a:rPr lang="ru-RU" altLang="ru-RU" sz="2400"/>
              <a:t>Действия по принятию решения</a:t>
            </a:r>
          </a:p>
          <a:p>
            <a:pPr eaLnBrk="1" hangingPunct="1"/>
            <a:r>
              <a:rPr lang="ru-RU" altLang="ru-RU" sz="2400"/>
              <a:t>Правильность решения</a:t>
            </a:r>
          </a:p>
          <a:p>
            <a:pPr eaLnBrk="1" hangingPunct="1"/>
            <a:r>
              <a:rPr lang="ru-RU" altLang="ru-RU" sz="2400"/>
              <a:t>Разумность решения</a:t>
            </a:r>
          </a:p>
          <a:p>
            <a:pPr eaLnBrk="1" hangingPunct="1"/>
            <a:r>
              <a:rPr lang="ru-RU" altLang="ru-RU" sz="2400"/>
              <a:t>Рациональность человека</a:t>
            </a:r>
          </a:p>
        </p:txBody>
      </p:sp>
    </p:spTree>
    <p:extLst>
      <p:ext uri="{BB962C8B-B14F-4D97-AF65-F5344CB8AC3E}">
        <p14:creationId xmlns:p14="http://schemas.microsoft.com/office/powerpoint/2010/main" val="913684679"/>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descr="Large confetti"/>
          <p:cNvSpPr>
            <a:spLocks noGrp="1" noChangeArrowheads="1"/>
          </p:cNvSpPr>
          <p:nvPr>
            <p:ph type="title"/>
          </p:nvPr>
        </p:nvSpPr>
        <p:spPr>
          <a:xfrm>
            <a:off x="1039813" y="284163"/>
            <a:ext cx="8027987" cy="1143000"/>
          </a:xfrm>
        </p:spPr>
        <p:txBody>
          <a:bodyPr/>
          <a:lstStyle/>
          <a:p>
            <a:pPr algn="ctr" eaLnBrk="1" hangingPunct="1"/>
            <a:r>
              <a:rPr lang="ru-RU" altLang="ru-RU" b="1" dirty="0" smtClean="0">
                <a:solidFill>
                  <a:srgbClr val="005AB4"/>
                </a:solidFill>
              </a:rPr>
              <a:t>Иерархическая структура индивидуальности</a:t>
            </a:r>
          </a:p>
        </p:txBody>
      </p:sp>
      <p:sp>
        <p:nvSpPr>
          <p:cNvPr id="33795" name="AutoShape 16"/>
          <p:cNvSpPr>
            <a:spLocks noChangeArrowheads="1"/>
          </p:cNvSpPr>
          <p:nvPr/>
        </p:nvSpPr>
        <p:spPr bwMode="auto">
          <a:xfrm>
            <a:off x="106363" y="2443163"/>
            <a:ext cx="1657350" cy="1130300"/>
          </a:xfrm>
          <a:prstGeom prst="downArrowCallout">
            <a:avLst>
              <a:gd name="adj1" fmla="val 36657"/>
              <a:gd name="adj2" fmla="val 36657"/>
              <a:gd name="adj3" fmla="val 16667"/>
              <a:gd name="adj4" fmla="val 66667"/>
            </a:avLst>
          </a:prstGeom>
          <a:solidFill>
            <a:srgbClr val="FFFF37"/>
          </a:solidFill>
          <a:ln w="9525">
            <a:solidFill>
              <a:schemeClr val="tx1"/>
            </a:solidFill>
            <a:miter lim="800000"/>
            <a:headEnd/>
            <a:tailEnd/>
          </a:ln>
        </p:spPr>
        <p:txBody>
          <a:bodyPr wrap="none" anchor="ctr"/>
          <a:lstStyle/>
          <a:p>
            <a:pPr algn="ctr" eaLnBrk="1" hangingPunct="1"/>
            <a:r>
              <a:rPr lang="ru-RU" altLang="ru-RU" sz="2000"/>
              <a:t>Экстраверсия</a:t>
            </a:r>
          </a:p>
        </p:txBody>
      </p:sp>
      <p:sp>
        <p:nvSpPr>
          <p:cNvPr id="33796" name="AutoShape 20"/>
          <p:cNvSpPr>
            <a:spLocks noChangeArrowheads="1"/>
          </p:cNvSpPr>
          <p:nvPr/>
        </p:nvSpPr>
        <p:spPr bwMode="auto">
          <a:xfrm>
            <a:off x="1835150" y="2443163"/>
            <a:ext cx="1657350" cy="1130300"/>
          </a:xfrm>
          <a:prstGeom prst="downArrowCallout">
            <a:avLst>
              <a:gd name="adj1" fmla="val 36657"/>
              <a:gd name="adj2" fmla="val 36657"/>
              <a:gd name="adj3" fmla="val 16667"/>
              <a:gd name="adj4" fmla="val 66667"/>
            </a:avLst>
          </a:prstGeom>
          <a:solidFill>
            <a:srgbClr val="FB758B"/>
          </a:solidFill>
          <a:ln w="9525">
            <a:solidFill>
              <a:schemeClr val="tx1"/>
            </a:solidFill>
            <a:miter lim="800000"/>
            <a:headEnd/>
            <a:tailEnd/>
          </a:ln>
        </p:spPr>
        <p:txBody>
          <a:bodyPr wrap="none" anchor="ctr"/>
          <a:lstStyle/>
          <a:p>
            <a:pPr algn="ctr" eaLnBrk="1" hangingPunct="1"/>
            <a:r>
              <a:rPr lang="ru-RU" altLang="ru-RU" sz="2000"/>
              <a:t>Нервозность</a:t>
            </a:r>
          </a:p>
        </p:txBody>
      </p:sp>
      <p:sp>
        <p:nvSpPr>
          <p:cNvPr id="33797" name="AutoShape 21"/>
          <p:cNvSpPr>
            <a:spLocks noChangeArrowheads="1"/>
          </p:cNvSpPr>
          <p:nvPr/>
        </p:nvSpPr>
        <p:spPr bwMode="auto">
          <a:xfrm>
            <a:off x="3562350" y="2443163"/>
            <a:ext cx="1657350" cy="1130300"/>
          </a:xfrm>
          <a:prstGeom prst="downArrowCallout">
            <a:avLst>
              <a:gd name="adj1" fmla="val 36657"/>
              <a:gd name="adj2" fmla="val 36657"/>
              <a:gd name="adj3" fmla="val 16667"/>
              <a:gd name="adj4" fmla="val 66667"/>
            </a:avLst>
          </a:prstGeom>
          <a:solidFill>
            <a:srgbClr val="59EF49"/>
          </a:solidFill>
          <a:ln w="9525">
            <a:solidFill>
              <a:schemeClr val="tx1"/>
            </a:solidFill>
            <a:miter lim="800000"/>
            <a:headEnd/>
            <a:tailEnd/>
          </a:ln>
        </p:spPr>
        <p:txBody>
          <a:bodyPr wrap="none" anchor="ctr"/>
          <a:lstStyle/>
          <a:p>
            <a:pPr algn="ctr" eaLnBrk="1" hangingPunct="1"/>
            <a:r>
              <a:rPr lang="ru-RU" altLang="ru-RU" sz="2000"/>
              <a:t>Уживчивость</a:t>
            </a:r>
          </a:p>
        </p:txBody>
      </p:sp>
      <p:sp>
        <p:nvSpPr>
          <p:cNvPr id="33798" name="AutoShape 22"/>
          <p:cNvSpPr>
            <a:spLocks noChangeArrowheads="1"/>
          </p:cNvSpPr>
          <p:nvPr/>
        </p:nvSpPr>
        <p:spPr bwMode="auto">
          <a:xfrm>
            <a:off x="5291138" y="2443163"/>
            <a:ext cx="1657350" cy="1130300"/>
          </a:xfrm>
          <a:prstGeom prst="downArrowCallout">
            <a:avLst>
              <a:gd name="adj1" fmla="val 36657"/>
              <a:gd name="adj2" fmla="val 36657"/>
              <a:gd name="adj3" fmla="val 16667"/>
              <a:gd name="adj4" fmla="val 66667"/>
            </a:avLst>
          </a:prstGeom>
          <a:solidFill>
            <a:srgbClr val="49DBEF"/>
          </a:solidFill>
          <a:ln w="9525">
            <a:solidFill>
              <a:schemeClr val="tx1"/>
            </a:solidFill>
            <a:miter lim="800000"/>
            <a:headEnd/>
            <a:tailEnd/>
          </a:ln>
        </p:spPr>
        <p:txBody>
          <a:bodyPr wrap="none" anchor="ctr"/>
          <a:lstStyle/>
          <a:p>
            <a:pPr algn="ctr" eaLnBrk="1" hangingPunct="1"/>
            <a:r>
              <a:rPr lang="ru-RU" altLang="ru-RU" sz="2000"/>
              <a:t>Добросо-</a:t>
            </a:r>
          </a:p>
          <a:p>
            <a:pPr algn="ctr" eaLnBrk="1" hangingPunct="1"/>
            <a:r>
              <a:rPr lang="ru-RU" altLang="ru-RU" sz="2000"/>
              <a:t>вестность</a:t>
            </a:r>
          </a:p>
        </p:txBody>
      </p:sp>
      <p:sp>
        <p:nvSpPr>
          <p:cNvPr id="33799" name="AutoShape 23"/>
          <p:cNvSpPr>
            <a:spLocks noChangeArrowheads="1"/>
          </p:cNvSpPr>
          <p:nvPr/>
        </p:nvSpPr>
        <p:spPr bwMode="auto">
          <a:xfrm>
            <a:off x="7018338" y="2443163"/>
            <a:ext cx="1657350" cy="1130300"/>
          </a:xfrm>
          <a:prstGeom prst="downArrowCallout">
            <a:avLst>
              <a:gd name="adj1" fmla="val 36657"/>
              <a:gd name="adj2" fmla="val 36657"/>
              <a:gd name="adj3" fmla="val 16667"/>
              <a:gd name="adj4" fmla="val 66667"/>
            </a:avLst>
          </a:prstGeom>
          <a:solidFill>
            <a:srgbClr val="F183E1"/>
          </a:solidFill>
          <a:ln w="9525">
            <a:solidFill>
              <a:schemeClr val="tx1"/>
            </a:solidFill>
            <a:miter lim="800000"/>
            <a:headEnd/>
            <a:tailEnd/>
          </a:ln>
        </p:spPr>
        <p:txBody>
          <a:bodyPr wrap="none" anchor="ctr"/>
          <a:lstStyle/>
          <a:p>
            <a:pPr algn="ctr" eaLnBrk="1" hangingPunct="1"/>
            <a:r>
              <a:rPr lang="ru-RU" altLang="ru-RU" sz="2000"/>
              <a:t>Открытость </a:t>
            </a:r>
          </a:p>
          <a:p>
            <a:pPr algn="ctr" eaLnBrk="1" hangingPunct="1"/>
            <a:r>
              <a:rPr lang="ru-RU" altLang="ru-RU" sz="2000"/>
              <a:t>к познанию</a:t>
            </a:r>
          </a:p>
        </p:txBody>
      </p:sp>
      <p:sp>
        <p:nvSpPr>
          <p:cNvPr id="33800" name="Text Box 24"/>
          <p:cNvSpPr txBox="1">
            <a:spLocks noChangeArrowheads="1"/>
          </p:cNvSpPr>
          <p:nvPr/>
        </p:nvSpPr>
        <p:spPr bwMode="auto">
          <a:xfrm>
            <a:off x="142875" y="3884613"/>
            <a:ext cx="1620838" cy="1474787"/>
          </a:xfrm>
          <a:prstGeom prst="rect">
            <a:avLst/>
          </a:prstGeom>
          <a:solidFill>
            <a:srgbClr val="B7E2AA"/>
          </a:solidFill>
          <a:ln w="9525">
            <a:solidFill>
              <a:srgbClr val="005AB4"/>
            </a:solidFill>
            <a:miter lim="800000"/>
            <a:headEnd/>
            <a:tailEnd/>
          </a:ln>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spcBef>
                <a:spcPct val="50000"/>
              </a:spcBef>
            </a:pPr>
            <a:r>
              <a:rPr lang="ru-RU" altLang="ru-RU" sz="1800"/>
              <a:t>Положитель-ные эмоции. Общитель-ность. Доброта</a:t>
            </a:r>
          </a:p>
        </p:txBody>
      </p:sp>
      <p:sp>
        <p:nvSpPr>
          <p:cNvPr id="33801" name="Text Box 26"/>
          <p:cNvSpPr txBox="1">
            <a:spLocks noChangeArrowheads="1"/>
          </p:cNvSpPr>
          <p:nvPr/>
        </p:nvSpPr>
        <p:spPr bwMode="auto">
          <a:xfrm>
            <a:off x="1908175" y="3860800"/>
            <a:ext cx="1620838" cy="2025650"/>
          </a:xfrm>
          <a:prstGeom prst="rect">
            <a:avLst/>
          </a:prstGeom>
          <a:solidFill>
            <a:srgbClr val="B7E2AA"/>
          </a:solidFill>
          <a:ln w="9525">
            <a:solidFill>
              <a:srgbClr val="005AB4"/>
            </a:solidFill>
            <a:miter lim="800000"/>
            <a:headEnd/>
            <a:tailEnd/>
          </a:ln>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spcBef>
                <a:spcPct val="50000"/>
              </a:spcBef>
            </a:pPr>
            <a:r>
              <a:rPr lang="ru-RU" altLang="ru-RU" sz="1800"/>
              <a:t>Беспокойство</a:t>
            </a:r>
          </a:p>
          <a:p>
            <a:pPr algn="ctr" eaLnBrk="1" hangingPunct="1">
              <a:spcBef>
                <a:spcPct val="50000"/>
              </a:spcBef>
            </a:pPr>
            <a:r>
              <a:rPr lang="ru-RU" altLang="ru-RU" sz="1800"/>
              <a:t>Концентрация на внутреннем мире</a:t>
            </a:r>
          </a:p>
          <a:p>
            <a:pPr algn="ctr" eaLnBrk="1" hangingPunct="1">
              <a:spcBef>
                <a:spcPct val="50000"/>
              </a:spcBef>
            </a:pPr>
            <a:r>
              <a:rPr lang="ru-RU" altLang="ru-RU" sz="1800"/>
              <a:t>Уязвимость</a:t>
            </a:r>
          </a:p>
        </p:txBody>
      </p:sp>
      <p:sp>
        <p:nvSpPr>
          <p:cNvPr id="33802" name="Text Box 27"/>
          <p:cNvSpPr txBox="1">
            <a:spLocks noChangeArrowheads="1"/>
          </p:cNvSpPr>
          <p:nvPr/>
        </p:nvSpPr>
        <p:spPr bwMode="auto">
          <a:xfrm>
            <a:off x="3598863" y="3860800"/>
            <a:ext cx="1620837" cy="1201738"/>
          </a:xfrm>
          <a:prstGeom prst="rect">
            <a:avLst/>
          </a:prstGeom>
          <a:solidFill>
            <a:srgbClr val="B7E2AA"/>
          </a:solidFill>
          <a:ln w="9525">
            <a:solidFill>
              <a:srgbClr val="005AB4"/>
            </a:solidFill>
            <a:miter lim="800000"/>
            <a:headEnd/>
            <a:tailEnd/>
          </a:ln>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spcBef>
                <a:spcPct val="50000"/>
              </a:spcBef>
            </a:pPr>
            <a:r>
              <a:rPr lang="ru-RU" altLang="ru-RU" sz="1800"/>
              <a:t>Доверие</a:t>
            </a:r>
          </a:p>
          <a:p>
            <a:pPr algn="ctr" eaLnBrk="1" hangingPunct="1">
              <a:spcBef>
                <a:spcPct val="50000"/>
              </a:spcBef>
            </a:pPr>
            <a:r>
              <a:rPr lang="ru-RU" altLang="ru-RU" sz="1800"/>
              <a:t>Прямодушие</a:t>
            </a:r>
          </a:p>
          <a:p>
            <a:pPr algn="ctr" eaLnBrk="1" hangingPunct="1">
              <a:spcBef>
                <a:spcPct val="50000"/>
              </a:spcBef>
            </a:pPr>
            <a:r>
              <a:rPr lang="ru-RU" altLang="ru-RU" sz="1800"/>
              <a:t>Мягкость</a:t>
            </a:r>
          </a:p>
        </p:txBody>
      </p:sp>
      <p:sp>
        <p:nvSpPr>
          <p:cNvPr id="33803" name="Text Box 28"/>
          <p:cNvSpPr txBox="1">
            <a:spLocks noChangeArrowheads="1"/>
          </p:cNvSpPr>
          <p:nvPr/>
        </p:nvSpPr>
        <p:spPr bwMode="auto">
          <a:xfrm>
            <a:off x="5327650" y="3860800"/>
            <a:ext cx="1620838" cy="1476375"/>
          </a:xfrm>
          <a:prstGeom prst="rect">
            <a:avLst/>
          </a:prstGeom>
          <a:solidFill>
            <a:srgbClr val="B7E2AA"/>
          </a:solidFill>
          <a:ln w="9525">
            <a:solidFill>
              <a:srgbClr val="005AB4"/>
            </a:solidFill>
            <a:miter lim="800000"/>
            <a:headEnd/>
            <a:tailEnd/>
          </a:ln>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spcBef>
                <a:spcPct val="50000"/>
              </a:spcBef>
            </a:pPr>
            <a:r>
              <a:rPr lang="ru-RU" altLang="ru-RU" sz="1800"/>
              <a:t>Компетенция</a:t>
            </a:r>
          </a:p>
          <a:p>
            <a:pPr algn="ctr" eaLnBrk="1" hangingPunct="1">
              <a:spcBef>
                <a:spcPct val="50000"/>
              </a:spcBef>
            </a:pPr>
            <a:r>
              <a:rPr lang="ru-RU" altLang="ru-RU" sz="1800"/>
              <a:t>Порядок</a:t>
            </a:r>
          </a:p>
          <a:p>
            <a:pPr algn="ctr" eaLnBrk="1" hangingPunct="1">
              <a:spcBef>
                <a:spcPct val="50000"/>
              </a:spcBef>
            </a:pPr>
            <a:r>
              <a:rPr lang="ru-RU" altLang="ru-RU" sz="1800"/>
              <a:t>Самодисци-плина</a:t>
            </a:r>
          </a:p>
        </p:txBody>
      </p:sp>
      <p:sp>
        <p:nvSpPr>
          <p:cNvPr id="33804" name="Text Box 29"/>
          <p:cNvSpPr txBox="1">
            <a:spLocks noChangeArrowheads="1"/>
          </p:cNvSpPr>
          <p:nvPr/>
        </p:nvSpPr>
        <p:spPr bwMode="auto">
          <a:xfrm>
            <a:off x="7054850" y="3860800"/>
            <a:ext cx="1620838" cy="1201738"/>
          </a:xfrm>
          <a:prstGeom prst="rect">
            <a:avLst/>
          </a:prstGeom>
          <a:solidFill>
            <a:srgbClr val="B7E2AA"/>
          </a:solidFill>
          <a:ln w="9525">
            <a:solidFill>
              <a:srgbClr val="005AB4"/>
            </a:solidFill>
            <a:miter lim="800000"/>
            <a:headEnd/>
            <a:tailEnd/>
          </a:ln>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spcBef>
                <a:spcPct val="50000"/>
              </a:spcBef>
            </a:pPr>
            <a:r>
              <a:rPr lang="ru-RU" altLang="ru-RU" sz="1800"/>
              <a:t>Фантазия</a:t>
            </a:r>
          </a:p>
          <a:p>
            <a:pPr algn="ctr" eaLnBrk="1" hangingPunct="1">
              <a:spcBef>
                <a:spcPct val="50000"/>
              </a:spcBef>
            </a:pPr>
            <a:r>
              <a:rPr lang="ru-RU" altLang="ru-RU" sz="1800"/>
              <a:t>Действия</a:t>
            </a:r>
          </a:p>
          <a:p>
            <a:pPr algn="ctr" eaLnBrk="1" hangingPunct="1">
              <a:spcBef>
                <a:spcPct val="50000"/>
              </a:spcBef>
            </a:pPr>
            <a:r>
              <a:rPr lang="ru-RU" altLang="ru-RU" sz="1800"/>
              <a:t>Идеи</a:t>
            </a:r>
          </a:p>
        </p:txBody>
      </p:sp>
      <p:sp>
        <p:nvSpPr>
          <p:cNvPr id="33805" name="Text Box 30"/>
          <p:cNvSpPr txBox="1">
            <a:spLocks noChangeArrowheads="1"/>
          </p:cNvSpPr>
          <p:nvPr/>
        </p:nvSpPr>
        <p:spPr bwMode="auto">
          <a:xfrm>
            <a:off x="323850" y="1989138"/>
            <a:ext cx="8208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spcBef>
                <a:spcPct val="50000"/>
              </a:spcBef>
            </a:pPr>
            <a:r>
              <a:rPr lang="ru-RU" altLang="ru-RU" sz="1800"/>
              <a:t>«</a:t>
            </a:r>
            <a:r>
              <a:rPr lang="ru-RU" altLang="ru-RU" sz="2000" b="1"/>
              <a:t>Большая пятёрка» координат индивидуальности</a:t>
            </a:r>
          </a:p>
        </p:txBody>
      </p:sp>
      <p:sp>
        <p:nvSpPr>
          <p:cNvPr id="33806" name="Text Box 31"/>
          <p:cNvSpPr txBox="1">
            <a:spLocks noChangeArrowheads="1"/>
          </p:cNvSpPr>
          <p:nvPr/>
        </p:nvSpPr>
        <p:spPr bwMode="auto">
          <a:xfrm>
            <a:off x="179388" y="6021388"/>
            <a:ext cx="8604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spcBef>
                <a:spcPct val="50000"/>
              </a:spcBef>
            </a:pPr>
            <a:r>
              <a:rPr lang="ru-RU" altLang="ru-RU" sz="2000" b="1"/>
              <a:t>Специфические характерные черты, относящиеся к «Большая пятёрка»</a:t>
            </a:r>
          </a:p>
        </p:txBody>
      </p:sp>
    </p:spTree>
    <p:extLst>
      <p:ext uri="{BB962C8B-B14F-4D97-AF65-F5344CB8AC3E}">
        <p14:creationId xmlns:p14="http://schemas.microsoft.com/office/powerpoint/2010/main" val="126850479"/>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 name="Rectangle 3" descr="Large confetti"/>
          <p:cNvSpPr>
            <a:spLocks noGrp="1" noChangeArrowheads="1"/>
          </p:cNvSpPr>
          <p:nvPr>
            <p:ph type="title"/>
          </p:nvPr>
        </p:nvSpPr>
        <p:spPr>
          <a:noFill/>
        </p:spPr>
        <p:txBody>
          <a:bodyPr/>
          <a:lstStyle/>
          <a:p>
            <a:pPr eaLnBrk="1" hangingPunct="1"/>
            <a:r>
              <a:rPr lang="ru-RU" altLang="ru-RU" smtClean="0">
                <a:solidFill>
                  <a:srgbClr val="005AB4"/>
                </a:solidFill>
              </a:rPr>
              <a:t>Черты индивидуальности, значимые для организации</a:t>
            </a:r>
          </a:p>
        </p:txBody>
      </p:sp>
      <p:grpSp>
        <p:nvGrpSpPr>
          <p:cNvPr id="2" name="Organization Chart 0"/>
          <p:cNvGrpSpPr>
            <a:grpSpLocks noChangeAspect="1"/>
          </p:cNvGrpSpPr>
          <p:nvPr/>
        </p:nvGrpSpPr>
        <p:grpSpPr bwMode="auto">
          <a:xfrm>
            <a:off x="1296988" y="1631950"/>
            <a:ext cx="7451725" cy="4738688"/>
            <a:chOff x="-715" y="1028"/>
            <a:chExt cx="4694" cy="2985"/>
          </a:xfrm>
        </p:grpSpPr>
        <p:cxnSp>
          <p:nvCxnSpPr>
            <p:cNvPr id="8196" name="_s8196"/>
            <p:cNvCxnSpPr>
              <a:cxnSpLocks noChangeShapeType="1"/>
              <a:stCxn id="8" idx="1"/>
              <a:endCxn id="3" idx="2"/>
            </p:cNvCxnSpPr>
            <p:nvPr/>
          </p:nvCxnSpPr>
          <p:spPr bwMode="auto">
            <a:xfrm rot="10800000">
              <a:off x="832" y="1555"/>
              <a:ext cx="447" cy="227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197" name="_s8197"/>
            <p:cNvCxnSpPr>
              <a:cxnSpLocks noChangeShapeType="1"/>
              <a:stCxn id="7" idx="1"/>
              <a:endCxn id="3" idx="2"/>
            </p:cNvCxnSpPr>
            <p:nvPr/>
          </p:nvCxnSpPr>
          <p:spPr bwMode="auto">
            <a:xfrm rot="10800000">
              <a:off x="832" y="1555"/>
              <a:ext cx="447" cy="178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198" name="_s8198"/>
            <p:cNvCxnSpPr>
              <a:cxnSpLocks noChangeShapeType="1"/>
              <a:stCxn id="6" idx="1"/>
              <a:endCxn id="3" idx="2"/>
            </p:cNvCxnSpPr>
            <p:nvPr/>
          </p:nvCxnSpPr>
          <p:spPr bwMode="auto">
            <a:xfrm rot="10800000">
              <a:off x="832" y="1555"/>
              <a:ext cx="447" cy="1292"/>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199" name="_s8199"/>
            <p:cNvCxnSpPr>
              <a:cxnSpLocks noChangeShapeType="1"/>
              <a:stCxn id="5" idx="1"/>
              <a:endCxn id="3" idx="2"/>
            </p:cNvCxnSpPr>
            <p:nvPr/>
          </p:nvCxnSpPr>
          <p:spPr bwMode="auto">
            <a:xfrm rot="10800000">
              <a:off x="832" y="1555"/>
              <a:ext cx="447" cy="80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200" name="_s8200"/>
            <p:cNvCxnSpPr>
              <a:cxnSpLocks noChangeShapeType="1"/>
              <a:stCxn id="4" idx="1"/>
              <a:endCxn id="3" idx="2"/>
            </p:cNvCxnSpPr>
            <p:nvPr/>
          </p:nvCxnSpPr>
          <p:spPr bwMode="auto">
            <a:xfrm rot="10800000">
              <a:off x="832" y="1555"/>
              <a:ext cx="447" cy="30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8201"/>
            <p:cNvSpPr>
              <a:spLocks noChangeArrowheads="1"/>
            </p:cNvSpPr>
            <p:nvPr/>
          </p:nvSpPr>
          <p:spPr bwMode="auto">
            <a:xfrm>
              <a:off x="-715" y="1028"/>
              <a:ext cx="3091" cy="527"/>
            </a:xfrm>
            <a:prstGeom prst="roundRect">
              <a:avLst>
                <a:gd name="adj" fmla="val 16667"/>
              </a:avLst>
            </a:prstGeom>
            <a:solidFill>
              <a:srgbClr val="F5C3C9"/>
            </a:solidFill>
            <a:ln w="9525">
              <a:solidFill>
                <a:schemeClr val="tx1"/>
              </a:solidFill>
              <a:round/>
              <a:headEnd/>
              <a:tailEnd/>
            </a:ln>
          </p:spPr>
          <p:txBody>
            <a:bodyPr vert="horz" wrap="none" lIns="36872" tIns="18436" rIns="36872" bIns="1843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rPr>
                <a:t>Организационно значимые черты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rPr>
                <a:t>индивидуальности</a:t>
              </a:r>
            </a:p>
          </p:txBody>
        </p:sp>
        <p:sp>
          <p:nvSpPr>
            <p:cNvPr id="4" name="_s8202"/>
            <p:cNvSpPr>
              <a:spLocks noChangeArrowheads="1"/>
            </p:cNvSpPr>
            <p:nvPr/>
          </p:nvSpPr>
          <p:spPr bwMode="auto">
            <a:xfrm>
              <a:off x="1279" y="1680"/>
              <a:ext cx="2700" cy="367"/>
            </a:xfrm>
            <a:prstGeom prst="roundRect">
              <a:avLst>
                <a:gd name="adj" fmla="val 16667"/>
              </a:avLst>
            </a:prstGeom>
            <a:solidFill>
              <a:srgbClr val="B7E2AA"/>
            </a:solidFill>
            <a:ln w="9525">
              <a:solidFill>
                <a:schemeClr val="tx1"/>
              </a:solidFill>
              <a:round/>
              <a:headEnd/>
              <a:tailEnd/>
            </a:ln>
          </p:spPr>
          <p:txBody>
            <a:bodyPr vert="horz" wrap="none" lIns="36872" tIns="18436" rIns="36872" bIns="1843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rPr>
                <a:t>Место контроля</a:t>
              </a:r>
            </a:p>
          </p:txBody>
        </p:sp>
        <p:sp>
          <p:nvSpPr>
            <p:cNvPr id="5" name="_s8203"/>
            <p:cNvSpPr>
              <a:spLocks noChangeArrowheads="1"/>
            </p:cNvSpPr>
            <p:nvPr/>
          </p:nvSpPr>
          <p:spPr bwMode="auto">
            <a:xfrm>
              <a:off x="1279" y="2172"/>
              <a:ext cx="2700" cy="366"/>
            </a:xfrm>
            <a:prstGeom prst="roundRect">
              <a:avLst>
                <a:gd name="adj" fmla="val 16667"/>
              </a:avLst>
            </a:prstGeom>
            <a:solidFill>
              <a:srgbClr val="B7E2AA"/>
            </a:solidFill>
            <a:ln w="9525">
              <a:solidFill>
                <a:schemeClr val="tx1"/>
              </a:solidFill>
              <a:round/>
              <a:headEnd/>
              <a:tailEnd/>
            </a:ln>
          </p:spPr>
          <p:txBody>
            <a:bodyPr vert="horz" wrap="none" lIns="36872" tIns="18436" rIns="36872" bIns="1843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rPr>
                <a:t>Самооценка</a:t>
              </a:r>
            </a:p>
          </p:txBody>
        </p:sp>
        <p:sp>
          <p:nvSpPr>
            <p:cNvPr id="6" name="_s8204"/>
            <p:cNvSpPr>
              <a:spLocks noChangeArrowheads="1"/>
            </p:cNvSpPr>
            <p:nvPr/>
          </p:nvSpPr>
          <p:spPr bwMode="auto">
            <a:xfrm>
              <a:off x="1279" y="2663"/>
              <a:ext cx="2700" cy="367"/>
            </a:xfrm>
            <a:prstGeom prst="roundRect">
              <a:avLst>
                <a:gd name="adj" fmla="val 16667"/>
              </a:avLst>
            </a:prstGeom>
            <a:solidFill>
              <a:srgbClr val="B7E2AA"/>
            </a:solidFill>
            <a:ln w="9525">
              <a:solidFill>
                <a:schemeClr val="tx1"/>
              </a:solidFill>
              <a:round/>
              <a:headEnd/>
              <a:tailEnd/>
            </a:ln>
          </p:spPr>
          <p:txBody>
            <a:bodyPr vert="horz" wrap="none" lIns="36872" tIns="18436" rIns="36872" bIns="1843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rPr>
                <a:t>Потребность в достижениях</a:t>
              </a:r>
            </a:p>
          </p:txBody>
        </p:sp>
        <p:sp>
          <p:nvSpPr>
            <p:cNvPr id="7" name="_s8205"/>
            <p:cNvSpPr>
              <a:spLocks noChangeArrowheads="1"/>
            </p:cNvSpPr>
            <p:nvPr/>
          </p:nvSpPr>
          <p:spPr bwMode="auto">
            <a:xfrm>
              <a:off x="1279" y="3155"/>
              <a:ext cx="2700" cy="366"/>
            </a:xfrm>
            <a:prstGeom prst="roundRect">
              <a:avLst>
                <a:gd name="adj" fmla="val 16667"/>
              </a:avLst>
            </a:prstGeom>
            <a:solidFill>
              <a:srgbClr val="B7E2AA"/>
            </a:solidFill>
            <a:ln w="9525">
              <a:solidFill>
                <a:schemeClr val="tx1"/>
              </a:solidFill>
              <a:round/>
              <a:headEnd/>
              <a:tailEnd/>
            </a:ln>
          </p:spPr>
          <p:txBody>
            <a:bodyPr vert="horz" wrap="none" lIns="36872" tIns="18436" rIns="36872" bIns="1843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rPr>
                <a:t>Потребность в причастности</a:t>
              </a:r>
            </a:p>
          </p:txBody>
        </p:sp>
        <p:sp>
          <p:nvSpPr>
            <p:cNvPr id="8" name="_s8206"/>
            <p:cNvSpPr>
              <a:spLocks noChangeArrowheads="1"/>
            </p:cNvSpPr>
            <p:nvPr/>
          </p:nvSpPr>
          <p:spPr bwMode="auto">
            <a:xfrm>
              <a:off x="1279" y="3646"/>
              <a:ext cx="2700" cy="367"/>
            </a:xfrm>
            <a:prstGeom prst="roundRect">
              <a:avLst>
                <a:gd name="adj" fmla="val 16667"/>
              </a:avLst>
            </a:prstGeom>
            <a:solidFill>
              <a:srgbClr val="B7E2AA"/>
            </a:solidFill>
            <a:ln w="9525">
              <a:solidFill>
                <a:schemeClr val="tx1"/>
              </a:solidFill>
              <a:round/>
              <a:headEnd/>
              <a:tailEnd/>
            </a:ln>
          </p:spPr>
          <p:txBody>
            <a:bodyPr vert="horz" wrap="none" lIns="36872" tIns="18436" rIns="36872" bIns="1843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rPr>
                <a:t>Потребность во власти</a:t>
              </a:r>
            </a:p>
          </p:txBody>
        </p:sp>
        <p:sp>
          <p:nvSpPr>
            <p:cNvPr id="9" name="Picture 20" descr="BS02064_"/>
            <p:cNvSpPr>
              <a:spLocks noChangeAspect="1" noChangeArrowheads="1" noTextEdit="1"/>
            </p:cNvSpPr>
            <p:nvPr/>
          </p:nvSpPr>
          <p:spPr bwMode="auto">
            <a:xfrm>
              <a:off x="-693" y="2895"/>
              <a:ext cx="1084" cy="10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874224597"/>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22263" y="152400"/>
            <a:ext cx="8713787" cy="1447800"/>
          </a:xfrm>
          <a:prstGeom prst="rect">
            <a:avLst/>
          </a:prstGeom>
          <a:solidFill>
            <a:srgbClr val="DDDDDD"/>
          </a:solidFill>
          <a:ln w="9525">
            <a:noFill/>
            <a:miter lim="800000"/>
            <a:headEnd/>
            <a:tailEnd/>
          </a:ln>
          <a:effectLst>
            <a:outerShdw dist="107763" dir="18900000" algn="ctr" rotWithShape="0">
              <a:schemeClr val="bg2">
                <a:alpha val="50000"/>
              </a:schemeClr>
            </a:outerShdw>
          </a:effectLst>
        </p:spPr>
        <p:txBody>
          <a:bodyPr/>
          <a:lstStyle/>
          <a:p>
            <a:pPr algn="ctr" eaLnBrk="1" hangingPunct="1">
              <a:lnSpc>
                <a:spcPct val="70000"/>
              </a:lnSpc>
              <a:defRPr/>
            </a:pPr>
            <a:r>
              <a:rPr lang="ru-RU" sz="4000" b="1">
                <a:solidFill>
                  <a:srgbClr val="FF3300"/>
                </a:solidFill>
                <a:effectLst>
                  <a:outerShdw blurRad="38100" dist="38100" dir="2700000" algn="tl">
                    <a:srgbClr val="000000"/>
                  </a:outerShdw>
                </a:effectLst>
                <a:latin typeface="Arial" charset="0"/>
              </a:rPr>
              <a:t>СТРУКТУРА МОРАЛИ</a:t>
            </a:r>
            <a:r>
              <a:rPr lang="ru-RU" sz="4000" b="1">
                <a:solidFill>
                  <a:schemeClr val="bg1"/>
                </a:solidFill>
                <a:effectLst>
                  <a:outerShdw blurRad="38100" dist="38100" dir="2700000" algn="tl">
                    <a:srgbClr val="000000"/>
                  </a:outerShdw>
                </a:effectLst>
                <a:latin typeface="Arial" charset="0"/>
              </a:rPr>
              <a:t> </a:t>
            </a:r>
          </a:p>
          <a:p>
            <a:pPr algn="ctr" eaLnBrk="1" hangingPunct="1">
              <a:lnSpc>
                <a:spcPct val="70000"/>
              </a:lnSpc>
              <a:defRPr/>
            </a:pPr>
            <a:r>
              <a:rPr lang="ru-RU" sz="3600" b="1">
                <a:solidFill>
                  <a:schemeClr val="bg1"/>
                </a:solidFill>
                <a:effectLst>
                  <a:outerShdw blurRad="38100" dist="38100" dir="2700000" algn="tl">
                    <a:srgbClr val="000000"/>
                  </a:outerShdw>
                </a:effectLst>
                <a:latin typeface="Arial" charset="0"/>
              </a:rPr>
              <a:t>В СУЩНОСТИ ОРГАНИЗАЦИОНОГО ПОВЕДЕНИЯ</a:t>
            </a:r>
            <a:r>
              <a:rPr lang="ru-RU" sz="4000" b="1">
                <a:solidFill>
                  <a:schemeClr val="bg1"/>
                </a:solidFill>
                <a:effectLst>
                  <a:outerShdw blurRad="38100" dist="38100" dir="2700000" algn="tl">
                    <a:srgbClr val="000000"/>
                  </a:outerShdw>
                </a:effectLst>
                <a:latin typeface="Arial" charset="0"/>
              </a:rPr>
              <a:t/>
            </a:r>
            <a:br>
              <a:rPr lang="ru-RU" sz="4000" b="1">
                <a:solidFill>
                  <a:schemeClr val="bg1"/>
                </a:solidFill>
                <a:effectLst>
                  <a:outerShdw blurRad="38100" dist="38100" dir="2700000" algn="tl">
                    <a:srgbClr val="000000"/>
                  </a:outerShdw>
                </a:effectLst>
                <a:latin typeface="Arial" charset="0"/>
              </a:rPr>
            </a:br>
            <a:endParaRPr lang="ru-RU" sz="4000" b="1">
              <a:solidFill>
                <a:schemeClr val="bg1"/>
              </a:solidFill>
              <a:effectLst>
                <a:outerShdw blurRad="38100" dist="38100" dir="2700000" algn="tl">
                  <a:srgbClr val="000000"/>
                </a:outerShdw>
              </a:effectLst>
              <a:latin typeface="Arial" charset="0"/>
            </a:endParaRPr>
          </a:p>
        </p:txBody>
      </p:sp>
      <p:sp>
        <p:nvSpPr>
          <p:cNvPr id="69635" name="AutoShape 3"/>
          <p:cNvSpPr>
            <a:spLocks noChangeArrowheads="1"/>
          </p:cNvSpPr>
          <p:nvPr/>
        </p:nvSpPr>
        <p:spPr bwMode="auto">
          <a:xfrm>
            <a:off x="1258888" y="4613275"/>
            <a:ext cx="2879725" cy="2016125"/>
          </a:xfrm>
          <a:prstGeom prst="wedgeRectCallout">
            <a:avLst>
              <a:gd name="adj1" fmla="val 64829"/>
              <a:gd name="adj2" fmla="val -202046"/>
            </a:avLst>
          </a:prstGeom>
          <a:solidFill>
            <a:schemeClr val="tx1">
              <a:lumMod val="25000"/>
              <a:lumOff val="75000"/>
            </a:schemeClr>
          </a:solidFill>
          <a:ln w="9525">
            <a:solidFill>
              <a:schemeClr val="tx1"/>
            </a:solidFill>
            <a:miter lim="800000"/>
            <a:headEnd/>
            <a:tailEnd/>
          </a:ln>
          <a:effectLst>
            <a:outerShdw dist="107763" dir="2700000" algn="ctr" rotWithShape="0">
              <a:schemeClr val="bg2">
                <a:alpha val="50000"/>
              </a:schemeClr>
            </a:outerShdw>
          </a:effectLst>
        </p:spPr>
        <p:txBody>
          <a:bodyPr/>
          <a:lstStyle/>
          <a:p>
            <a:pPr algn="ctr" eaLnBrk="1" hangingPunct="1">
              <a:defRPr/>
            </a:pPr>
            <a:endParaRPr lang="ru-RU" sz="1800" b="1" i="1" dirty="0">
              <a:solidFill>
                <a:srgbClr val="FFFFFF"/>
              </a:solidFill>
              <a:latin typeface="Arial" charset="0"/>
            </a:endParaRPr>
          </a:p>
          <a:p>
            <a:pPr algn="ctr" eaLnBrk="1" hangingPunct="1">
              <a:defRPr/>
            </a:pPr>
            <a:r>
              <a:rPr lang="ru-RU" sz="1800" b="1" i="1" dirty="0">
                <a:solidFill>
                  <a:srgbClr val="FFFF00"/>
                </a:solidFill>
                <a:latin typeface="Arial" charset="0"/>
              </a:rPr>
              <a:t>Оценочные понятия –</a:t>
            </a:r>
            <a:r>
              <a:rPr lang="ru-RU" sz="1800" b="1" i="1" dirty="0">
                <a:solidFill>
                  <a:srgbClr val="FFFFFF"/>
                </a:solidFill>
                <a:latin typeface="Arial" charset="0"/>
              </a:rPr>
              <a:t> добро, справедливость, </a:t>
            </a:r>
            <a:r>
              <a:rPr lang="ru-RU" sz="1800" b="1" i="1" dirty="0" err="1">
                <a:solidFill>
                  <a:srgbClr val="FFFFFF"/>
                </a:solidFill>
                <a:latin typeface="Arial" charset="0"/>
              </a:rPr>
              <a:t>неподкупность,честь</a:t>
            </a:r>
            <a:r>
              <a:rPr lang="ru-RU" sz="1800" b="1" i="1" dirty="0">
                <a:solidFill>
                  <a:srgbClr val="FFFFFF"/>
                </a:solidFill>
                <a:latin typeface="Arial" charset="0"/>
              </a:rPr>
              <a:t>, долг.</a:t>
            </a:r>
          </a:p>
        </p:txBody>
      </p:sp>
      <p:sp>
        <p:nvSpPr>
          <p:cNvPr id="34820" name="AutoShape 4"/>
          <p:cNvSpPr>
            <a:spLocks noChangeArrowheads="1"/>
          </p:cNvSpPr>
          <p:nvPr/>
        </p:nvSpPr>
        <p:spPr bwMode="auto">
          <a:xfrm>
            <a:off x="6111875" y="2308225"/>
            <a:ext cx="2879725" cy="2111375"/>
          </a:xfrm>
          <a:prstGeom prst="wedgeRectCallout">
            <a:avLst>
              <a:gd name="adj1" fmla="val -100056"/>
              <a:gd name="adj2" fmla="val -84060"/>
            </a:avLst>
          </a:prstGeom>
          <a:solidFill>
            <a:srgbClr val="92D050"/>
          </a:solidFill>
          <a:ln w="9525">
            <a:solidFill>
              <a:schemeClr val="tx1"/>
            </a:solidFill>
            <a:miter lim="800000"/>
            <a:headEnd/>
            <a:tailEnd/>
          </a:ln>
          <a:effectLst>
            <a:outerShdw dist="107763" dir="2700000" algn="ctr" rotWithShape="0">
              <a:schemeClr val="bg2">
                <a:alpha val="50000"/>
              </a:schemeClr>
            </a:outerShdw>
          </a:effectLst>
        </p:spPr>
        <p:txBody>
          <a:bodyPr/>
          <a:lstStyle/>
          <a:p>
            <a:pPr algn="ctr" eaLnBrk="1" hangingPunct="1">
              <a:spcBef>
                <a:spcPct val="20000"/>
              </a:spcBef>
              <a:buClr>
                <a:schemeClr val="accent1"/>
              </a:buClr>
              <a:buSzPct val="65000"/>
              <a:buFont typeface="Wingdings" pitchFamily="2" charset="2"/>
              <a:buNone/>
            </a:pPr>
            <a:r>
              <a:rPr lang="ru-RU" altLang="ru-RU" sz="1800" b="1" i="1">
                <a:solidFill>
                  <a:srgbClr val="FFFF00"/>
                </a:solidFill>
                <a:latin typeface="Arial" charset="0"/>
              </a:rPr>
              <a:t>Перечень личных добродетелей –</a:t>
            </a:r>
            <a:r>
              <a:rPr lang="ru-RU" altLang="ru-RU" sz="1800" b="1" i="1">
                <a:latin typeface="Arial" charset="0"/>
              </a:rPr>
              <a:t> </a:t>
            </a:r>
            <a:r>
              <a:rPr lang="ru-RU" altLang="ru-RU" sz="1800" b="1" i="1">
                <a:solidFill>
                  <a:schemeClr val="bg1"/>
                </a:solidFill>
                <a:latin typeface="Arial" charset="0"/>
              </a:rPr>
              <a:t>честность, скромность, сострадание, уважительность, гордость и пр. </a:t>
            </a:r>
          </a:p>
          <a:p>
            <a:pPr algn="ctr" eaLnBrk="1" hangingPunct="1"/>
            <a:endParaRPr lang="ru-RU" altLang="ru-RU" sz="1800" b="1" i="1">
              <a:solidFill>
                <a:schemeClr val="bg1"/>
              </a:solidFill>
              <a:latin typeface="Arial" charset="0"/>
            </a:endParaRPr>
          </a:p>
        </p:txBody>
      </p:sp>
      <p:sp>
        <p:nvSpPr>
          <p:cNvPr id="69637" name="AutoShape 5"/>
          <p:cNvSpPr>
            <a:spLocks noChangeArrowheads="1"/>
          </p:cNvSpPr>
          <p:nvPr/>
        </p:nvSpPr>
        <p:spPr bwMode="auto">
          <a:xfrm>
            <a:off x="76200" y="2308225"/>
            <a:ext cx="2879725" cy="2035175"/>
          </a:xfrm>
          <a:prstGeom prst="wedgeRectCallout">
            <a:avLst>
              <a:gd name="adj1" fmla="val 103583"/>
              <a:gd name="adj2" fmla="val -84556"/>
            </a:avLst>
          </a:prstGeom>
          <a:solidFill>
            <a:schemeClr val="tx2">
              <a:lumMod val="40000"/>
              <a:lumOff val="60000"/>
            </a:schemeClr>
          </a:solidFill>
          <a:ln w="9525">
            <a:solidFill>
              <a:schemeClr val="tx1"/>
            </a:solidFill>
            <a:miter lim="800000"/>
            <a:headEnd/>
            <a:tailEnd/>
          </a:ln>
          <a:effectLst>
            <a:outerShdw dist="107763" dir="2700000" algn="ctr" rotWithShape="0">
              <a:schemeClr val="bg2">
                <a:alpha val="50000"/>
              </a:schemeClr>
            </a:outerShdw>
          </a:effectLst>
        </p:spPr>
        <p:txBody>
          <a:bodyPr/>
          <a:lstStyle/>
          <a:p>
            <a:pPr algn="ctr" eaLnBrk="1" hangingPunct="1">
              <a:defRPr/>
            </a:pPr>
            <a:endParaRPr lang="ru-RU" sz="1800" b="1" i="1" dirty="0">
              <a:solidFill>
                <a:srgbClr val="FFFFFF"/>
              </a:solidFill>
              <a:latin typeface="Arial" charset="0"/>
            </a:endParaRPr>
          </a:p>
          <a:p>
            <a:pPr algn="ctr" eaLnBrk="1" hangingPunct="1">
              <a:defRPr/>
            </a:pPr>
            <a:r>
              <a:rPr lang="ru-RU" sz="1800" b="1" i="1" dirty="0">
                <a:solidFill>
                  <a:srgbClr val="FFFF00"/>
                </a:solidFill>
                <a:latin typeface="Arial" charset="0"/>
              </a:rPr>
              <a:t>Нравственные ценности –</a:t>
            </a:r>
            <a:r>
              <a:rPr lang="ru-RU" sz="1800" b="1" i="1" dirty="0">
                <a:solidFill>
                  <a:srgbClr val="FFFFFF"/>
                </a:solidFill>
                <a:latin typeface="Arial" charset="0"/>
              </a:rPr>
              <a:t> совокупность моральных принципов, норм, убеждений.</a:t>
            </a:r>
          </a:p>
        </p:txBody>
      </p:sp>
      <p:sp>
        <p:nvSpPr>
          <p:cNvPr id="34822" name="AutoShape 6"/>
          <p:cNvSpPr>
            <a:spLocks noChangeArrowheads="1"/>
          </p:cNvSpPr>
          <p:nvPr/>
        </p:nvSpPr>
        <p:spPr bwMode="auto">
          <a:xfrm>
            <a:off x="5003800" y="4613275"/>
            <a:ext cx="2879725" cy="2016125"/>
          </a:xfrm>
          <a:prstGeom prst="wedgeRectCallout">
            <a:avLst>
              <a:gd name="adj1" fmla="val -64884"/>
              <a:gd name="adj2" fmla="val -202912"/>
            </a:avLst>
          </a:prstGeom>
          <a:solidFill>
            <a:srgbClr val="FA20E5"/>
          </a:solidFill>
          <a:ln w="9525">
            <a:solidFill>
              <a:schemeClr val="tx1"/>
            </a:solidFill>
            <a:miter lim="800000"/>
            <a:headEnd/>
            <a:tailEnd/>
          </a:ln>
          <a:effectLst>
            <a:outerShdw dist="107763" dir="2700000" algn="ctr" rotWithShape="0">
              <a:schemeClr val="bg2">
                <a:alpha val="50000"/>
              </a:schemeClr>
            </a:outerShdw>
          </a:effectLst>
        </p:spPr>
        <p:txBody>
          <a:bodyPr/>
          <a:lstStyle/>
          <a:p>
            <a:pPr algn="ctr" eaLnBrk="1" hangingPunct="1">
              <a:spcBef>
                <a:spcPct val="20000"/>
              </a:spcBef>
              <a:buClr>
                <a:schemeClr val="accent1"/>
              </a:buClr>
              <a:buSzPct val="65000"/>
              <a:buFont typeface="Wingdings" pitchFamily="2" charset="2"/>
              <a:buNone/>
            </a:pPr>
            <a:r>
              <a:rPr lang="ru-RU" altLang="ru-RU" sz="1600" b="1" i="1">
                <a:solidFill>
                  <a:srgbClr val="FFFF00"/>
                </a:solidFill>
                <a:latin typeface="Arial" charset="0"/>
              </a:rPr>
              <a:t>Основополагающие принципы и нормы поведения на службе и в обществе –</a:t>
            </a:r>
            <a:r>
              <a:rPr lang="ru-RU" altLang="ru-RU" sz="1600" b="1" i="1">
                <a:solidFill>
                  <a:srgbClr val="FFFFFF"/>
                </a:solidFill>
                <a:latin typeface="Arial" charset="0"/>
              </a:rPr>
              <a:t> высококачественное выполнение служебного долга, лояльность к власти, патриотизм.</a:t>
            </a:r>
          </a:p>
        </p:txBody>
      </p:sp>
    </p:spTree>
    <p:extLst>
      <p:ext uri="{BB962C8B-B14F-4D97-AF65-F5344CB8AC3E}">
        <p14:creationId xmlns:p14="http://schemas.microsoft.com/office/powerpoint/2010/main" val="31414543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9634">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descr="Large confetti"/>
          <p:cNvSpPr>
            <a:spLocks noGrp="1" noChangeArrowheads="1"/>
          </p:cNvSpPr>
          <p:nvPr>
            <p:ph type="title"/>
          </p:nvPr>
        </p:nvSpPr>
        <p:spPr>
          <a:xfrm>
            <a:off x="838200" y="404664"/>
            <a:ext cx="7696200" cy="720080"/>
          </a:xfrm>
          <a:solidFill>
            <a:srgbClr val="CCFFFF"/>
          </a:solidFill>
          <a:effectLst>
            <a:outerShdw dist="107763" dir="2700000" algn="ctr" rotWithShape="0">
              <a:schemeClr val="bg2"/>
            </a:outerShdw>
          </a:effectLst>
        </p:spPr>
        <p:txBody>
          <a:bodyPr/>
          <a:lstStyle/>
          <a:p>
            <a:pPr algn="ctr" eaLnBrk="1" hangingPunct="1"/>
            <a:r>
              <a:rPr lang="ru-RU" altLang="ru-RU" sz="3600" b="1" dirty="0" smtClean="0">
                <a:solidFill>
                  <a:srgbClr val="FF3300"/>
                </a:solidFill>
              </a:rPr>
              <a:t>Факторы, формирующие личность </a:t>
            </a:r>
          </a:p>
        </p:txBody>
      </p:sp>
      <p:sp>
        <p:nvSpPr>
          <p:cNvPr id="70659" name="Text Box 3"/>
          <p:cNvSpPr txBox="1">
            <a:spLocks noChangeArrowheads="1"/>
          </p:cNvSpPr>
          <p:nvPr/>
        </p:nvSpPr>
        <p:spPr bwMode="auto">
          <a:xfrm>
            <a:off x="477838" y="1447800"/>
            <a:ext cx="8208962" cy="1616075"/>
          </a:xfrm>
          <a:prstGeom prst="rect">
            <a:avLst/>
          </a:prstGeom>
          <a:solidFill>
            <a:srgbClr val="7A6AF0"/>
          </a:solidFill>
          <a:ln w="9525">
            <a:noFill/>
            <a:miter lim="800000"/>
            <a:headEnd/>
            <a:tailEnd/>
          </a:ln>
          <a:effectLst/>
        </p:spPr>
        <p:txBody>
          <a:bodyPr>
            <a:spAutoFit/>
          </a:bodyPr>
          <a:lstStyle/>
          <a:p>
            <a:pPr algn="ctr" eaLnBrk="1" hangingPunct="1">
              <a:spcBef>
                <a:spcPct val="50000"/>
              </a:spcBef>
              <a:defRPr/>
            </a:pPr>
            <a:endParaRPr lang="ru-RU" sz="2000" b="1">
              <a:solidFill>
                <a:schemeClr val="bg1"/>
              </a:solidFill>
              <a:latin typeface="Arial" charset="0"/>
            </a:endParaRPr>
          </a:p>
          <a:p>
            <a:pPr algn="ctr" eaLnBrk="1" hangingPunct="1">
              <a:spcBef>
                <a:spcPct val="50000"/>
              </a:spcBef>
              <a:defRPr/>
            </a:pPr>
            <a:r>
              <a:rPr lang="ru-RU" sz="2000" b="1">
                <a:solidFill>
                  <a:schemeClr val="bg1"/>
                </a:solidFill>
                <a:effectLst>
                  <a:outerShdw blurRad="38100" dist="38100" dir="2700000" algn="tl">
                    <a:srgbClr val="000000"/>
                  </a:outerShdw>
                </a:effectLst>
                <a:latin typeface="Arial" charset="0"/>
              </a:rPr>
              <a:t>ЛИЧНОСТЬ – ПОЗДНИЙ ПРОДУКТ ПРОИЗВОДСТВЕННЫХ ОБЩЕСТВЕННЫХ ОТНОШЕНИЙ</a:t>
            </a:r>
          </a:p>
          <a:p>
            <a:pPr algn="ctr" eaLnBrk="1" hangingPunct="1">
              <a:spcBef>
                <a:spcPct val="50000"/>
              </a:spcBef>
              <a:defRPr/>
            </a:pPr>
            <a:endParaRPr lang="ru-RU" sz="2000" b="1">
              <a:solidFill>
                <a:schemeClr val="bg1"/>
              </a:solidFill>
              <a:effectLst>
                <a:outerShdw blurRad="38100" dist="38100" dir="2700000" algn="tl">
                  <a:srgbClr val="000000"/>
                </a:outerShdw>
              </a:effectLst>
              <a:latin typeface="Arial" charset="0"/>
            </a:endParaRPr>
          </a:p>
        </p:txBody>
      </p:sp>
      <p:sp>
        <p:nvSpPr>
          <p:cNvPr id="35844" name="AutoShape 4"/>
          <p:cNvSpPr>
            <a:spLocks noChangeArrowheads="1"/>
          </p:cNvSpPr>
          <p:nvPr/>
        </p:nvSpPr>
        <p:spPr bwMode="auto">
          <a:xfrm>
            <a:off x="482600" y="3141663"/>
            <a:ext cx="1879600" cy="2408237"/>
          </a:xfrm>
          <a:prstGeom prst="upArrowCallout">
            <a:avLst>
              <a:gd name="adj1" fmla="val 25000"/>
              <a:gd name="adj2" fmla="val 25000"/>
              <a:gd name="adj3" fmla="val 34090"/>
              <a:gd name="adj4" fmla="val 66667"/>
            </a:avLst>
          </a:prstGeom>
          <a:solidFill>
            <a:srgbClr val="B6FEA0"/>
          </a:solidFill>
          <a:ln w="9525">
            <a:solidFill>
              <a:schemeClr val="tx1"/>
            </a:solidFill>
            <a:miter lim="800000"/>
            <a:headEnd/>
            <a:tailEnd/>
          </a:ln>
        </p:spPr>
        <p:txBody>
          <a:bodyPr wrap="none" anchor="ctr"/>
          <a:lstStyle/>
          <a:p>
            <a:pPr eaLnBrk="1" hangingPunct="1"/>
            <a:endParaRPr lang="ru-RU" altLang="ru-RU"/>
          </a:p>
        </p:txBody>
      </p:sp>
      <p:sp>
        <p:nvSpPr>
          <p:cNvPr id="35845" name="AutoShape 5"/>
          <p:cNvSpPr>
            <a:spLocks noChangeArrowheads="1"/>
          </p:cNvSpPr>
          <p:nvPr/>
        </p:nvSpPr>
        <p:spPr bwMode="auto">
          <a:xfrm>
            <a:off x="2608263" y="3213100"/>
            <a:ext cx="1735137" cy="2349500"/>
          </a:xfrm>
          <a:prstGeom prst="upArrowCallout">
            <a:avLst>
              <a:gd name="adj1" fmla="val 25000"/>
              <a:gd name="adj2" fmla="val 25000"/>
              <a:gd name="adj3" fmla="val 36027"/>
              <a:gd name="adj4" fmla="val 66667"/>
            </a:avLst>
          </a:prstGeom>
          <a:solidFill>
            <a:schemeClr val="accent1"/>
          </a:solidFill>
          <a:ln w="9525">
            <a:solidFill>
              <a:schemeClr val="tx1"/>
            </a:solidFill>
            <a:miter lim="800000"/>
            <a:headEnd/>
            <a:tailEnd/>
          </a:ln>
        </p:spPr>
        <p:txBody>
          <a:bodyPr wrap="none" anchor="ctr"/>
          <a:lstStyle/>
          <a:p>
            <a:pPr eaLnBrk="1" hangingPunct="1"/>
            <a:endParaRPr lang="ru-RU" altLang="ru-RU"/>
          </a:p>
        </p:txBody>
      </p:sp>
      <p:sp>
        <p:nvSpPr>
          <p:cNvPr id="35846" name="AutoShape 6"/>
          <p:cNvSpPr>
            <a:spLocks noChangeArrowheads="1"/>
          </p:cNvSpPr>
          <p:nvPr/>
        </p:nvSpPr>
        <p:spPr bwMode="auto">
          <a:xfrm>
            <a:off x="4897438" y="3213100"/>
            <a:ext cx="1655762" cy="2349500"/>
          </a:xfrm>
          <a:prstGeom prst="upArrowCallout">
            <a:avLst>
              <a:gd name="adj1" fmla="val 25000"/>
              <a:gd name="adj2" fmla="val 25000"/>
              <a:gd name="adj3" fmla="val 37754"/>
              <a:gd name="adj4" fmla="val 66667"/>
            </a:avLst>
          </a:prstGeom>
          <a:solidFill>
            <a:srgbClr val="A0F7FE"/>
          </a:solidFill>
          <a:ln w="9525">
            <a:solidFill>
              <a:schemeClr val="tx1"/>
            </a:solidFill>
            <a:miter lim="800000"/>
            <a:headEnd/>
            <a:tailEnd/>
          </a:ln>
        </p:spPr>
        <p:txBody>
          <a:bodyPr wrap="none" anchor="ctr"/>
          <a:lstStyle/>
          <a:p>
            <a:pPr eaLnBrk="1" hangingPunct="1"/>
            <a:endParaRPr lang="ru-RU" altLang="ru-RU"/>
          </a:p>
        </p:txBody>
      </p:sp>
      <p:sp>
        <p:nvSpPr>
          <p:cNvPr id="35847" name="AutoShape 7"/>
          <p:cNvSpPr>
            <a:spLocks noChangeArrowheads="1"/>
          </p:cNvSpPr>
          <p:nvPr/>
        </p:nvSpPr>
        <p:spPr bwMode="auto">
          <a:xfrm>
            <a:off x="6858000" y="3213100"/>
            <a:ext cx="1752600" cy="2349500"/>
          </a:xfrm>
          <a:prstGeom prst="upArrowCallout">
            <a:avLst>
              <a:gd name="adj1" fmla="val 25000"/>
              <a:gd name="adj2" fmla="val 25000"/>
              <a:gd name="adj3" fmla="val 35668"/>
              <a:gd name="adj4" fmla="val 66667"/>
            </a:avLst>
          </a:prstGeom>
          <a:solidFill>
            <a:srgbClr val="FEAAB4"/>
          </a:solidFill>
          <a:ln w="9525">
            <a:solidFill>
              <a:schemeClr val="tx1"/>
            </a:solidFill>
            <a:miter lim="800000"/>
            <a:headEnd/>
            <a:tailEnd/>
          </a:ln>
        </p:spPr>
        <p:txBody>
          <a:bodyPr wrap="none" anchor="ctr"/>
          <a:lstStyle/>
          <a:p>
            <a:pPr algn="ctr" eaLnBrk="1" hangingPunct="1"/>
            <a:endParaRPr lang="ru-RU" altLang="ru-RU" sz="1800">
              <a:solidFill>
                <a:srgbClr val="000000"/>
              </a:solidFill>
              <a:latin typeface="Arial" charset="0"/>
            </a:endParaRPr>
          </a:p>
        </p:txBody>
      </p:sp>
      <p:sp>
        <p:nvSpPr>
          <p:cNvPr id="35848" name="Text Box 8"/>
          <p:cNvSpPr txBox="1">
            <a:spLocks noChangeArrowheads="1"/>
          </p:cNvSpPr>
          <p:nvPr/>
        </p:nvSpPr>
        <p:spPr bwMode="auto">
          <a:xfrm>
            <a:off x="457200" y="4343400"/>
            <a:ext cx="19812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spcBef>
                <a:spcPct val="50000"/>
              </a:spcBef>
            </a:pPr>
            <a:r>
              <a:rPr lang="ru-RU" altLang="ru-RU" sz="1800" b="1">
                <a:latin typeface="Arial" charset="0"/>
              </a:rPr>
              <a:t>Биологические</a:t>
            </a:r>
          </a:p>
          <a:p>
            <a:pPr algn="ctr" eaLnBrk="1" hangingPunct="1">
              <a:spcBef>
                <a:spcPct val="50000"/>
              </a:spcBef>
            </a:pPr>
            <a:r>
              <a:rPr lang="ru-RU" altLang="ru-RU" sz="1800" b="1">
                <a:latin typeface="Arial" charset="0"/>
              </a:rPr>
              <a:t>факторы</a:t>
            </a:r>
          </a:p>
          <a:p>
            <a:pPr algn="ctr" eaLnBrk="1" hangingPunct="1">
              <a:spcBef>
                <a:spcPct val="50000"/>
              </a:spcBef>
            </a:pPr>
            <a:endParaRPr lang="ru-RU" altLang="ru-RU" sz="1800" b="1">
              <a:latin typeface="Arial" charset="0"/>
            </a:endParaRPr>
          </a:p>
        </p:txBody>
      </p:sp>
      <p:sp>
        <p:nvSpPr>
          <p:cNvPr id="35849" name="Text Box 9"/>
          <p:cNvSpPr txBox="1">
            <a:spLocks noChangeArrowheads="1"/>
          </p:cNvSpPr>
          <p:nvPr/>
        </p:nvSpPr>
        <p:spPr bwMode="auto">
          <a:xfrm>
            <a:off x="2667000" y="4343400"/>
            <a:ext cx="1676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spcBef>
                <a:spcPct val="50000"/>
              </a:spcBef>
            </a:pPr>
            <a:r>
              <a:rPr lang="ru-RU" altLang="ru-RU" sz="1800" b="1">
                <a:latin typeface="Arial" charset="0"/>
              </a:rPr>
              <a:t>Социальное</a:t>
            </a:r>
          </a:p>
          <a:p>
            <a:pPr algn="ctr" eaLnBrk="1" hangingPunct="1">
              <a:spcBef>
                <a:spcPct val="50000"/>
              </a:spcBef>
            </a:pPr>
            <a:r>
              <a:rPr lang="ru-RU" altLang="ru-RU" sz="1800" b="1">
                <a:latin typeface="Arial" charset="0"/>
              </a:rPr>
              <a:t>окружение</a:t>
            </a:r>
            <a:r>
              <a:rPr lang="ru-RU" altLang="ru-RU" sz="1600" b="1">
                <a:latin typeface="Arial" charset="0"/>
              </a:rPr>
              <a:t> </a:t>
            </a:r>
          </a:p>
        </p:txBody>
      </p:sp>
      <p:sp>
        <p:nvSpPr>
          <p:cNvPr id="35850" name="Text Box 10"/>
          <p:cNvSpPr txBox="1">
            <a:spLocks noChangeArrowheads="1"/>
          </p:cNvSpPr>
          <p:nvPr/>
        </p:nvSpPr>
        <p:spPr bwMode="auto">
          <a:xfrm>
            <a:off x="4968875" y="4292600"/>
            <a:ext cx="151288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spcBef>
                <a:spcPct val="50000"/>
              </a:spcBef>
            </a:pPr>
            <a:endParaRPr lang="ru-RU" altLang="ru-RU" sz="1600">
              <a:latin typeface="Arial" charset="0"/>
            </a:endParaRPr>
          </a:p>
          <a:p>
            <a:pPr algn="ctr" eaLnBrk="1" hangingPunct="1">
              <a:spcBef>
                <a:spcPct val="50000"/>
              </a:spcBef>
            </a:pPr>
            <a:r>
              <a:rPr lang="ru-RU" altLang="ru-RU" sz="1800" b="1">
                <a:latin typeface="Arial" charset="0"/>
              </a:rPr>
              <a:t>Общение </a:t>
            </a:r>
          </a:p>
        </p:txBody>
      </p:sp>
      <p:sp>
        <p:nvSpPr>
          <p:cNvPr id="35851" name="Text Box 11"/>
          <p:cNvSpPr txBox="1">
            <a:spLocks noChangeArrowheads="1"/>
          </p:cNvSpPr>
          <p:nvPr/>
        </p:nvSpPr>
        <p:spPr bwMode="auto">
          <a:xfrm>
            <a:off x="6934200" y="4292600"/>
            <a:ext cx="18288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spcBef>
                <a:spcPct val="50000"/>
              </a:spcBef>
            </a:pPr>
            <a:endParaRPr lang="ru-RU" altLang="ru-RU" sz="1600" b="1">
              <a:latin typeface="Arial" charset="0"/>
            </a:endParaRPr>
          </a:p>
          <a:p>
            <a:pPr algn="ctr" eaLnBrk="1" hangingPunct="1">
              <a:spcBef>
                <a:spcPct val="50000"/>
              </a:spcBef>
            </a:pPr>
            <a:r>
              <a:rPr lang="ru-RU" altLang="ru-RU" sz="1800" b="1">
                <a:latin typeface="Arial" charset="0"/>
              </a:rPr>
              <a:t>Деятельность </a:t>
            </a:r>
          </a:p>
        </p:txBody>
      </p:sp>
    </p:spTree>
    <p:extLst>
      <p:ext uri="{BB962C8B-B14F-4D97-AF65-F5344CB8AC3E}">
        <p14:creationId xmlns:p14="http://schemas.microsoft.com/office/powerpoint/2010/main" val="3035459142"/>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descr="Large confetti"/>
          <p:cNvSpPr>
            <a:spLocks noGrp="1" noChangeArrowheads="1"/>
          </p:cNvSpPr>
          <p:nvPr>
            <p:ph type="title"/>
          </p:nvPr>
        </p:nvSpPr>
        <p:spPr>
          <a:xfrm>
            <a:off x="838200" y="301625"/>
            <a:ext cx="7845425" cy="1143000"/>
          </a:xfrm>
        </p:spPr>
        <p:txBody>
          <a:bodyPr/>
          <a:lstStyle/>
          <a:p>
            <a:pPr algn="r" eaLnBrk="1" hangingPunct="1"/>
            <a:r>
              <a:rPr lang="ru-RU" altLang="ru-RU" b="1" smtClean="0"/>
              <a:t>Составляющие духовного мира личности</a:t>
            </a:r>
          </a:p>
        </p:txBody>
      </p:sp>
      <p:grpSp>
        <p:nvGrpSpPr>
          <p:cNvPr id="2" name="Group 3"/>
          <p:cNvGrpSpPr>
            <a:grpSpLocks/>
          </p:cNvGrpSpPr>
          <p:nvPr/>
        </p:nvGrpSpPr>
        <p:grpSpPr bwMode="auto">
          <a:xfrm>
            <a:off x="177800" y="2841625"/>
            <a:ext cx="2735263" cy="2873375"/>
            <a:chOff x="112" y="1358"/>
            <a:chExt cx="1723" cy="1120"/>
          </a:xfrm>
        </p:grpSpPr>
        <p:sp>
          <p:nvSpPr>
            <p:cNvPr id="36888" name="Text Box 4"/>
            <p:cNvSpPr txBox="1">
              <a:spLocks noChangeArrowheads="1"/>
            </p:cNvSpPr>
            <p:nvPr/>
          </p:nvSpPr>
          <p:spPr bwMode="auto">
            <a:xfrm>
              <a:off x="328" y="1358"/>
              <a:ext cx="1507" cy="904"/>
            </a:xfrm>
            <a:prstGeom prst="rect">
              <a:avLst/>
            </a:prstGeom>
            <a:solidFill>
              <a:srgbClr val="FFFFFF"/>
            </a:solidFill>
            <a:ln w="25400">
              <a:solidFill>
                <a:srgbClr val="CC0000"/>
              </a:solidFill>
              <a:miter lim="800000"/>
              <a:headEnd/>
              <a:tailEnd/>
            </a:ln>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ru-RU" altLang="ru-RU" sz="1800" b="1">
                <a:latin typeface="Arial" charset="0"/>
              </a:endParaRPr>
            </a:p>
          </p:txBody>
        </p:sp>
        <p:sp>
          <p:nvSpPr>
            <p:cNvPr id="36889" name="Text Box 5"/>
            <p:cNvSpPr txBox="1">
              <a:spLocks noChangeArrowheads="1"/>
            </p:cNvSpPr>
            <p:nvPr/>
          </p:nvSpPr>
          <p:spPr bwMode="auto">
            <a:xfrm>
              <a:off x="256" y="1430"/>
              <a:ext cx="1507" cy="904"/>
            </a:xfrm>
            <a:prstGeom prst="rect">
              <a:avLst/>
            </a:prstGeom>
            <a:solidFill>
              <a:srgbClr val="FFFFFF"/>
            </a:solidFill>
            <a:ln w="25400">
              <a:solidFill>
                <a:srgbClr val="CC0000"/>
              </a:solidFill>
              <a:miter lim="800000"/>
              <a:headEnd/>
              <a:tailEnd/>
            </a:ln>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ru-RU" altLang="ru-RU" sz="1800" b="1">
                <a:latin typeface="Arial" charset="0"/>
              </a:endParaRPr>
            </a:p>
          </p:txBody>
        </p:sp>
        <p:sp>
          <p:nvSpPr>
            <p:cNvPr id="36890" name="Text Box 6"/>
            <p:cNvSpPr txBox="1">
              <a:spLocks noChangeArrowheads="1"/>
            </p:cNvSpPr>
            <p:nvPr/>
          </p:nvSpPr>
          <p:spPr bwMode="auto">
            <a:xfrm>
              <a:off x="184" y="1502"/>
              <a:ext cx="1507" cy="904"/>
            </a:xfrm>
            <a:prstGeom prst="rect">
              <a:avLst/>
            </a:prstGeom>
            <a:solidFill>
              <a:srgbClr val="FFFFFF"/>
            </a:solidFill>
            <a:ln w="25400">
              <a:solidFill>
                <a:srgbClr val="CC0000"/>
              </a:solidFill>
              <a:miter lim="800000"/>
              <a:headEnd/>
              <a:tailEnd/>
            </a:ln>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ru-RU" altLang="ru-RU" sz="1800" b="1">
                <a:latin typeface="Arial" charset="0"/>
              </a:endParaRPr>
            </a:p>
          </p:txBody>
        </p:sp>
        <p:sp>
          <p:nvSpPr>
            <p:cNvPr id="36891" name="Text Box 7"/>
            <p:cNvSpPr txBox="1">
              <a:spLocks noChangeArrowheads="1"/>
            </p:cNvSpPr>
            <p:nvPr/>
          </p:nvSpPr>
          <p:spPr bwMode="auto">
            <a:xfrm>
              <a:off x="112" y="1574"/>
              <a:ext cx="1507" cy="904"/>
            </a:xfrm>
            <a:prstGeom prst="rect">
              <a:avLst/>
            </a:prstGeom>
            <a:solidFill>
              <a:srgbClr val="FFFFFF"/>
            </a:solidFill>
            <a:ln w="25400">
              <a:solidFill>
                <a:srgbClr val="CC0000"/>
              </a:solidFill>
              <a:miter lim="800000"/>
              <a:headEnd/>
              <a:tailEnd/>
            </a:ln>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endParaRPr lang="ru-RU" altLang="ru-RU" sz="2000" b="1">
                <a:latin typeface="Arial" charset="0"/>
              </a:endParaRPr>
            </a:p>
            <a:p>
              <a:pPr algn="ctr"/>
              <a:endParaRPr lang="ru-RU" altLang="ru-RU" sz="2000" b="1">
                <a:latin typeface="Arial" charset="0"/>
              </a:endParaRPr>
            </a:p>
            <a:p>
              <a:pPr algn="ctr"/>
              <a:r>
                <a:rPr lang="ru-RU" altLang="ru-RU" sz="2000" b="1">
                  <a:solidFill>
                    <a:srgbClr val="FF3300"/>
                  </a:solidFill>
                  <a:latin typeface="Arial" charset="0"/>
                </a:rPr>
                <a:t>Моральные взгляды </a:t>
              </a:r>
            </a:p>
            <a:p>
              <a:pPr algn="ctr"/>
              <a:r>
                <a:rPr lang="ru-RU" altLang="ru-RU" sz="2000" b="1">
                  <a:solidFill>
                    <a:srgbClr val="FF3300"/>
                  </a:solidFill>
                  <a:latin typeface="Arial" charset="0"/>
                </a:rPr>
                <a:t>и ценности</a:t>
              </a:r>
            </a:p>
          </p:txBody>
        </p:sp>
      </p:grpSp>
      <p:grpSp>
        <p:nvGrpSpPr>
          <p:cNvPr id="3" name="Group 8"/>
          <p:cNvGrpSpPr>
            <a:grpSpLocks/>
          </p:cNvGrpSpPr>
          <p:nvPr/>
        </p:nvGrpSpPr>
        <p:grpSpPr bwMode="auto">
          <a:xfrm>
            <a:off x="3276600" y="2841625"/>
            <a:ext cx="2735263" cy="2873375"/>
            <a:chOff x="2064" y="1358"/>
            <a:chExt cx="1723" cy="1120"/>
          </a:xfrm>
        </p:grpSpPr>
        <p:sp>
          <p:nvSpPr>
            <p:cNvPr id="36884" name="Text Box 9"/>
            <p:cNvSpPr txBox="1">
              <a:spLocks noChangeArrowheads="1"/>
            </p:cNvSpPr>
            <p:nvPr/>
          </p:nvSpPr>
          <p:spPr bwMode="auto">
            <a:xfrm>
              <a:off x="2280" y="1358"/>
              <a:ext cx="1507" cy="904"/>
            </a:xfrm>
            <a:prstGeom prst="rect">
              <a:avLst/>
            </a:prstGeom>
            <a:solidFill>
              <a:srgbClr val="FFFFFF"/>
            </a:solidFill>
            <a:ln w="25400">
              <a:solidFill>
                <a:srgbClr val="CC0000"/>
              </a:solidFill>
              <a:miter lim="800000"/>
              <a:headEnd/>
              <a:tailEnd/>
            </a:ln>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ru-RU" altLang="ru-RU" sz="1800">
                <a:latin typeface="Arial" charset="0"/>
              </a:endParaRPr>
            </a:p>
          </p:txBody>
        </p:sp>
        <p:sp>
          <p:nvSpPr>
            <p:cNvPr id="36885" name="Text Box 10"/>
            <p:cNvSpPr txBox="1">
              <a:spLocks noChangeArrowheads="1"/>
            </p:cNvSpPr>
            <p:nvPr/>
          </p:nvSpPr>
          <p:spPr bwMode="auto">
            <a:xfrm>
              <a:off x="2208" y="1430"/>
              <a:ext cx="1507" cy="904"/>
            </a:xfrm>
            <a:prstGeom prst="rect">
              <a:avLst/>
            </a:prstGeom>
            <a:solidFill>
              <a:srgbClr val="FFFFFF"/>
            </a:solidFill>
            <a:ln w="25400">
              <a:solidFill>
                <a:srgbClr val="CC0000"/>
              </a:solidFill>
              <a:miter lim="800000"/>
              <a:headEnd/>
              <a:tailEnd/>
            </a:ln>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ru-RU" altLang="ru-RU" sz="1800">
                <a:latin typeface="Arial" charset="0"/>
              </a:endParaRPr>
            </a:p>
          </p:txBody>
        </p:sp>
        <p:sp>
          <p:nvSpPr>
            <p:cNvPr id="36886" name="Text Box 11"/>
            <p:cNvSpPr txBox="1">
              <a:spLocks noChangeArrowheads="1"/>
            </p:cNvSpPr>
            <p:nvPr/>
          </p:nvSpPr>
          <p:spPr bwMode="auto">
            <a:xfrm>
              <a:off x="2136" y="1502"/>
              <a:ext cx="1507" cy="904"/>
            </a:xfrm>
            <a:prstGeom prst="rect">
              <a:avLst/>
            </a:prstGeom>
            <a:solidFill>
              <a:srgbClr val="FFFFFF"/>
            </a:solidFill>
            <a:ln w="25400">
              <a:solidFill>
                <a:srgbClr val="CC0000"/>
              </a:solidFill>
              <a:miter lim="800000"/>
              <a:headEnd/>
              <a:tailEnd/>
            </a:ln>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ru-RU" altLang="ru-RU" sz="1800">
                <a:latin typeface="Arial" charset="0"/>
              </a:endParaRPr>
            </a:p>
          </p:txBody>
        </p:sp>
        <p:sp>
          <p:nvSpPr>
            <p:cNvPr id="36887" name="Text Box 12"/>
            <p:cNvSpPr txBox="1">
              <a:spLocks noChangeArrowheads="1"/>
            </p:cNvSpPr>
            <p:nvPr/>
          </p:nvSpPr>
          <p:spPr bwMode="auto">
            <a:xfrm>
              <a:off x="2064" y="1574"/>
              <a:ext cx="1507" cy="904"/>
            </a:xfrm>
            <a:prstGeom prst="rect">
              <a:avLst/>
            </a:prstGeom>
            <a:solidFill>
              <a:srgbClr val="FFFFFF"/>
            </a:solidFill>
            <a:ln w="25400">
              <a:solidFill>
                <a:srgbClr val="CC0000"/>
              </a:solidFill>
              <a:miter lim="800000"/>
              <a:headEnd/>
              <a:tailEnd/>
            </a:ln>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endParaRPr lang="ru-RU" altLang="ru-RU" sz="2000" b="1">
                <a:latin typeface="Arial" charset="0"/>
              </a:endParaRPr>
            </a:p>
            <a:p>
              <a:pPr algn="ctr"/>
              <a:r>
                <a:rPr lang="ru-RU" altLang="ru-RU" sz="2000" b="1">
                  <a:solidFill>
                    <a:srgbClr val="0066CC"/>
                  </a:solidFill>
                  <a:latin typeface="Arial" charset="0"/>
                </a:rPr>
                <a:t>Нравственные характеристики конкретных действий </a:t>
              </a:r>
            </a:p>
            <a:p>
              <a:pPr algn="ctr"/>
              <a:r>
                <a:rPr lang="ru-RU" altLang="ru-RU" sz="2000" b="1">
                  <a:solidFill>
                    <a:srgbClr val="0066CC"/>
                  </a:solidFill>
                  <a:latin typeface="Arial" charset="0"/>
                </a:rPr>
                <a:t>и поступков</a:t>
              </a:r>
            </a:p>
          </p:txBody>
        </p:sp>
      </p:grpSp>
      <p:grpSp>
        <p:nvGrpSpPr>
          <p:cNvPr id="4" name="Group 13"/>
          <p:cNvGrpSpPr>
            <a:grpSpLocks/>
          </p:cNvGrpSpPr>
          <p:nvPr/>
        </p:nvGrpSpPr>
        <p:grpSpPr bwMode="auto">
          <a:xfrm>
            <a:off x="6408738" y="2857500"/>
            <a:ext cx="2735262" cy="2857500"/>
            <a:chOff x="4037" y="1368"/>
            <a:chExt cx="1723" cy="1120"/>
          </a:xfrm>
        </p:grpSpPr>
        <p:sp>
          <p:nvSpPr>
            <p:cNvPr id="36880" name="Text Box 14"/>
            <p:cNvSpPr txBox="1">
              <a:spLocks noChangeArrowheads="1"/>
            </p:cNvSpPr>
            <p:nvPr/>
          </p:nvSpPr>
          <p:spPr bwMode="auto">
            <a:xfrm>
              <a:off x="4253" y="1368"/>
              <a:ext cx="1507" cy="904"/>
            </a:xfrm>
            <a:prstGeom prst="rect">
              <a:avLst/>
            </a:prstGeom>
            <a:solidFill>
              <a:srgbClr val="FFFFFF"/>
            </a:solidFill>
            <a:ln w="25400">
              <a:solidFill>
                <a:srgbClr val="CC0000"/>
              </a:solidFill>
              <a:miter lim="800000"/>
              <a:headEnd/>
              <a:tailEnd/>
            </a:ln>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ru-RU" altLang="ru-RU" sz="1800">
                <a:latin typeface="Arial" charset="0"/>
              </a:endParaRPr>
            </a:p>
          </p:txBody>
        </p:sp>
        <p:sp>
          <p:nvSpPr>
            <p:cNvPr id="36881" name="Text Box 15"/>
            <p:cNvSpPr txBox="1">
              <a:spLocks noChangeArrowheads="1"/>
            </p:cNvSpPr>
            <p:nvPr/>
          </p:nvSpPr>
          <p:spPr bwMode="auto">
            <a:xfrm>
              <a:off x="4181" y="1440"/>
              <a:ext cx="1507" cy="904"/>
            </a:xfrm>
            <a:prstGeom prst="rect">
              <a:avLst/>
            </a:prstGeom>
            <a:solidFill>
              <a:srgbClr val="FFFFFF"/>
            </a:solidFill>
            <a:ln w="25400">
              <a:solidFill>
                <a:srgbClr val="CC0000"/>
              </a:solidFill>
              <a:miter lim="800000"/>
              <a:headEnd/>
              <a:tailEnd/>
            </a:ln>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ru-RU" altLang="ru-RU" sz="1800">
                <a:latin typeface="Arial" charset="0"/>
              </a:endParaRPr>
            </a:p>
          </p:txBody>
        </p:sp>
        <p:sp>
          <p:nvSpPr>
            <p:cNvPr id="36882" name="Text Box 16"/>
            <p:cNvSpPr txBox="1">
              <a:spLocks noChangeArrowheads="1"/>
            </p:cNvSpPr>
            <p:nvPr/>
          </p:nvSpPr>
          <p:spPr bwMode="auto">
            <a:xfrm>
              <a:off x="4109" y="1512"/>
              <a:ext cx="1507" cy="904"/>
            </a:xfrm>
            <a:prstGeom prst="rect">
              <a:avLst/>
            </a:prstGeom>
            <a:solidFill>
              <a:srgbClr val="FFFFFF"/>
            </a:solidFill>
            <a:ln w="25400">
              <a:solidFill>
                <a:srgbClr val="CC0000"/>
              </a:solidFill>
              <a:miter lim="800000"/>
              <a:headEnd/>
              <a:tailEnd/>
            </a:ln>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ru-RU" altLang="ru-RU" sz="1800">
                <a:latin typeface="Arial" charset="0"/>
              </a:endParaRPr>
            </a:p>
          </p:txBody>
        </p:sp>
        <p:sp>
          <p:nvSpPr>
            <p:cNvPr id="36883" name="Text Box 17"/>
            <p:cNvSpPr txBox="1">
              <a:spLocks noChangeArrowheads="1"/>
            </p:cNvSpPr>
            <p:nvPr/>
          </p:nvSpPr>
          <p:spPr bwMode="auto">
            <a:xfrm>
              <a:off x="4037" y="1584"/>
              <a:ext cx="1507" cy="904"/>
            </a:xfrm>
            <a:prstGeom prst="rect">
              <a:avLst/>
            </a:prstGeom>
            <a:solidFill>
              <a:srgbClr val="FFFFFF"/>
            </a:solidFill>
            <a:ln w="25400">
              <a:solidFill>
                <a:srgbClr val="CC0000"/>
              </a:solidFill>
              <a:miter lim="800000"/>
              <a:headEnd/>
              <a:tailEnd/>
            </a:ln>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endParaRPr lang="ru-RU" altLang="ru-RU" sz="2000" b="1">
                <a:latin typeface="Arial" charset="0"/>
              </a:endParaRPr>
            </a:p>
            <a:p>
              <a:pPr algn="ctr"/>
              <a:r>
                <a:rPr lang="ru-RU" altLang="ru-RU" sz="2000" b="1">
                  <a:solidFill>
                    <a:srgbClr val="009900"/>
                  </a:solidFill>
                  <a:latin typeface="Arial" charset="0"/>
                </a:rPr>
                <a:t>Неповторимые нравственно-личностные черты характера служащего</a:t>
              </a:r>
            </a:p>
          </p:txBody>
        </p:sp>
      </p:grpSp>
      <p:sp>
        <p:nvSpPr>
          <p:cNvPr id="71698" name="AutoShape 18" descr="Темный диагональный 1"/>
          <p:cNvSpPr>
            <a:spLocks noChangeArrowheads="1"/>
          </p:cNvSpPr>
          <p:nvPr/>
        </p:nvSpPr>
        <p:spPr bwMode="auto">
          <a:xfrm>
            <a:off x="1155700" y="2552700"/>
            <a:ext cx="685800" cy="571500"/>
          </a:xfrm>
          <a:prstGeom prst="downArrow">
            <a:avLst>
              <a:gd name="adj1" fmla="val 50000"/>
              <a:gd name="adj2" fmla="val 25000"/>
            </a:avLst>
          </a:prstGeom>
          <a:pattFill prst="dkDnDiag">
            <a:fgClr>
              <a:srgbClr val="000000"/>
            </a:fgClr>
            <a:bgClr>
              <a:srgbClr val="FFFFFF"/>
            </a:bgClr>
          </a:pattFill>
          <a:ln w="9525">
            <a:solidFill>
              <a:srgbClr val="000000"/>
            </a:solidFill>
            <a:miter lim="800000"/>
            <a:headEnd/>
            <a:tailEnd/>
          </a:ln>
        </p:spPr>
        <p:txBody>
          <a:bodyPr/>
          <a:lstStyle/>
          <a:p>
            <a:pPr eaLnBrk="1" hangingPunct="1"/>
            <a:endParaRPr lang="ru-RU" altLang="ru-RU"/>
          </a:p>
        </p:txBody>
      </p:sp>
      <p:sp>
        <p:nvSpPr>
          <p:cNvPr id="71699" name="AutoShape 19" descr="Темный диагональный 1"/>
          <p:cNvSpPr>
            <a:spLocks noChangeArrowheads="1"/>
          </p:cNvSpPr>
          <p:nvPr/>
        </p:nvSpPr>
        <p:spPr bwMode="auto">
          <a:xfrm>
            <a:off x="4241800" y="2540000"/>
            <a:ext cx="685800" cy="571500"/>
          </a:xfrm>
          <a:prstGeom prst="downArrow">
            <a:avLst>
              <a:gd name="adj1" fmla="val 50000"/>
              <a:gd name="adj2" fmla="val 25000"/>
            </a:avLst>
          </a:prstGeom>
          <a:pattFill prst="dkDnDiag">
            <a:fgClr>
              <a:srgbClr val="000000"/>
            </a:fgClr>
            <a:bgClr>
              <a:srgbClr val="FFFFFF"/>
            </a:bgClr>
          </a:pattFill>
          <a:ln w="9525">
            <a:solidFill>
              <a:srgbClr val="000000"/>
            </a:solidFill>
            <a:miter lim="800000"/>
            <a:headEnd/>
            <a:tailEnd/>
          </a:ln>
        </p:spPr>
        <p:txBody>
          <a:bodyPr/>
          <a:lstStyle/>
          <a:p>
            <a:pPr eaLnBrk="1" hangingPunct="1"/>
            <a:endParaRPr lang="ru-RU" altLang="ru-RU"/>
          </a:p>
        </p:txBody>
      </p:sp>
      <p:sp>
        <p:nvSpPr>
          <p:cNvPr id="71700" name="Text Box 20"/>
          <p:cNvSpPr txBox="1">
            <a:spLocks noChangeArrowheads="1"/>
          </p:cNvSpPr>
          <p:nvPr/>
        </p:nvSpPr>
        <p:spPr bwMode="auto">
          <a:xfrm>
            <a:off x="266700" y="1746250"/>
            <a:ext cx="2519363" cy="539750"/>
          </a:xfrm>
          <a:prstGeom prst="rect">
            <a:avLst/>
          </a:prstGeom>
          <a:solidFill>
            <a:srgbClr val="FFCC99">
              <a:alpha val="50000"/>
            </a:srgbClr>
          </a:solidFill>
          <a:ln w="25400">
            <a:solidFill>
              <a:srgbClr val="CC0000"/>
            </a:solidFill>
            <a:miter lim="800000"/>
            <a:headEnd/>
            <a:tailEnd/>
          </a:ln>
          <a:effectLst>
            <a:outerShdw dist="107763" dir="18900000" algn="ctr" rotWithShape="0">
              <a:srgbClr val="808080"/>
            </a:outerShdw>
          </a:effectLst>
        </p:spPr>
        <p:txBody>
          <a:bodyPr/>
          <a:lstStyle/>
          <a:p>
            <a:pPr algn="ctr">
              <a:defRPr/>
            </a:pPr>
            <a:r>
              <a:rPr lang="ru-RU" sz="2000" b="1">
                <a:solidFill>
                  <a:srgbClr val="FFFF00"/>
                </a:solidFill>
                <a:effectLst>
                  <a:outerShdw blurRad="38100" dist="38100" dir="2700000" algn="tl">
                    <a:srgbClr val="000000"/>
                  </a:outerShdw>
                </a:effectLst>
                <a:latin typeface="Arial" charset="0"/>
              </a:rPr>
              <a:t>РАЦИОНАЛЬНОЕ</a:t>
            </a:r>
          </a:p>
        </p:txBody>
      </p:sp>
      <p:sp>
        <p:nvSpPr>
          <p:cNvPr id="71701" name="Text Box 21"/>
          <p:cNvSpPr txBox="1">
            <a:spLocks noChangeArrowheads="1"/>
          </p:cNvSpPr>
          <p:nvPr/>
        </p:nvSpPr>
        <p:spPr bwMode="auto">
          <a:xfrm>
            <a:off x="3429000" y="1746250"/>
            <a:ext cx="2519363" cy="541338"/>
          </a:xfrm>
          <a:prstGeom prst="rect">
            <a:avLst/>
          </a:prstGeom>
          <a:solidFill>
            <a:srgbClr val="CCFFFF">
              <a:alpha val="50000"/>
            </a:srgbClr>
          </a:solidFill>
          <a:ln w="25400">
            <a:solidFill>
              <a:srgbClr val="CC0000"/>
            </a:solidFill>
            <a:miter lim="800000"/>
            <a:headEnd/>
            <a:tailEnd/>
          </a:ln>
          <a:effectLst>
            <a:outerShdw dist="107763" dir="18900000" algn="ctr" rotWithShape="0">
              <a:srgbClr val="808080"/>
            </a:outerShdw>
          </a:effectLst>
        </p:spPr>
        <p:txBody>
          <a:bodyPr/>
          <a:lstStyle/>
          <a:p>
            <a:pPr algn="ctr">
              <a:defRPr/>
            </a:pPr>
            <a:r>
              <a:rPr lang="ru-RU" sz="2000" b="1">
                <a:solidFill>
                  <a:srgbClr val="CCFF99"/>
                </a:solidFill>
                <a:effectLst>
                  <a:outerShdw blurRad="38100" dist="38100" dir="2700000" algn="tl">
                    <a:srgbClr val="000000"/>
                  </a:outerShdw>
                </a:effectLst>
                <a:latin typeface="Arial" charset="0"/>
              </a:rPr>
              <a:t>ВОЛЕВОЕ</a:t>
            </a:r>
          </a:p>
        </p:txBody>
      </p:sp>
      <p:sp>
        <p:nvSpPr>
          <p:cNvPr id="71702" name="Text Box 22"/>
          <p:cNvSpPr txBox="1">
            <a:spLocks noChangeArrowheads="1"/>
          </p:cNvSpPr>
          <p:nvPr/>
        </p:nvSpPr>
        <p:spPr bwMode="auto">
          <a:xfrm>
            <a:off x="6515100" y="1746250"/>
            <a:ext cx="2519363" cy="541338"/>
          </a:xfrm>
          <a:prstGeom prst="rect">
            <a:avLst/>
          </a:prstGeom>
          <a:solidFill>
            <a:srgbClr val="CCFFCC">
              <a:alpha val="50000"/>
            </a:srgbClr>
          </a:solidFill>
          <a:ln w="25400">
            <a:solidFill>
              <a:srgbClr val="CC0000"/>
            </a:solidFill>
            <a:miter lim="800000"/>
            <a:headEnd/>
            <a:tailEnd/>
          </a:ln>
          <a:effectLst>
            <a:outerShdw dist="107763" dir="18900000" algn="ctr" rotWithShape="0">
              <a:srgbClr val="808080"/>
            </a:outerShdw>
          </a:effectLst>
        </p:spPr>
        <p:txBody>
          <a:bodyPr/>
          <a:lstStyle/>
          <a:p>
            <a:pPr algn="ctr">
              <a:defRPr/>
            </a:pPr>
            <a:r>
              <a:rPr lang="ru-RU" sz="2000" b="1">
                <a:solidFill>
                  <a:srgbClr val="FF3300"/>
                </a:solidFill>
                <a:effectLst>
                  <a:outerShdw blurRad="38100" dist="38100" dir="2700000" algn="tl">
                    <a:srgbClr val="000000"/>
                  </a:outerShdw>
                </a:effectLst>
                <a:latin typeface="Arial" charset="0"/>
              </a:rPr>
              <a:t>ЧУВСТВЕННОЕ</a:t>
            </a:r>
          </a:p>
        </p:txBody>
      </p:sp>
      <p:sp>
        <p:nvSpPr>
          <p:cNvPr id="71703" name="AutoShape 23" descr="Темный диагональный 1"/>
          <p:cNvSpPr>
            <a:spLocks noChangeArrowheads="1"/>
          </p:cNvSpPr>
          <p:nvPr/>
        </p:nvSpPr>
        <p:spPr bwMode="auto">
          <a:xfrm>
            <a:off x="7429500" y="2552700"/>
            <a:ext cx="685800" cy="571500"/>
          </a:xfrm>
          <a:prstGeom prst="downArrow">
            <a:avLst>
              <a:gd name="adj1" fmla="val 50000"/>
              <a:gd name="adj2" fmla="val 25000"/>
            </a:avLst>
          </a:prstGeom>
          <a:pattFill prst="dkDnDiag">
            <a:fgClr>
              <a:srgbClr val="000000"/>
            </a:fgClr>
            <a:bgClr>
              <a:srgbClr val="FFFFFF"/>
            </a:bgClr>
          </a:pattFill>
          <a:ln w="9525">
            <a:solidFill>
              <a:srgbClr val="000000"/>
            </a:solidFill>
            <a:miter lim="800000"/>
            <a:headEnd/>
            <a:tailEnd/>
          </a:ln>
        </p:spPr>
        <p:txBody>
          <a:bodyPr/>
          <a:lstStyle/>
          <a:p>
            <a:pPr eaLnBrk="1" hangingPunct="1"/>
            <a:endParaRPr lang="ru-RU" altLang="ru-RU"/>
          </a:p>
        </p:txBody>
      </p:sp>
      <p:sp>
        <p:nvSpPr>
          <p:cNvPr id="36876" name="AutoShape 24"/>
          <p:cNvSpPr>
            <a:spLocks noChangeArrowheads="1"/>
          </p:cNvSpPr>
          <p:nvPr/>
        </p:nvSpPr>
        <p:spPr bwMode="auto">
          <a:xfrm>
            <a:off x="2895600" y="1905000"/>
            <a:ext cx="457200" cy="152400"/>
          </a:xfrm>
          <a:prstGeom prst="leftRightArrow">
            <a:avLst>
              <a:gd name="adj1" fmla="val 50000"/>
              <a:gd name="adj2" fmla="val 60000"/>
            </a:avLst>
          </a:prstGeom>
          <a:solidFill>
            <a:schemeClr val="accent1"/>
          </a:solidFill>
          <a:ln w="9525">
            <a:solidFill>
              <a:schemeClr val="tx1"/>
            </a:solidFill>
            <a:miter lim="800000"/>
            <a:headEnd/>
            <a:tailEnd/>
          </a:ln>
        </p:spPr>
        <p:txBody>
          <a:bodyPr wrap="none" anchor="ctr"/>
          <a:lstStyle/>
          <a:p>
            <a:pPr eaLnBrk="1" hangingPunct="1"/>
            <a:endParaRPr lang="ru-RU" altLang="ru-RU"/>
          </a:p>
        </p:txBody>
      </p:sp>
      <p:sp>
        <p:nvSpPr>
          <p:cNvPr id="36877" name="AutoShape 25"/>
          <p:cNvSpPr>
            <a:spLocks noChangeArrowheads="1"/>
          </p:cNvSpPr>
          <p:nvPr/>
        </p:nvSpPr>
        <p:spPr bwMode="auto">
          <a:xfrm>
            <a:off x="6019800" y="1905000"/>
            <a:ext cx="457200" cy="152400"/>
          </a:xfrm>
          <a:prstGeom prst="leftRightArrow">
            <a:avLst>
              <a:gd name="adj1" fmla="val 50000"/>
              <a:gd name="adj2" fmla="val 60000"/>
            </a:avLst>
          </a:prstGeom>
          <a:solidFill>
            <a:schemeClr val="accent1"/>
          </a:solidFill>
          <a:ln w="9525">
            <a:solidFill>
              <a:schemeClr val="tx1"/>
            </a:solidFill>
            <a:miter lim="800000"/>
            <a:headEnd/>
            <a:tailEnd/>
          </a:ln>
        </p:spPr>
        <p:txBody>
          <a:bodyPr wrap="none" anchor="ctr"/>
          <a:lstStyle/>
          <a:p>
            <a:pPr eaLnBrk="1" hangingPunct="1"/>
            <a:endParaRPr lang="ru-RU" altLang="ru-RU"/>
          </a:p>
        </p:txBody>
      </p:sp>
      <p:sp>
        <p:nvSpPr>
          <p:cNvPr id="36878" name="AutoShape 26"/>
          <p:cNvSpPr>
            <a:spLocks noChangeArrowheads="1"/>
          </p:cNvSpPr>
          <p:nvPr/>
        </p:nvSpPr>
        <p:spPr bwMode="auto">
          <a:xfrm>
            <a:off x="2743200" y="4343400"/>
            <a:ext cx="457200" cy="152400"/>
          </a:xfrm>
          <a:prstGeom prst="leftRightArrow">
            <a:avLst>
              <a:gd name="adj1" fmla="val 50000"/>
              <a:gd name="adj2" fmla="val 60000"/>
            </a:avLst>
          </a:prstGeom>
          <a:solidFill>
            <a:schemeClr val="accent1"/>
          </a:solidFill>
          <a:ln w="9525">
            <a:solidFill>
              <a:schemeClr val="tx1"/>
            </a:solidFill>
            <a:miter lim="800000"/>
            <a:headEnd/>
            <a:tailEnd/>
          </a:ln>
        </p:spPr>
        <p:txBody>
          <a:bodyPr wrap="none" anchor="ctr"/>
          <a:lstStyle/>
          <a:p>
            <a:pPr eaLnBrk="1" hangingPunct="1"/>
            <a:endParaRPr lang="ru-RU" altLang="ru-RU"/>
          </a:p>
        </p:txBody>
      </p:sp>
      <p:sp>
        <p:nvSpPr>
          <p:cNvPr id="36879" name="AutoShape 27"/>
          <p:cNvSpPr>
            <a:spLocks noChangeArrowheads="1"/>
          </p:cNvSpPr>
          <p:nvPr/>
        </p:nvSpPr>
        <p:spPr bwMode="auto">
          <a:xfrm>
            <a:off x="5867400" y="4343400"/>
            <a:ext cx="457200" cy="152400"/>
          </a:xfrm>
          <a:prstGeom prst="leftRightArrow">
            <a:avLst>
              <a:gd name="adj1" fmla="val 50000"/>
              <a:gd name="adj2" fmla="val 60000"/>
            </a:avLst>
          </a:prstGeom>
          <a:solidFill>
            <a:schemeClr val="accent1"/>
          </a:solidFill>
          <a:ln w="9525">
            <a:solidFill>
              <a:schemeClr val="tx1"/>
            </a:solidFill>
            <a:miter lim="800000"/>
            <a:headEnd/>
            <a:tailEnd/>
          </a:ln>
        </p:spPr>
        <p:txBody>
          <a:bodyPr wrap="none" anchor="ctr"/>
          <a:lstStyle/>
          <a:p>
            <a:pPr eaLnBrk="1" hangingPunct="1"/>
            <a:endParaRPr lang="ru-RU" altLang="ru-RU"/>
          </a:p>
        </p:txBody>
      </p:sp>
    </p:spTree>
    <p:extLst>
      <p:ext uri="{BB962C8B-B14F-4D97-AF65-F5344CB8AC3E}">
        <p14:creationId xmlns:p14="http://schemas.microsoft.com/office/powerpoint/2010/main" val="41068077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700"/>
                                        </p:tgtEl>
                                        <p:attrNameLst>
                                          <p:attrName>style.visibility</p:attrName>
                                        </p:attrNameLst>
                                      </p:cBhvr>
                                      <p:to>
                                        <p:strVal val="visible"/>
                                      </p:to>
                                    </p:set>
                                    <p:animEffect transition="in" filter="dissolve">
                                      <p:cBhvr>
                                        <p:cTn id="7" dur="500"/>
                                        <p:tgtEl>
                                          <p:spTgt spid="71700"/>
                                        </p:tgtEl>
                                      </p:cBhvr>
                                    </p:animEffect>
                                  </p:childTnLst>
                                </p:cTn>
                              </p:par>
                            </p:childTnLst>
                          </p:cTn>
                        </p:par>
                        <p:par>
                          <p:cTn id="8" fill="hold" nodeType="afterGroup">
                            <p:stCondLst>
                              <p:cond delay="500"/>
                            </p:stCondLst>
                            <p:childTnLst>
                              <p:par>
                                <p:cTn id="9" presetID="17" presetClass="entr" presetSubtype="1" fill="hold" grpId="0" nodeType="afterEffect">
                                  <p:stCondLst>
                                    <p:cond delay="0"/>
                                  </p:stCondLst>
                                  <p:childTnLst>
                                    <p:set>
                                      <p:cBhvr>
                                        <p:cTn id="10" dur="1" fill="hold">
                                          <p:stCondLst>
                                            <p:cond delay="0"/>
                                          </p:stCondLst>
                                        </p:cTn>
                                        <p:tgtEl>
                                          <p:spTgt spid="71698"/>
                                        </p:tgtEl>
                                        <p:attrNameLst>
                                          <p:attrName>style.visibility</p:attrName>
                                        </p:attrNameLst>
                                      </p:cBhvr>
                                      <p:to>
                                        <p:strVal val="visible"/>
                                      </p:to>
                                    </p:set>
                                    <p:anim calcmode="lin" valueType="num">
                                      <p:cBhvr>
                                        <p:cTn id="11" dur="500" fill="hold"/>
                                        <p:tgtEl>
                                          <p:spTgt spid="71698"/>
                                        </p:tgtEl>
                                        <p:attrNameLst>
                                          <p:attrName>ppt_x</p:attrName>
                                        </p:attrNameLst>
                                      </p:cBhvr>
                                      <p:tavLst>
                                        <p:tav tm="0">
                                          <p:val>
                                            <p:strVal val="#ppt_x"/>
                                          </p:val>
                                        </p:tav>
                                        <p:tav tm="100000">
                                          <p:val>
                                            <p:strVal val="#ppt_x"/>
                                          </p:val>
                                        </p:tav>
                                      </p:tavLst>
                                    </p:anim>
                                    <p:anim calcmode="lin" valueType="num">
                                      <p:cBhvr>
                                        <p:cTn id="12" dur="500" fill="hold"/>
                                        <p:tgtEl>
                                          <p:spTgt spid="71698"/>
                                        </p:tgtEl>
                                        <p:attrNameLst>
                                          <p:attrName>ppt_y</p:attrName>
                                        </p:attrNameLst>
                                      </p:cBhvr>
                                      <p:tavLst>
                                        <p:tav tm="0">
                                          <p:val>
                                            <p:strVal val="#ppt_y-#ppt_h/2"/>
                                          </p:val>
                                        </p:tav>
                                        <p:tav tm="100000">
                                          <p:val>
                                            <p:strVal val="#ppt_y"/>
                                          </p:val>
                                        </p:tav>
                                      </p:tavLst>
                                    </p:anim>
                                    <p:anim calcmode="lin" valueType="num">
                                      <p:cBhvr>
                                        <p:cTn id="13" dur="500" fill="hold"/>
                                        <p:tgtEl>
                                          <p:spTgt spid="71698"/>
                                        </p:tgtEl>
                                        <p:attrNameLst>
                                          <p:attrName>ppt_w</p:attrName>
                                        </p:attrNameLst>
                                      </p:cBhvr>
                                      <p:tavLst>
                                        <p:tav tm="0">
                                          <p:val>
                                            <p:strVal val="#ppt_w"/>
                                          </p:val>
                                        </p:tav>
                                        <p:tav tm="100000">
                                          <p:val>
                                            <p:strVal val="#ppt_w"/>
                                          </p:val>
                                        </p:tav>
                                      </p:tavLst>
                                    </p:anim>
                                    <p:anim calcmode="lin" valueType="num">
                                      <p:cBhvr>
                                        <p:cTn id="14" dur="500" fill="hold"/>
                                        <p:tgtEl>
                                          <p:spTgt spid="71698"/>
                                        </p:tgtEl>
                                        <p:attrNameLst>
                                          <p:attrName>ppt_h</p:attrName>
                                        </p:attrNameLst>
                                      </p:cBhvr>
                                      <p:tavLst>
                                        <p:tav tm="0">
                                          <p:val>
                                            <p:fltVal val="0"/>
                                          </p:val>
                                        </p:tav>
                                        <p:tav tm="100000">
                                          <p:val>
                                            <p:strVal val="#ppt_h"/>
                                          </p:val>
                                        </p:tav>
                                      </p:tavLst>
                                    </p:anim>
                                  </p:childTnLst>
                                </p:cTn>
                              </p:par>
                            </p:childTnLst>
                          </p:cTn>
                        </p:par>
                        <p:par>
                          <p:cTn id="15" fill="hold" nodeType="afterGroup">
                            <p:stCondLst>
                              <p:cond delay="1000"/>
                            </p:stCondLst>
                            <p:childTnLst>
                              <p:par>
                                <p:cTn id="16" presetID="9"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71701"/>
                                        </p:tgtEl>
                                        <p:attrNameLst>
                                          <p:attrName>style.visibility</p:attrName>
                                        </p:attrNameLst>
                                      </p:cBhvr>
                                      <p:to>
                                        <p:strVal val="visible"/>
                                      </p:to>
                                    </p:set>
                                    <p:animEffect transition="in" filter="dissolve">
                                      <p:cBhvr>
                                        <p:cTn id="22" dur="500"/>
                                        <p:tgtEl>
                                          <p:spTgt spid="71701"/>
                                        </p:tgtEl>
                                      </p:cBhvr>
                                    </p:animEffect>
                                  </p:childTnLst>
                                </p:cTn>
                              </p:par>
                            </p:childTnLst>
                          </p:cTn>
                        </p:par>
                        <p:par>
                          <p:cTn id="23" fill="hold" nodeType="afterGroup">
                            <p:stCondLst>
                              <p:cond delay="2000"/>
                            </p:stCondLst>
                            <p:childTnLst>
                              <p:par>
                                <p:cTn id="24" presetID="17" presetClass="entr" presetSubtype="1" fill="hold" grpId="0" nodeType="afterEffect">
                                  <p:stCondLst>
                                    <p:cond delay="0"/>
                                  </p:stCondLst>
                                  <p:childTnLst>
                                    <p:set>
                                      <p:cBhvr>
                                        <p:cTn id="25" dur="1" fill="hold">
                                          <p:stCondLst>
                                            <p:cond delay="0"/>
                                          </p:stCondLst>
                                        </p:cTn>
                                        <p:tgtEl>
                                          <p:spTgt spid="71699"/>
                                        </p:tgtEl>
                                        <p:attrNameLst>
                                          <p:attrName>style.visibility</p:attrName>
                                        </p:attrNameLst>
                                      </p:cBhvr>
                                      <p:to>
                                        <p:strVal val="visible"/>
                                      </p:to>
                                    </p:set>
                                    <p:anim calcmode="lin" valueType="num">
                                      <p:cBhvr>
                                        <p:cTn id="26" dur="500" fill="hold"/>
                                        <p:tgtEl>
                                          <p:spTgt spid="71699"/>
                                        </p:tgtEl>
                                        <p:attrNameLst>
                                          <p:attrName>ppt_x</p:attrName>
                                        </p:attrNameLst>
                                      </p:cBhvr>
                                      <p:tavLst>
                                        <p:tav tm="0">
                                          <p:val>
                                            <p:strVal val="#ppt_x"/>
                                          </p:val>
                                        </p:tav>
                                        <p:tav tm="100000">
                                          <p:val>
                                            <p:strVal val="#ppt_x"/>
                                          </p:val>
                                        </p:tav>
                                      </p:tavLst>
                                    </p:anim>
                                    <p:anim calcmode="lin" valueType="num">
                                      <p:cBhvr>
                                        <p:cTn id="27" dur="500" fill="hold"/>
                                        <p:tgtEl>
                                          <p:spTgt spid="71699"/>
                                        </p:tgtEl>
                                        <p:attrNameLst>
                                          <p:attrName>ppt_y</p:attrName>
                                        </p:attrNameLst>
                                      </p:cBhvr>
                                      <p:tavLst>
                                        <p:tav tm="0">
                                          <p:val>
                                            <p:strVal val="#ppt_y-#ppt_h/2"/>
                                          </p:val>
                                        </p:tav>
                                        <p:tav tm="100000">
                                          <p:val>
                                            <p:strVal val="#ppt_y"/>
                                          </p:val>
                                        </p:tav>
                                      </p:tavLst>
                                    </p:anim>
                                    <p:anim calcmode="lin" valueType="num">
                                      <p:cBhvr>
                                        <p:cTn id="28" dur="500" fill="hold"/>
                                        <p:tgtEl>
                                          <p:spTgt spid="71699"/>
                                        </p:tgtEl>
                                        <p:attrNameLst>
                                          <p:attrName>ppt_w</p:attrName>
                                        </p:attrNameLst>
                                      </p:cBhvr>
                                      <p:tavLst>
                                        <p:tav tm="0">
                                          <p:val>
                                            <p:strVal val="#ppt_w"/>
                                          </p:val>
                                        </p:tav>
                                        <p:tav tm="100000">
                                          <p:val>
                                            <p:strVal val="#ppt_w"/>
                                          </p:val>
                                        </p:tav>
                                      </p:tavLst>
                                    </p:anim>
                                    <p:anim calcmode="lin" valueType="num">
                                      <p:cBhvr>
                                        <p:cTn id="29" dur="500" fill="hold"/>
                                        <p:tgtEl>
                                          <p:spTgt spid="71699"/>
                                        </p:tgtEl>
                                        <p:attrNameLst>
                                          <p:attrName>ppt_h</p:attrName>
                                        </p:attrNameLst>
                                      </p:cBhvr>
                                      <p:tavLst>
                                        <p:tav tm="0">
                                          <p:val>
                                            <p:fltVal val="0"/>
                                          </p:val>
                                        </p:tav>
                                        <p:tav tm="100000">
                                          <p:val>
                                            <p:strVal val="#ppt_h"/>
                                          </p:val>
                                        </p:tav>
                                      </p:tavLst>
                                    </p:anim>
                                  </p:childTnLst>
                                </p:cTn>
                              </p:par>
                            </p:childTnLst>
                          </p:cTn>
                        </p:par>
                        <p:par>
                          <p:cTn id="30" fill="hold" nodeType="afterGroup">
                            <p:stCondLst>
                              <p:cond delay="2500"/>
                            </p:stCondLst>
                            <p:childTnLst>
                              <p:par>
                                <p:cTn id="31" presetID="9"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dissolve">
                                      <p:cBhvr>
                                        <p:cTn id="33" dur="500"/>
                                        <p:tgtEl>
                                          <p:spTgt spid="3"/>
                                        </p:tgtEl>
                                      </p:cBhvr>
                                    </p:animEffect>
                                  </p:childTnLst>
                                </p:cTn>
                              </p:par>
                            </p:childTnLst>
                          </p:cTn>
                        </p:par>
                        <p:par>
                          <p:cTn id="34" fill="hold" nodeType="afterGroup">
                            <p:stCondLst>
                              <p:cond delay="3000"/>
                            </p:stCondLst>
                            <p:childTnLst>
                              <p:par>
                                <p:cTn id="35" presetID="9" presetClass="entr" presetSubtype="0" fill="hold" grpId="0" nodeType="afterEffect">
                                  <p:stCondLst>
                                    <p:cond delay="0"/>
                                  </p:stCondLst>
                                  <p:childTnLst>
                                    <p:set>
                                      <p:cBhvr>
                                        <p:cTn id="36" dur="1" fill="hold">
                                          <p:stCondLst>
                                            <p:cond delay="0"/>
                                          </p:stCondLst>
                                        </p:cTn>
                                        <p:tgtEl>
                                          <p:spTgt spid="71702"/>
                                        </p:tgtEl>
                                        <p:attrNameLst>
                                          <p:attrName>style.visibility</p:attrName>
                                        </p:attrNameLst>
                                      </p:cBhvr>
                                      <p:to>
                                        <p:strVal val="visible"/>
                                      </p:to>
                                    </p:set>
                                    <p:animEffect transition="in" filter="dissolve">
                                      <p:cBhvr>
                                        <p:cTn id="37" dur="500"/>
                                        <p:tgtEl>
                                          <p:spTgt spid="71702"/>
                                        </p:tgtEl>
                                      </p:cBhvr>
                                    </p:animEffect>
                                  </p:childTnLst>
                                </p:cTn>
                              </p:par>
                            </p:childTnLst>
                          </p:cTn>
                        </p:par>
                        <p:par>
                          <p:cTn id="38" fill="hold" nodeType="afterGroup">
                            <p:stCondLst>
                              <p:cond delay="3500"/>
                            </p:stCondLst>
                            <p:childTnLst>
                              <p:par>
                                <p:cTn id="39" presetID="17" presetClass="entr" presetSubtype="1" fill="hold" grpId="0" nodeType="afterEffect">
                                  <p:stCondLst>
                                    <p:cond delay="0"/>
                                  </p:stCondLst>
                                  <p:childTnLst>
                                    <p:set>
                                      <p:cBhvr>
                                        <p:cTn id="40" dur="1" fill="hold">
                                          <p:stCondLst>
                                            <p:cond delay="0"/>
                                          </p:stCondLst>
                                        </p:cTn>
                                        <p:tgtEl>
                                          <p:spTgt spid="71703"/>
                                        </p:tgtEl>
                                        <p:attrNameLst>
                                          <p:attrName>style.visibility</p:attrName>
                                        </p:attrNameLst>
                                      </p:cBhvr>
                                      <p:to>
                                        <p:strVal val="visible"/>
                                      </p:to>
                                    </p:set>
                                    <p:anim calcmode="lin" valueType="num">
                                      <p:cBhvr>
                                        <p:cTn id="41" dur="500" fill="hold"/>
                                        <p:tgtEl>
                                          <p:spTgt spid="71703"/>
                                        </p:tgtEl>
                                        <p:attrNameLst>
                                          <p:attrName>ppt_x</p:attrName>
                                        </p:attrNameLst>
                                      </p:cBhvr>
                                      <p:tavLst>
                                        <p:tav tm="0">
                                          <p:val>
                                            <p:strVal val="#ppt_x"/>
                                          </p:val>
                                        </p:tav>
                                        <p:tav tm="100000">
                                          <p:val>
                                            <p:strVal val="#ppt_x"/>
                                          </p:val>
                                        </p:tav>
                                      </p:tavLst>
                                    </p:anim>
                                    <p:anim calcmode="lin" valueType="num">
                                      <p:cBhvr>
                                        <p:cTn id="42" dur="500" fill="hold"/>
                                        <p:tgtEl>
                                          <p:spTgt spid="71703"/>
                                        </p:tgtEl>
                                        <p:attrNameLst>
                                          <p:attrName>ppt_y</p:attrName>
                                        </p:attrNameLst>
                                      </p:cBhvr>
                                      <p:tavLst>
                                        <p:tav tm="0">
                                          <p:val>
                                            <p:strVal val="#ppt_y-#ppt_h/2"/>
                                          </p:val>
                                        </p:tav>
                                        <p:tav tm="100000">
                                          <p:val>
                                            <p:strVal val="#ppt_y"/>
                                          </p:val>
                                        </p:tav>
                                      </p:tavLst>
                                    </p:anim>
                                    <p:anim calcmode="lin" valueType="num">
                                      <p:cBhvr>
                                        <p:cTn id="43" dur="500" fill="hold"/>
                                        <p:tgtEl>
                                          <p:spTgt spid="71703"/>
                                        </p:tgtEl>
                                        <p:attrNameLst>
                                          <p:attrName>ppt_w</p:attrName>
                                        </p:attrNameLst>
                                      </p:cBhvr>
                                      <p:tavLst>
                                        <p:tav tm="0">
                                          <p:val>
                                            <p:strVal val="#ppt_w"/>
                                          </p:val>
                                        </p:tav>
                                        <p:tav tm="100000">
                                          <p:val>
                                            <p:strVal val="#ppt_w"/>
                                          </p:val>
                                        </p:tav>
                                      </p:tavLst>
                                    </p:anim>
                                    <p:anim calcmode="lin" valueType="num">
                                      <p:cBhvr>
                                        <p:cTn id="44" dur="500" fill="hold"/>
                                        <p:tgtEl>
                                          <p:spTgt spid="71703"/>
                                        </p:tgtEl>
                                        <p:attrNameLst>
                                          <p:attrName>ppt_h</p:attrName>
                                        </p:attrNameLst>
                                      </p:cBhvr>
                                      <p:tavLst>
                                        <p:tav tm="0">
                                          <p:val>
                                            <p:fltVal val="0"/>
                                          </p:val>
                                        </p:tav>
                                        <p:tav tm="100000">
                                          <p:val>
                                            <p:strVal val="#ppt_h"/>
                                          </p:val>
                                        </p:tav>
                                      </p:tavLst>
                                    </p:anim>
                                  </p:childTnLst>
                                </p:cTn>
                              </p:par>
                            </p:childTnLst>
                          </p:cTn>
                        </p:par>
                        <p:par>
                          <p:cTn id="45" fill="hold" nodeType="afterGroup">
                            <p:stCondLst>
                              <p:cond delay="4000"/>
                            </p:stCondLst>
                            <p:childTnLst>
                              <p:par>
                                <p:cTn id="46" presetID="9" presetClass="entr" presetSubtype="0"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dissolv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8" grpId="0" animBg="1"/>
      <p:bldP spid="71699" grpId="0" animBg="1"/>
      <p:bldP spid="71700" grpId="0" animBg="1" autoUpdateAnimBg="0"/>
      <p:bldP spid="71701" grpId="0" animBg="1" autoUpdateAnimBg="0"/>
      <p:bldP spid="71702" grpId="0" animBg="1" autoUpdateAnimBg="0"/>
      <p:bldP spid="71703"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492125" y="381000"/>
            <a:ext cx="8347075" cy="533400"/>
          </a:xfrm>
          <a:prstGeom prst="rect">
            <a:avLst/>
          </a:prstGeom>
          <a:noFill/>
          <a:ln w="9525">
            <a:noFill/>
            <a:miter lim="800000"/>
            <a:headEnd/>
            <a:tailEnd/>
          </a:ln>
          <a:effectLst/>
        </p:spPr>
        <p:txBody>
          <a:bodyPr anchor="b"/>
          <a:lstStyle/>
          <a:p>
            <a:pPr algn="r" eaLnBrk="1" hangingPunct="1">
              <a:defRPr/>
            </a:pPr>
            <a:r>
              <a:rPr lang="ru-RU" sz="3200" b="1" dirty="0">
                <a:solidFill>
                  <a:srgbClr val="CC0099"/>
                </a:solidFill>
                <a:effectLst>
                  <a:outerShdw blurRad="38100" dist="38100" dir="2700000" algn="tl">
                    <a:srgbClr val="000000"/>
                  </a:outerShdw>
                </a:effectLst>
                <a:latin typeface="Arial" charset="0"/>
              </a:rPr>
              <a:t>Нравственная </a:t>
            </a:r>
            <a:r>
              <a:rPr lang="ru-RU" sz="3200" b="1" dirty="0" err="1">
                <a:solidFill>
                  <a:srgbClr val="CC0099"/>
                </a:solidFill>
                <a:effectLst>
                  <a:outerShdw blurRad="38100" dist="38100" dir="2700000" algn="tl">
                    <a:srgbClr val="000000"/>
                  </a:outerShdw>
                </a:effectLst>
                <a:latin typeface="Arial" charset="0"/>
              </a:rPr>
              <a:t>типологизация</a:t>
            </a:r>
            <a:r>
              <a:rPr lang="ru-RU" sz="3200" b="1" dirty="0">
                <a:solidFill>
                  <a:srgbClr val="CC0099"/>
                </a:solidFill>
                <a:effectLst>
                  <a:outerShdw blurRad="38100" dist="38100" dir="2700000" algn="tl">
                    <a:srgbClr val="000000"/>
                  </a:outerShdw>
                </a:effectLst>
                <a:latin typeface="Arial" charset="0"/>
              </a:rPr>
              <a:t> личности</a:t>
            </a:r>
          </a:p>
        </p:txBody>
      </p:sp>
      <p:grpSp>
        <p:nvGrpSpPr>
          <p:cNvPr id="2" name="Diagram 3"/>
          <p:cNvGrpSpPr>
            <a:grpSpLocks/>
          </p:cNvGrpSpPr>
          <p:nvPr/>
        </p:nvGrpSpPr>
        <p:grpSpPr bwMode="auto">
          <a:xfrm>
            <a:off x="692150" y="1524000"/>
            <a:ext cx="8147050" cy="4637088"/>
            <a:chOff x="318" y="708"/>
            <a:chExt cx="5132" cy="2921"/>
          </a:xfrm>
        </p:grpSpPr>
        <p:sp>
          <p:nvSpPr>
            <p:cNvPr id="3" name="AutoShape 4" descr="30%"/>
            <p:cNvSpPr>
              <a:spLocks noChangeAspect="1" noChangeArrowheads="1" noTextEdit="1"/>
            </p:cNvSpPr>
            <p:nvPr/>
          </p:nvSpPr>
          <p:spPr bwMode="auto">
            <a:xfrm>
              <a:off x="318" y="708"/>
              <a:ext cx="5132" cy="2921"/>
            </a:xfrm>
            <a:prstGeom prst="rect">
              <a:avLst/>
            </a:prstGeom>
            <a:pattFill prst="pct30">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 name="_s9220"/>
            <p:cNvSpPr>
              <a:spLocks noChangeArrowheads="1" noTextEdit="1"/>
            </p:cNvSpPr>
            <p:nvPr/>
          </p:nvSpPr>
          <p:spPr bwMode="auto">
            <a:xfrm>
              <a:off x="1669" y="954"/>
              <a:ext cx="2430" cy="2430"/>
            </a:xfrm>
            <a:custGeom>
              <a:avLst/>
              <a:gdLst>
                <a:gd name="G0" fmla="+- 8100 0 0"/>
                <a:gd name="G1" fmla="+- 16252928 0 0"/>
                <a:gd name="G2" fmla="+- 0 0 16252928"/>
                <a:gd name="T0" fmla="*/ 0 256 1"/>
                <a:gd name="T1" fmla="*/ 180 256 1"/>
                <a:gd name="G3" fmla="+- 16252928 T0 T1"/>
                <a:gd name="T2" fmla="*/ 0 256 1"/>
                <a:gd name="T3" fmla="*/ 90 256 1"/>
                <a:gd name="G4" fmla="+- 16252928 T2 T3"/>
                <a:gd name="G5" fmla="*/ G4 2 1"/>
                <a:gd name="T4" fmla="*/ 90 256 1"/>
                <a:gd name="T5" fmla="*/ 0 256 1"/>
                <a:gd name="G6" fmla="+- 16252928 T4 T5"/>
                <a:gd name="G7" fmla="*/ G6 2 1"/>
                <a:gd name="G8" fmla="abs 1625292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100"/>
                <a:gd name="G18" fmla="*/ 8100 1 2"/>
                <a:gd name="G19" fmla="+- G18 5400 0"/>
                <a:gd name="G20" fmla="cos G19 16252928"/>
                <a:gd name="G21" fmla="sin G19 16252928"/>
                <a:gd name="G22" fmla="+- G20 10800 0"/>
                <a:gd name="G23" fmla="+- G21 10800 0"/>
                <a:gd name="G24" fmla="+- 10800 0 G20"/>
                <a:gd name="G25" fmla="+- 8100 10800 0"/>
                <a:gd name="G26" fmla="?: G9 G17 G25"/>
                <a:gd name="G27" fmla="?: G9 0 21600"/>
                <a:gd name="G28" fmla="cos 10800 16252928"/>
                <a:gd name="G29" fmla="sin 10800 16252928"/>
                <a:gd name="G30" fmla="sin 8100 16252928"/>
                <a:gd name="G31" fmla="+- G28 10800 0"/>
                <a:gd name="G32" fmla="+- G29 10800 0"/>
                <a:gd name="G33" fmla="+- G30 10800 0"/>
                <a:gd name="G34" fmla="?: G4 0 G31"/>
                <a:gd name="G35" fmla="?: 16252928 G34 0"/>
                <a:gd name="G36" fmla="?: G6 G35 G31"/>
                <a:gd name="G37" fmla="+- 21600 0 G36"/>
                <a:gd name="G38" fmla="?: G4 0 G33"/>
                <a:gd name="G39" fmla="?: 16252928 G38 G32"/>
                <a:gd name="G40" fmla="?: G6 G39 0"/>
                <a:gd name="G41" fmla="?: G4 G32 21600"/>
                <a:gd name="G42" fmla="?: G6 G41 G33"/>
                <a:gd name="T12" fmla="*/ 10800 w 21600"/>
                <a:gd name="T13" fmla="*/ 0 h 21600"/>
                <a:gd name="T14" fmla="*/ 7259 w 21600"/>
                <a:gd name="T15" fmla="*/ 2038 h 21600"/>
                <a:gd name="T16" fmla="*/ 10800 w 21600"/>
                <a:gd name="T17" fmla="*/ 2700 h 21600"/>
                <a:gd name="T18" fmla="*/ 14341 w 21600"/>
                <a:gd name="T19" fmla="*/ 20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765" y="3289"/>
                  </a:moveTo>
                  <a:cubicBezTo>
                    <a:pt x="8729" y="2900"/>
                    <a:pt x="9760" y="2700"/>
                    <a:pt x="10799" y="2700"/>
                  </a:cubicBezTo>
                  <a:cubicBezTo>
                    <a:pt x="11839" y="2699"/>
                    <a:pt x="12870" y="2900"/>
                    <a:pt x="13834" y="3289"/>
                  </a:cubicBezTo>
                  <a:lnTo>
                    <a:pt x="14845" y="786"/>
                  </a:lnTo>
                  <a:cubicBezTo>
                    <a:pt x="13560" y="266"/>
                    <a:pt x="12186" y="0"/>
                    <a:pt x="10800" y="0"/>
                  </a:cubicBezTo>
                  <a:cubicBezTo>
                    <a:pt x="9413" y="-1"/>
                    <a:pt x="8039" y="266"/>
                    <a:pt x="6754" y="786"/>
                  </a:cubicBezTo>
                  <a:close/>
                </a:path>
              </a:pathLst>
            </a:custGeom>
            <a:solidFill>
              <a:srgbClr val="9966FF"/>
            </a:solidFill>
            <a:ln w="28575">
              <a:solidFill>
                <a:srgbClr val="5F0FFF"/>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5" name="_s9221"/>
            <p:cNvSpPr>
              <a:spLocks noChangeArrowheads="1" noTextEdit="1"/>
            </p:cNvSpPr>
            <p:nvPr/>
          </p:nvSpPr>
          <p:spPr bwMode="auto">
            <a:xfrm rot="5400000">
              <a:off x="1669" y="954"/>
              <a:ext cx="2430" cy="2430"/>
            </a:xfrm>
            <a:custGeom>
              <a:avLst/>
              <a:gdLst>
                <a:gd name="G0" fmla="+- 8100 0 0"/>
                <a:gd name="G1" fmla="+- 16252928 0 0"/>
                <a:gd name="G2" fmla="+- 0 0 16252928"/>
                <a:gd name="T0" fmla="*/ 0 256 1"/>
                <a:gd name="T1" fmla="*/ 180 256 1"/>
                <a:gd name="G3" fmla="+- 16252928 T0 T1"/>
                <a:gd name="T2" fmla="*/ 0 256 1"/>
                <a:gd name="T3" fmla="*/ 90 256 1"/>
                <a:gd name="G4" fmla="+- 16252928 T2 T3"/>
                <a:gd name="G5" fmla="*/ G4 2 1"/>
                <a:gd name="T4" fmla="*/ 90 256 1"/>
                <a:gd name="T5" fmla="*/ 0 256 1"/>
                <a:gd name="G6" fmla="+- 16252928 T4 T5"/>
                <a:gd name="G7" fmla="*/ G6 2 1"/>
                <a:gd name="G8" fmla="abs 1625292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100"/>
                <a:gd name="G18" fmla="*/ 8100 1 2"/>
                <a:gd name="G19" fmla="+- G18 5400 0"/>
                <a:gd name="G20" fmla="cos G19 16252928"/>
                <a:gd name="G21" fmla="sin G19 16252928"/>
                <a:gd name="G22" fmla="+- G20 10800 0"/>
                <a:gd name="G23" fmla="+- G21 10800 0"/>
                <a:gd name="G24" fmla="+- 10800 0 G20"/>
                <a:gd name="G25" fmla="+- 8100 10800 0"/>
                <a:gd name="G26" fmla="?: G9 G17 G25"/>
                <a:gd name="G27" fmla="?: G9 0 21600"/>
                <a:gd name="G28" fmla="cos 10800 16252928"/>
                <a:gd name="G29" fmla="sin 10800 16252928"/>
                <a:gd name="G30" fmla="sin 8100 16252928"/>
                <a:gd name="G31" fmla="+- G28 10800 0"/>
                <a:gd name="G32" fmla="+- G29 10800 0"/>
                <a:gd name="G33" fmla="+- G30 10800 0"/>
                <a:gd name="G34" fmla="?: G4 0 G31"/>
                <a:gd name="G35" fmla="?: 16252928 G34 0"/>
                <a:gd name="G36" fmla="?: G6 G35 G31"/>
                <a:gd name="G37" fmla="+- 21600 0 G36"/>
                <a:gd name="G38" fmla="?: G4 0 G33"/>
                <a:gd name="G39" fmla="?: 16252928 G38 G32"/>
                <a:gd name="G40" fmla="?: G6 G39 0"/>
                <a:gd name="G41" fmla="?: G4 G32 21600"/>
                <a:gd name="G42" fmla="?: G6 G41 G33"/>
                <a:gd name="T12" fmla="*/ 10800 w 21600"/>
                <a:gd name="T13" fmla="*/ 0 h 21600"/>
                <a:gd name="T14" fmla="*/ 7259 w 21600"/>
                <a:gd name="T15" fmla="*/ 2038 h 21600"/>
                <a:gd name="T16" fmla="*/ 10800 w 21600"/>
                <a:gd name="T17" fmla="*/ 2700 h 21600"/>
                <a:gd name="T18" fmla="*/ 14341 w 21600"/>
                <a:gd name="T19" fmla="*/ 20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765" y="3289"/>
                  </a:moveTo>
                  <a:cubicBezTo>
                    <a:pt x="8729" y="2900"/>
                    <a:pt x="9760" y="2700"/>
                    <a:pt x="10799" y="2700"/>
                  </a:cubicBezTo>
                  <a:cubicBezTo>
                    <a:pt x="11839" y="2699"/>
                    <a:pt x="12870" y="2900"/>
                    <a:pt x="13834" y="3289"/>
                  </a:cubicBezTo>
                  <a:lnTo>
                    <a:pt x="14845" y="786"/>
                  </a:lnTo>
                  <a:cubicBezTo>
                    <a:pt x="13560" y="266"/>
                    <a:pt x="12186" y="0"/>
                    <a:pt x="10800" y="0"/>
                  </a:cubicBezTo>
                  <a:cubicBezTo>
                    <a:pt x="9413" y="-1"/>
                    <a:pt x="8039" y="266"/>
                    <a:pt x="6754" y="786"/>
                  </a:cubicBezTo>
                  <a:close/>
                </a:path>
              </a:pathLst>
            </a:custGeom>
            <a:solidFill>
              <a:srgbClr val="F1FD09"/>
            </a:solidFill>
            <a:ln w="28575">
              <a:solidFill>
                <a:srgbClr val="CAD402"/>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6" name="_s9222"/>
            <p:cNvSpPr>
              <a:spLocks noChangeArrowheads="1" noTextEdit="1"/>
            </p:cNvSpPr>
            <p:nvPr/>
          </p:nvSpPr>
          <p:spPr bwMode="auto">
            <a:xfrm rot="10800000">
              <a:off x="1669" y="954"/>
              <a:ext cx="2430" cy="2430"/>
            </a:xfrm>
            <a:custGeom>
              <a:avLst/>
              <a:gdLst>
                <a:gd name="G0" fmla="+- 8100 0 0"/>
                <a:gd name="G1" fmla="+- 16252928 0 0"/>
                <a:gd name="G2" fmla="+- 0 0 16252928"/>
                <a:gd name="T0" fmla="*/ 0 256 1"/>
                <a:gd name="T1" fmla="*/ 180 256 1"/>
                <a:gd name="G3" fmla="+- 16252928 T0 T1"/>
                <a:gd name="T2" fmla="*/ 0 256 1"/>
                <a:gd name="T3" fmla="*/ 90 256 1"/>
                <a:gd name="G4" fmla="+- 16252928 T2 T3"/>
                <a:gd name="G5" fmla="*/ G4 2 1"/>
                <a:gd name="T4" fmla="*/ 90 256 1"/>
                <a:gd name="T5" fmla="*/ 0 256 1"/>
                <a:gd name="G6" fmla="+- 16252928 T4 T5"/>
                <a:gd name="G7" fmla="*/ G6 2 1"/>
                <a:gd name="G8" fmla="abs 1625292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100"/>
                <a:gd name="G18" fmla="*/ 8100 1 2"/>
                <a:gd name="G19" fmla="+- G18 5400 0"/>
                <a:gd name="G20" fmla="cos G19 16252928"/>
                <a:gd name="G21" fmla="sin G19 16252928"/>
                <a:gd name="G22" fmla="+- G20 10800 0"/>
                <a:gd name="G23" fmla="+- G21 10800 0"/>
                <a:gd name="G24" fmla="+- 10800 0 G20"/>
                <a:gd name="G25" fmla="+- 8100 10800 0"/>
                <a:gd name="G26" fmla="?: G9 G17 G25"/>
                <a:gd name="G27" fmla="?: G9 0 21600"/>
                <a:gd name="G28" fmla="cos 10800 16252928"/>
                <a:gd name="G29" fmla="sin 10800 16252928"/>
                <a:gd name="G30" fmla="sin 8100 16252928"/>
                <a:gd name="G31" fmla="+- G28 10800 0"/>
                <a:gd name="G32" fmla="+- G29 10800 0"/>
                <a:gd name="G33" fmla="+- G30 10800 0"/>
                <a:gd name="G34" fmla="?: G4 0 G31"/>
                <a:gd name="G35" fmla="?: 16252928 G34 0"/>
                <a:gd name="G36" fmla="?: G6 G35 G31"/>
                <a:gd name="G37" fmla="+- 21600 0 G36"/>
                <a:gd name="G38" fmla="?: G4 0 G33"/>
                <a:gd name="G39" fmla="?: 16252928 G38 G32"/>
                <a:gd name="G40" fmla="?: G6 G39 0"/>
                <a:gd name="G41" fmla="?: G4 G32 21600"/>
                <a:gd name="G42" fmla="?: G6 G41 G33"/>
                <a:gd name="T12" fmla="*/ 10800 w 21600"/>
                <a:gd name="T13" fmla="*/ 0 h 21600"/>
                <a:gd name="T14" fmla="*/ 7259 w 21600"/>
                <a:gd name="T15" fmla="*/ 2038 h 21600"/>
                <a:gd name="T16" fmla="*/ 10800 w 21600"/>
                <a:gd name="T17" fmla="*/ 2700 h 21600"/>
                <a:gd name="T18" fmla="*/ 14341 w 21600"/>
                <a:gd name="T19" fmla="*/ 20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765" y="3289"/>
                  </a:moveTo>
                  <a:cubicBezTo>
                    <a:pt x="8729" y="2900"/>
                    <a:pt x="9760" y="2700"/>
                    <a:pt x="10799" y="2700"/>
                  </a:cubicBezTo>
                  <a:cubicBezTo>
                    <a:pt x="11839" y="2699"/>
                    <a:pt x="12870" y="2900"/>
                    <a:pt x="13834" y="3289"/>
                  </a:cubicBezTo>
                  <a:lnTo>
                    <a:pt x="14845" y="786"/>
                  </a:lnTo>
                  <a:cubicBezTo>
                    <a:pt x="13560" y="266"/>
                    <a:pt x="12186" y="0"/>
                    <a:pt x="10800" y="0"/>
                  </a:cubicBezTo>
                  <a:cubicBezTo>
                    <a:pt x="9413" y="-1"/>
                    <a:pt x="8039" y="266"/>
                    <a:pt x="6754" y="786"/>
                  </a:cubicBezTo>
                  <a:close/>
                </a:path>
              </a:pathLst>
            </a:custGeom>
            <a:solidFill>
              <a:srgbClr val="0399FF"/>
            </a:solidFill>
            <a:ln w="28575">
              <a:solidFill>
                <a:srgbClr val="4B595B"/>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7" name="_s9223"/>
            <p:cNvSpPr>
              <a:spLocks noChangeArrowheads="1" noTextEdit="1"/>
            </p:cNvSpPr>
            <p:nvPr/>
          </p:nvSpPr>
          <p:spPr bwMode="auto">
            <a:xfrm rot="16200000">
              <a:off x="1669" y="954"/>
              <a:ext cx="2430" cy="2430"/>
            </a:xfrm>
            <a:custGeom>
              <a:avLst/>
              <a:gdLst>
                <a:gd name="G0" fmla="+- 8100 0 0"/>
                <a:gd name="G1" fmla="+- 16252928 0 0"/>
                <a:gd name="G2" fmla="+- 0 0 16252928"/>
                <a:gd name="T0" fmla="*/ 0 256 1"/>
                <a:gd name="T1" fmla="*/ 180 256 1"/>
                <a:gd name="G3" fmla="+- 16252928 T0 T1"/>
                <a:gd name="T2" fmla="*/ 0 256 1"/>
                <a:gd name="T3" fmla="*/ 90 256 1"/>
                <a:gd name="G4" fmla="+- 16252928 T2 T3"/>
                <a:gd name="G5" fmla="*/ G4 2 1"/>
                <a:gd name="T4" fmla="*/ 90 256 1"/>
                <a:gd name="T5" fmla="*/ 0 256 1"/>
                <a:gd name="G6" fmla="+- 16252928 T4 T5"/>
                <a:gd name="G7" fmla="*/ G6 2 1"/>
                <a:gd name="G8" fmla="abs 1625292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100"/>
                <a:gd name="G18" fmla="*/ 8100 1 2"/>
                <a:gd name="G19" fmla="+- G18 5400 0"/>
                <a:gd name="G20" fmla="cos G19 16252928"/>
                <a:gd name="G21" fmla="sin G19 16252928"/>
                <a:gd name="G22" fmla="+- G20 10800 0"/>
                <a:gd name="G23" fmla="+- G21 10800 0"/>
                <a:gd name="G24" fmla="+- 10800 0 G20"/>
                <a:gd name="G25" fmla="+- 8100 10800 0"/>
                <a:gd name="G26" fmla="?: G9 G17 G25"/>
                <a:gd name="G27" fmla="?: G9 0 21600"/>
                <a:gd name="G28" fmla="cos 10800 16252928"/>
                <a:gd name="G29" fmla="sin 10800 16252928"/>
                <a:gd name="G30" fmla="sin 8100 16252928"/>
                <a:gd name="G31" fmla="+- G28 10800 0"/>
                <a:gd name="G32" fmla="+- G29 10800 0"/>
                <a:gd name="G33" fmla="+- G30 10800 0"/>
                <a:gd name="G34" fmla="?: G4 0 G31"/>
                <a:gd name="G35" fmla="?: 16252928 G34 0"/>
                <a:gd name="G36" fmla="?: G6 G35 G31"/>
                <a:gd name="G37" fmla="+- 21600 0 G36"/>
                <a:gd name="G38" fmla="?: G4 0 G33"/>
                <a:gd name="G39" fmla="?: 16252928 G38 G32"/>
                <a:gd name="G40" fmla="?: G6 G39 0"/>
                <a:gd name="G41" fmla="?: G4 G32 21600"/>
                <a:gd name="G42" fmla="?: G6 G41 G33"/>
                <a:gd name="T12" fmla="*/ 10800 w 21600"/>
                <a:gd name="T13" fmla="*/ 0 h 21600"/>
                <a:gd name="T14" fmla="*/ 7259 w 21600"/>
                <a:gd name="T15" fmla="*/ 2038 h 21600"/>
                <a:gd name="T16" fmla="*/ 10800 w 21600"/>
                <a:gd name="T17" fmla="*/ 2700 h 21600"/>
                <a:gd name="T18" fmla="*/ 14341 w 21600"/>
                <a:gd name="T19" fmla="*/ 20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765" y="3289"/>
                  </a:moveTo>
                  <a:cubicBezTo>
                    <a:pt x="8729" y="2900"/>
                    <a:pt x="9760" y="2700"/>
                    <a:pt x="10799" y="2700"/>
                  </a:cubicBezTo>
                  <a:cubicBezTo>
                    <a:pt x="11839" y="2699"/>
                    <a:pt x="12870" y="2900"/>
                    <a:pt x="13834" y="3289"/>
                  </a:cubicBezTo>
                  <a:lnTo>
                    <a:pt x="14845" y="786"/>
                  </a:lnTo>
                  <a:cubicBezTo>
                    <a:pt x="13560" y="266"/>
                    <a:pt x="12186" y="0"/>
                    <a:pt x="10800" y="0"/>
                  </a:cubicBezTo>
                  <a:cubicBezTo>
                    <a:pt x="9413" y="-1"/>
                    <a:pt x="8039" y="266"/>
                    <a:pt x="6754" y="786"/>
                  </a:cubicBezTo>
                  <a:close/>
                </a:path>
              </a:pathLst>
            </a:custGeom>
            <a:solidFill>
              <a:srgbClr val="FF00FF"/>
            </a:solidFill>
            <a:ln w="28575">
              <a:solidFill>
                <a:srgbClr val="CA00CA"/>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8" name="_s9224"/>
            <p:cNvSpPr>
              <a:spLocks noChangeArrowheads="1"/>
            </p:cNvSpPr>
            <p:nvPr/>
          </p:nvSpPr>
          <p:spPr bwMode="auto">
            <a:xfrm>
              <a:off x="3324" y="1106"/>
              <a:ext cx="623"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smtClean="0">
                <a:ln>
                  <a:noFill/>
                </a:ln>
                <a:solidFill>
                  <a:srgbClr val="CC99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66CC"/>
                  </a:solidFill>
                  <a:effectLst/>
                  <a:latin typeface="Times New Roman" pitchFamily="18" charset="0"/>
                </a:rPr>
                <a:t>Конформистский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66CC"/>
                  </a:solidFill>
                  <a:effectLst/>
                  <a:latin typeface="Times New Roman" pitchFamily="18" charset="0"/>
                </a:rPr>
                <a:t>тип</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3200" b="1" i="0" u="none" strike="noStrike" cap="none" normalizeH="0" baseline="0" smtClean="0">
                <a:ln>
                  <a:noFill/>
                </a:ln>
                <a:solidFill>
                  <a:srgbClr val="CC9900"/>
                </a:solidFill>
                <a:effectLst/>
                <a:latin typeface="Times New Roman" pitchFamily="18" charset="0"/>
              </a:endParaRPr>
            </a:p>
          </p:txBody>
        </p:sp>
        <p:sp>
          <p:nvSpPr>
            <p:cNvPr id="9" name="_s9225"/>
            <p:cNvSpPr>
              <a:spLocks noChangeArrowheads="1"/>
            </p:cNvSpPr>
            <p:nvPr/>
          </p:nvSpPr>
          <p:spPr bwMode="auto">
            <a:xfrm>
              <a:off x="1822" y="2610"/>
              <a:ext cx="623"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CC0099"/>
                  </a:solidFill>
                  <a:effectLst/>
                  <a:latin typeface="Times New Roman" pitchFamily="18" charset="0"/>
                </a:rPr>
                <a:t>Героический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CC0099"/>
                  </a:solidFill>
                  <a:effectLst/>
                  <a:latin typeface="Times New Roman" pitchFamily="18" charset="0"/>
                </a:rPr>
                <a:t>тип</a:t>
              </a:r>
            </a:p>
          </p:txBody>
        </p:sp>
        <p:sp>
          <p:nvSpPr>
            <p:cNvPr id="10" name="_s9226"/>
            <p:cNvSpPr>
              <a:spLocks noChangeArrowheads="1"/>
            </p:cNvSpPr>
            <p:nvPr/>
          </p:nvSpPr>
          <p:spPr bwMode="auto">
            <a:xfrm>
              <a:off x="1821" y="1107"/>
              <a:ext cx="623"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smtClean="0">
                <a:ln>
                  <a:noFill/>
                </a:ln>
                <a:solidFill>
                  <a:srgbClr val="9966FF"/>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3300"/>
                  </a:solidFill>
                  <a:effectLst/>
                  <a:latin typeface="Times New Roman" pitchFamily="18" charset="0"/>
                </a:rPr>
                <a:t>Потребительский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3300"/>
                  </a:solidFill>
                  <a:effectLst/>
                  <a:latin typeface="Times New Roman" pitchFamily="18" charset="0"/>
                </a:rPr>
                <a:t>тип</a:t>
              </a:r>
            </a:p>
          </p:txBody>
        </p:sp>
        <p:sp>
          <p:nvSpPr>
            <p:cNvPr id="11" name="_s9227"/>
            <p:cNvSpPr>
              <a:spLocks noChangeArrowheads="1"/>
            </p:cNvSpPr>
            <p:nvPr/>
          </p:nvSpPr>
          <p:spPr bwMode="auto">
            <a:xfrm>
              <a:off x="3325" y="2609"/>
              <a:ext cx="623"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Аристократический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тип</a:t>
              </a:r>
            </a:p>
          </p:txBody>
        </p:sp>
        <p:sp>
          <p:nvSpPr>
            <p:cNvPr id="12" name="Oval 13"/>
            <p:cNvSpPr>
              <a:spLocks noChangeArrowheads="1"/>
            </p:cNvSpPr>
            <p:nvPr/>
          </p:nvSpPr>
          <p:spPr bwMode="auto">
            <a:xfrm>
              <a:off x="2268" y="1633"/>
              <a:ext cx="1225" cy="10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chemeClr val="bg1"/>
                  </a:solidFill>
                  <a:effectLst>
                    <a:outerShdw blurRad="38100" dist="38100" dir="2700000" algn="tl">
                      <a:srgbClr val="000000"/>
                    </a:outerShdw>
                  </a:effectLst>
                  <a:latin typeface="Verdana" pitchFamily="34" charset="0"/>
                </a:rPr>
                <a:t>ЛИЧНОСТЬ</a:t>
              </a:r>
            </a:p>
          </p:txBody>
        </p:sp>
      </p:grpSp>
      <p:sp>
        <p:nvSpPr>
          <p:cNvPr id="3086" name="Text Box 14"/>
          <p:cNvSpPr txBox="1">
            <a:spLocks noChangeArrowheads="1"/>
          </p:cNvSpPr>
          <p:nvPr/>
        </p:nvSpPr>
        <p:spPr bwMode="auto">
          <a:xfrm>
            <a:off x="152400" y="6469063"/>
            <a:ext cx="411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1" hangingPunct="1">
              <a:spcBef>
                <a:spcPct val="50000"/>
              </a:spcBef>
            </a:pPr>
            <a:r>
              <a:rPr lang="ru-RU" altLang="ru-RU" sz="1400">
                <a:latin typeface="Garamond" pitchFamily="18" charset="0"/>
              </a:rPr>
              <a:t>По И.Л.Зеленковой и Е.В.Беляевой</a:t>
            </a:r>
          </a:p>
        </p:txBody>
      </p:sp>
      <p:sp>
        <p:nvSpPr>
          <p:cNvPr id="3087" name="AutoShape 15"/>
          <p:cNvSpPr>
            <a:spLocks noChangeArrowheads="1"/>
          </p:cNvSpPr>
          <p:nvPr/>
        </p:nvSpPr>
        <p:spPr bwMode="auto">
          <a:xfrm>
            <a:off x="152400" y="1295400"/>
            <a:ext cx="2438400" cy="1143000"/>
          </a:xfrm>
          <a:prstGeom prst="wedgeRoundRectCallout">
            <a:avLst>
              <a:gd name="adj1" fmla="val 61653"/>
              <a:gd name="adj2" fmla="val 53056"/>
              <a:gd name="adj3" fmla="val 16667"/>
            </a:avLst>
          </a:prstGeom>
          <a:solidFill>
            <a:srgbClr val="FFFF99"/>
          </a:solidFill>
          <a:ln w="9525">
            <a:solidFill>
              <a:schemeClr val="tx1"/>
            </a:solidFill>
            <a:miter lim="800000"/>
            <a:headEnd/>
            <a:tailEnd/>
          </a:ln>
        </p:spPr>
        <p:txBody>
          <a:bodyPr/>
          <a:lstStyle/>
          <a:p>
            <a:pPr algn="ctr" eaLnBrk="1" hangingPunct="1"/>
            <a:r>
              <a:rPr lang="ru-RU" altLang="ru-RU" sz="2000" b="1">
                <a:latin typeface="Garamond" pitchFamily="18" charset="0"/>
              </a:rPr>
              <a:t>Слава, </a:t>
            </a:r>
          </a:p>
          <a:p>
            <a:pPr algn="ctr" eaLnBrk="1" hangingPunct="1"/>
            <a:r>
              <a:rPr lang="ru-RU" altLang="ru-RU" sz="2000" b="1">
                <a:latin typeface="Garamond" pitchFamily="18" charset="0"/>
              </a:rPr>
              <a:t>власть, деньги, престижность</a:t>
            </a:r>
          </a:p>
        </p:txBody>
      </p:sp>
      <p:sp>
        <p:nvSpPr>
          <p:cNvPr id="3088" name="AutoShape 16"/>
          <p:cNvSpPr>
            <a:spLocks noChangeArrowheads="1"/>
          </p:cNvSpPr>
          <p:nvPr/>
        </p:nvSpPr>
        <p:spPr bwMode="auto">
          <a:xfrm>
            <a:off x="152400" y="4343400"/>
            <a:ext cx="2514600" cy="1828800"/>
          </a:xfrm>
          <a:prstGeom prst="wedgeRoundRectCallout">
            <a:avLst>
              <a:gd name="adj1" fmla="val 74495"/>
              <a:gd name="adj2" fmla="val 2606"/>
              <a:gd name="adj3" fmla="val 16667"/>
            </a:avLst>
          </a:prstGeom>
          <a:solidFill>
            <a:srgbClr val="FFFF99"/>
          </a:solidFill>
          <a:ln w="9525">
            <a:solidFill>
              <a:schemeClr val="tx1"/>
            </a:solidFill>
            <a:miter lim="800000"/>
            <a:headEnd/>
            <a:tailEnd/>
          </a:ln>
        </p:spPr>
        <p:txBody>
          <a:bodyPr/>
          <a:lstStyle/>
          <a:p>
            <a:pPr algn="ctr" eaLnBrk="1" hangingPunct="1"/>
            <a:r>
              <a:rPr lang="ru-RU" altLang="ru-RU" sz="2000" b="1">
                <a:latin typeface="Garamond" pitchFamily="18" charset="0"/>
              </a:rPr>
              <a:t>Активность, вмешательство,</a:t>
            </a:r>
          </a:p>
          <a:p>
            <a:pPr algn="ctr" eaLnBrk="1" hangingPunct="1"/>
            <a:r>
              <a:rPr lang="ru-RU" altLang="ru-RU" sz="2000" b="1">
                <a:latin typeface="Garamond" pitchFamily="18" charset="0"/>
              </a:rPr>
              <a:t>борьба, социальная ориентировка</a:t>
            </a:r>
          </a:p>
        </p:txBody>
      </p:sp>
      <p:sp>
        <p:nvSpPr>
          <p:cNvPr id="3089" name="AutoShape 17"/>
          <p:cNvSpPr>
            <a:spLocks noChangeArrowheads="1"/>
          </p:cNvSpPr>
          <p:nvPr/>
        </p:nvSpPr>
        <p:spPr bwMode="auto">
          <a:xfrm>
            <a:off x="5943600" y="1143000"/>
            <a:ext cx="2971800" cy="1066800"/>
          </a:xfrm>
          <a:prstGeom prst="wedgeRoundRectCallout">
            <a:avLst>
              <a:gd name="adj1" fmla="val -51444"/>
              <a:gd name="adj2" fmla="val 83778"/>
              <a:gd name="adj3" fmla="val 16667"/>
            </a:avLst>
          </a:prstGeom>
          <a:solidFill>
            <a:srgbClr val="FFFF99"/>
          </a:solidFill>
          <a:ln w="9525">
            <a:solidFill>
              <a:schemeClr val="tx1"/>
            </a:solidFill>
            <a:miter lim="800000"/>
            <a:headEnd/>
            <a:tailEnd/>
          </a:ln>
        </p:spPr>
        <p:txBody>
          <a:bodyPr/>
          <a:lstStyle/>
          <a:p>
            <a:pPr algn="ctr" eaLnBrk="1" hangingPunct="1"/>
            <a:r>
              <a:rPr lang="ru-RU" altLang="ru-RU" sz="2000" b="1">
                <a:latin typeface="Garamond" pitchFamily="18" charset="0"/>
              </a:rPr>
              <a:t>Коммуникабельность, понимание другого, строгость к себе</a:t>
            </a:r>
          </a:p>
        </p:txBody>
      </p:sp>
      <p:sp>
        <p:nvSpPr>
          <p:cNvPr id="3090" name="AutoShape 18"/>
          <p:cNvSpPr>
            <a:spLocks noChangeArrowheads="1"/>
          </p:cNvSpPr>
          <p:nvPr/>
        </p:nvSpPr>
        <p:spPr bwMode="auto">
          <a:xfrm>
            <a:off x="5562600" y="5334000"/>
            <a:ext cx="3505200" cy="1447800"/>
          </a:xfrm>
          <a:prstGeom prst="wedgeRoundRectCallout">
            <a:avLst>
              <a:gd name="adj1" fmla="val -29301"/>
              <a:gd name="adj2" fmla="val -67213"/>
              <a:gd name="adj3" fmla="val 16667"/>
            </a:avLst>
          </a:prstGeom>
          <a:solidFill>
            <a:srgbClr val="FFFF99"/>
          </a:solidFill>
          <a:ln w="9525">
            <a:solidFill>
              <a:schemeClr val="tx1"/>
            </a:solidFill>
            <a:miter lim="800000"/>
            <a:headEnd/>
            <a:tailEnd/>
          </a:ln>
        </p:spPr>
        <p:txBody>
          <a:bodyPr/>
          <a:lstStyle/>
          <a:p>
            <a:pPr algn="ctr" eaLnBrk="1" hangingPunct="1"/>
            <a:r>
              <a:rPr lang="ru-RU" altLang="ru-RU" sz="1800" b="1">
                <a:latin typeface="Garamond" pitchFamily="18" charset="0"/>
              </a:rPr>
              <a:t>Интеллигентность, чувство собственного достоинства, свободолюбие, иррациональность</a:t>
            </a:r>
          </a:p>
        </p:txBody>
      </p:sp>
    </p:spTree>
    <p:extLst>
      <p:ext uri="{BB962C8B-B14F-4D97-AF65-F5344CB8AC3E}">
        <p14:creationId xmlns:p14="http://schemas.microsoft.com/office/powerpoint/2010/main" val="745929404"/>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descr="Large confetti"/>
          <p:cNvSpPr>
            <a:spLocks noGrp="1" noChangeArrowheads="1"/>
          </p:cNvSpPr>
          <p:nvPr>
            <p:ph type="title"/>
          </p:nvPr>
        </p:nvSpPr>
        <p:spPr/>
        <p:txBody>
          <a:bodyPr/>
          <a:lstStyle/>
          <a:p>
            <a:pPr eaLnBrk="1" hangingPunct="1"/>
            <a:r>
              <a:rPr lang="ru-RU" altLang="ru-RU" b="1" smtClean="0">
                <a:solidFill>
                  <a:srgbClr val="3C23F3"/>
                </a:solidFill>
              </a:rPr>
              <a:t>Сущность индивидуальности</a:t>
            </a:r>
          </a:p>
        </p:txBody>
      </p:sp>
      <p:sp>
        <p:nvSpPr>
          <p:cNvPr id="37891" name="Text Box 3"/>
          <p:cNvSpPr txBox="1">
            <a:spLocks noChangeArrowheads="1"/>
          </p:cNvSpPr>
          <p:nvPr/>
        </p:nvSpPr>
        <p:spPr bwMode="auto">
          <a:xfrm>
            <a:off x="395288" y="1700213"/>
            <a:ext cx="6913562" cy="4978400"/>
          </a:xfrm>
          <a:prstGeom prst="rect">
            <a:avLst/>
          </a:prstGeom>
          <a:solidFill>
            <a:srgbClr val="FFEEBD"/>
          </a:solidFill>
          <a:ln w="9525">
            <a:solidFill>
              <a:schemeClr val="tx1"/>
            </a:solidFill>
            <a:miter lim="800000"/>
            <a:headEnd/>
            <a:tailEnd/>
          </a:ln>
          <a:effectLst>
            <a:outerShdw dist="107763" dir="18900000" algn="ctr" rotWithShape="0">
              <a:schemeClr val="bg2">
                <a:alpha val="50000"/>
              </a:schemeClr>
            </a:outerShdw>
          </a:effec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spcBef>
                <a:spcPct val="50000"/>
              </a:spcBef>
              <a:buClr>
                <a:srgbClr val="419747"/>
              </a:buClr>
              <a:buSzPct val="120000"/>
              <a:buFont typeface="Wingdings" pitchFamily="2" charset="2"/>
              <a:buChar char="Ø"/>
            </a:pPr>
            <a:r>
              <a:rPr lang="ru-RU" altLang="ru-RU" sz="2000" b="1"/>
              <a:t>Исходите из того, что чувства, мысли, отношения и поведение сотрудников частично определяется их индивидуальностью, которую измерить трудно</a:t>
            </a:r>
          </a:p>
          <a:p>
            <a:pPr algn="ctr" eaLnBrk="1" hangingPunct="1">
              <a:spcBef>
                <a:spcPct val="50000"/>
              </a:spcBef>
              <a:buClr>
                <a:srgbClr val="419747"/>
              </a:buClr>
              <a:buSzPct val="120000"/>
              <a:buFont typeface="Wingdings" pitchFamily="2" charset="2"/>
              <a:buChar char="Ø"/>
            </a:pPr>
            <a:r>
              <a:rPr lang="ru-RU" altLang="ru-RU" sz="2000" b="1"/>
              <a:t>Поощряйте в вашей организации индивидуальностей различных типов</a:t>
            </a:r>
          </a:p>
          <a:p>
            <a:pPr algn="ctr" eaLnBrk="1" hangingPunct="1">
              <a:spcBef>
                <a:spcPct val="50000"/>
              </a:spcBef>
              <a:buClr>
                <a:srgbClr val="419747"/>
              </a:buClr>
              <a:buSzPct val="120000"/>
              <a:buFont typeface="Wingdings" pitchFamily="2" charset="2"/>
              <a:buChar char="Ø"/>
            </a:pPr>
            <a:r>
              <a:rPr lang="ru-RU" altLang="ru-RU" sz="2000" b="1"/>
              <a:t>Когда возможно, создайте такую производственную ситуацию, чтобы она максимально соответствовала индивидуальности человека</a:t>
            </a:r>
          </a:p>
          <a:p>
            <a:pPr algn="ctr" eaLnBrk="1" hangingPunct="1">
              <a:spcBef>
                <a:spcPct val="50000"/>
              </a:spcBef>
              <a:buClr>
                <a:srgbClr val="419747"/>
              </a:buClr>
              <a:buSzPct val="120000"/>
              <a:buFont typeface="Wingdings" pitchFamily="2" charset="2"/>
              <a:buChar char="Ø"/>
            </a:pPr>
            <a:r>
              <a:rPr lang="ru-RU" altLang="ru-RU" sz="2000" b="1"/>
              <a:t>Понимайте и принимайте, что некоторые сотрудники с большей вероятностью будут проявлять положительные отношения и энтузиазм только потому, что это соответствует их индивидуальности.</a:t>
            </a:r>
          </a:p>
          <a:p>
            <a:pPr algn="ctr" eaLnBrk="1" hangingPunct="1">
              <a:spcBef>
                <a:spcPct val="50000"/>
              </a:spcBef>
              <a:buClr>
                <a:srgbClr val="419747"/>
              </a:buClr>
              <a:buSzPct val="120000"/>
              <a:buFont typeface="Wingdings" pitchFamily="2" charset="2"/>
              <a:buChar char="Ø"/>
            </a:pPr>
            <a:r>
              <a:rPr lang="ru-RU" altLang="ru-RU" sz="2000" b="1"/>
              <a:t>Старайтесь поощрять и поддерживать сотрудников с низкой самооценкой </a:t>
            </a:r>
          </a:p>
        </p:txBody>
      </p:sp>
      <p:pic>
        <p:nvPicPr>
          <p:cNvPr id="37892" name="Picture 4" descr="BS0206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434263" y="5068888"/>
            <a:ext cx="1674812"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WordArt 6"/>
          <p:cNvSpPr>
            <a:spLocks noChangeArrowheads="1" noChangeShapeType="1" noTextEdit="1"/>
          </p:cNvSpPr>
          <p:nvPr/>
        </p:nvSpPr>
        <p:spPr bwMode="auto">
          <a:xfrm rot="5400000">
            <a:off x="6875463" y="2603500"/>
            <a:ext cx="2774950" cy="1546225"/>
          </a:xfrm>
          <a:prstGeom prst="rect">
            <a:avLst/>
          </a:prstGeom>
        </p:spPr>
        <p:txBody>
          <a:bodyPr vert="wordArtVert" wrap="none" fromWordArt="1">
            <a:prstTxWarp prst="textPlain">
              <a:avLst>
                <a:gd name="adj" fmla="val 50000"/>
              </a:avLst>
            </a:prstTxWarp>
          </a:bodyPr>
          <a:lstStyle/>
          <a:p>
            <a:pPr algn="ctr" fontAlgn="auto"/>
            <a:r>
              <a:rPr lang="ru-RU" sz="1800" kern="10" spc="-180">
                <a:ln w="9525">
                  <a:solidFill>
                    <a:srgbClr val="000000"/>
                  </a:solidFill>
                  <a:round/>
                  <a:headEnd/>
                  <a:tailEnd/>
                </a:ln>
                <a:solidFill>
                  <a:srgbClr val="FF0000"/>
                </a:solidFill>
                <a:latin typeface="Arial"/>
                <a:cs typeface="Arial"/>
              </a:rPr>
              <a:t>На заметку</a:t>
            </a:r>
          </a:p>
          <a:p>
            <a:pPr algn="ctr" fontAlgn="auto"/>
            <a:r>
              <a:rPr lang="ru-RU" sz="1800" kern="10" spc="-180">
                <a:ln w="9525">
                  <a:solidFill>
                    <a:srgbClr val="000000"/>
                  </a:solidFill>
                  <a:round/>
                  <a:headEnd/>
                  <a:tailEnd/>
                </a:ln>
                <a:solidFill>
                  <a:srgbClr val="FF0000"/>
                </a:solidFill>
                <a:latin typeface="Arial"/>
                <a:cs typeface="Arial"/>
              </a:rPr>
              <a:t>менеджеру</a:t>
            </a:r>
          </a:p>
        </p:txBody>
      </p:sp>
    </p:spTree>
    <p:extLst>
      <p:ext uri="{BB962C8B-B14F-4D97-AF65-F5344CB8AC3E}">
        <p14:creationId xmlns:p14="http://schemas.microsoft.com/office/powerpoint/2010/main" val="2589796246"/>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descr="Large confetti"/>
          <p:cNvSpPr>
            <a:spLocks noGrp="1" noChangeArrowheads="1"/>
          </p:cNvSpPr>
          <p:nvPr>
            <p:ph type="title"/>
          </p:nvPr>
        </p:nvSpPr>
        <p:spPr/>
        <p:txBody>
          <a:bodyPr/>
          <a:lstStyle/>
          <a:p>
            <a:pPr eaLnBrk="1" hangingPunct="1"/>
            <a:r>
              <a:rPr lang="ru-RU" altLang="ru-RU" sz="4000" smtClean="0">
                <a:solidFill>
                  <a:srgbClr val="FF3300"/>
                </a:solidFill>
              </a:rPr>
              <a:t>МОТИВАЦИЯ ДЕЯТЕЛЬНОСТИ</a:t>
            </a:r>
            <a:r>
              <a:rPr lang="ru-RU" altLang="ru-RU" sz="4000" smtClean="0"/>
              <a:t> </a:t>
            </a:r>
          </a:p>
        </p:txBody>
      </p:sp>
      <p:sp>
        <p:nvSpPr>
          <p:cNvPr id="38915" name="Rectangle 3"/>
          <p:cNvSpPr>
            <a:spLocks noGrp="1" noChangeArrowheads="1"/>
          </p:cNvSpPr>
          <p:nvPr>
            <p:ph type="body" sz="half" idx="1"/>
          </p:nvPr>
        </p:nvSpPr>
        <p:spPr>
          <a:xfrm>
            <a:off x="685800" y="1905000"/>
            <a:ext cx="7773988" cy="4191000"/>
          </a:xfrm>
        </p:spPr>
        <p:txBody>
          <a:bodyPr/>
          <a:lstStyle/>
          <a:p>
            <a:pPr algn="ctr" eaLnBrk="1" hangingPunct="1">
              <a:buFontTx/>
              <a:buNone/>
            </a:pPr>
            <a:r>
              <a:rPr lang="ru-RU" altLang="ru-RU" sz="2800" b="1" smtClean="0"/>
              <a:t>Система мотивации представляет собой систему мотивации труда, включающую несколько уровней в зависимости от того, какие потребности – материальные, социальные или духовные – преобладают на данной стадии жизненного и трудового цикла работника.</a:t>
            </a:r>
          </a:p>
        </p:txBody>
      </p:sp>
      <p:pic>
        <p:nvPicPr>
          <p:cNvPr id="38916" name="Picture 14" descr="BS02064_"/>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250825" y="4884738"/>
            <a:ext cx="1720850" cy="1712912"/>
          </a:xfrm>
          <a:noFill/>
        </p:spPr>
      </p:pic>
    </p:spTree>
    <p:extLst>
      <p:ext uri="{BB962C8B-B14F-4D97-AF65-F5344CB8AC3E}">
        <p14:creationId xmlns:p14="http://schemas.microsoft.com/office/powerpoint/2010/main" val="1692321174"/>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338138" y="304800"/>
            <a:ext cx="8653462" cy="946150"/>
          </a:xfrm>
          <a:prstGeom prst="rect">
            <a:avLst/>
          </a:prstGeom>
          <a:noFill/>
          <a:ln w="9525">
            <a:noFill/>
            <a:miter lim="800000"/>
            <a:headEnd/>
            <a:tailEnd/>
          </a:ln>
          <a:effectLst/>
        </p:spPr>
        <p:txBody>
          <a:bodyPr anchor="b">
            <a:spAutoFit/>
          </a:bodyPr>
          <a:lstStyle/>
          <a:p>
            <a:pPr algn="ctr" eaLnBrk="1" hangingPunct="1">
              <a:defRPr/>
            </a:pPr>
            <a:r>
              <a:rPr lang="ru-RU" sz="2800" b="1">
                <a:solidFill>
                  <a:schemeClr val="tx2"/>
                </a:solidFill>
                <a:effectLst>
                  <a:outerShdw blurRad="38100" dist="38100" dir="2700000" algn="tl">
                    <a:srgbClr val="000000"/>
                  </a:outerShdw>
                </a:effectLst>
                <a:latin typeface="Arial" charset="0"/>
              </a:rPr>
              <a:t>Удельный вес мотиваторов </a:t>
            </a:r>
          </a:p>
          <a:p>
            <a:pPr algn="ctr" eaLnBrk="1" hangingPunct="1">
              <a:defRPr/>
            </a:pPr>
            <a:r>
              <a:rPr lang="ru-RU" sz="2800" b="1">
                <a:solidFill>
                  <a:schemeClr val="tx2"/>
                </a:solidFill>
                <a:effectLst>
                  <a:outerShdw blurRad="38100" dist="38100" dir="2700000" algn="tl">
                    <a:srgbClr val="000000"/>
                  </a:outerShdw>
                </a:effectLst>
                <a:latin typeface="Arial" charset="0"/>
              </a:rPr>
              <a:t>производственной деятельности</a:t>
            </a:r>
          </a:p>
        </p:txBody>
      </p:sp>
      <p:graphicFrame>
        <p:nvGraphicFramePr>
          <p:cNvPr id="39939" name="Object 3"/>
          <p:cNvGraphicFramePr>
            <a:graphicFrameLocks noChangeAspect="1"/>
          </p:cNvGraphicFramePr>
          <p:nvPr/>
        </p:nvGraphicFramePr>
        <p:xfrm>
          <a:off x="406400" y="1443038"/>
          <a:ext cx="8509000" cy="5086350"/>
        </p:xfrm>
        <a:graphic>
          <a:graphicData uri="http://schemas.openxmlformats.org/presentationml/2006/ole">
            <mc:AlternateContent xmlns:mc="http://schemas.openxmlformats.org/markup-compatibility/2006">
              <mc:Choice xmlns:v="urn:schemas-microsoft-com:vml" Requires="v">
                <p:oleObj spid="_x0000_s14342" name="Диаграмма" r:id="rId3" imgW="5486400" imgH="3476549" progId="Excel.Chart.8">
                  <p:embed/>
                </p:oleObj>
              </mc:Choice>
              <mc:Fallback>
                <p:oleObj name="Диаграмма" r:id="rId3" imgW="5486400" imgH="3476549"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443038"/>
                        <a:ext cx="8509000" cy="50863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8590526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a:xfrm>
            <a:off x="457200" y="188913"/>
            <a:ext cx="8229600" cy="919162"/>
          </a:xfrm>
        </p:spPr>
        <p:txBody>
          <a:bodyPr/>
          <a:lstStyle/>
          <a:p>
            <a:pPr eaLnBrk="1" hangingPunct="1"/>
            <a:r>
              <a:rPr lang="ru-RU" sz="3200" b="1" smtClean="0"/>
              <a:t>Общие свойства организации как системы</a:t>
            </a:r>
          </a:p>
        </p:txBody>
      </p:sp>
      <p:pic>
        <p:nvPicPr>
          <p:cNvPr id="33795" name="Picture 1028" descr="j0293240"/>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8116888" y="476250"/>
            <a:ext cx="992187" cy="731838"/>
          </a:xfrm>
          <a:noFill/>
        </p:spPr>
      </p:pic>
      <p:sp>
        <p:nvSpPr>
          <p:cNvPr id="33820" name="_s1031"/>
          <p:cNvSpPr>
            <a:spLocks noChangeArrowheads="1"/>
          </p:cNvSpPr>
          <p:nvPr/>
        </p:nvSpPr>
        <p:spPr bwMode="auto">
          <a:xfrm>
            <a:off x="3435350" y="720725"/>
            <a:ext cx="2305050" cy="2159000"/>
          </a:xfrm>
          <a:prstGeom prst="ellipse">
            <a:avLst/>
          </a:prstGeom>
          <a:gradFill rotWithShape="1">
            <a:gsLst>
              <a:gs pos="0">
                <a:srgbClr val="CCFFFF"/>
              </a:gs>
              <a:gs pos="100000">
                <a:srgbClr val="CCFFFF">
                  <a:gamma/>
                  <a:shade val="69804"/>
                  <a:invGamma/>
                </a:srgbClr>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wrap="none" anchor="ctr"/>
          <a:lstStyle/>
          <a:p>
            <a:pPr algn="ctr">
              <a:lnSpc>
                <a:spcPct val="90000"/>
              </a:lnSpc>
              <a:defRPr/>
            </a:pPr>
            <a:r>
              <a:rPr lang="ru-RU" sz="1800" b="1"/>
              <a:t>Самоорганизация</a:t>
            </a:r>
          </a:p>
          <a:p>
            <a:pPr algn="ctr">
              <a:lnSpc>
                <a:spcPct val="90000"/>
              </a:lnSpc>
              <a:defRPr/>
            </a:pPr>
            <a:r>
              <a:rPr lang="ru-RU" sz="1800" b="1"/>
              <a:t>и управляемость</a:t>
            </a:r>
          </a:p>
          <a:p>
            <a:pPr algn="ctr">
              <a:lnSpc>
                <a:spcPct val="90000"/>
              </a:lnSpc>
              <a:defRPr/>
            </a:pPr>
            <a:endParaRPr lang="ru-RU" sz="1800" b="1"/>
          </a:p>
        </p:txBody>
      </p:sp>
      <p:sp>
        <p:nvSpPr>
          <p:cNvPr id="33823" name="_s1035"/>
          <p:cNvSpPr>
            <a:spLocks noChangeArrowheads="1"/>
          </p:cNvSpPr>
          <p:nvPr/>
        </p:nvSpPr>
        <p:spPr bwMode="auto">
          <a:xfrm>
            <a:off x="6821488" y="4392613"/>
            <a:ext cx="1981200" cy="2016125"/>
          </a:xfrm>
          <a:prstGeom prst="ellipse">
            <a:avLst/>
          </a:prstGeom>
          <a:gradFill rotWithShape="1">
            <a:gsLst>
              <a:gs pos="0">
                <a:srgbClr val="DDDDDD"/>
              </a:gs>
              <a:gs pos="100000">
                <a:srgbClr val="DDDDDD">
                  <a:gamma/>
                  <a:shade val="54118"/>
                  <a:invGamma/>
                </a:srgbClr>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wrap="none" anchor="ctr"/>
          <a:lstStyle/>
          <a:p>
            <a:pPr algn="ctr">
              <a:defRPr/>
            </a:pPr>
            <a:r>
              <a:rPr lang="ru-RU" sz="1800" b="1">
                <a:solidFill>
                  <a:srgbClr val="FFFFFF"/>
                </a:solidFill>
              </a:rPr>
              <a:t>Возможность</a:t>
            </a:r>
          </a:p>
          <a:p>
            <a:pPr algn="ctr">
              <a:defRPr/>
            </a:pPr>
            <a:r>
              <a:rPr lang="ru-RU" sz="1800" b="1">
                <a:solidFill>
                  <a:srgbClr val="FFFFFF"/>
                </a:solidFill>
              </a:rPr>
              <a:t> моделирования</a:t>
            </a:r>
          </a:p>
        </p:txBody>
      </p:sp>
      <p:sp>
        <p:nvSpPr>
          <p:cNvPr id="33827" name="_s1029"/>
          <p:cNvSpPr>
            <a:spLocks noChangeArrowheads="1"/>
          </p:cNvSpPr>
          <p:nvPr/>
        </p:nvSpPr>
        <p:spPr bwMode="auto">
          <a:xfrm>
            <a:off x="2787650" y="2663825"/>
            <a:ext cx="2089150" cy="1944688"/>
          </a:xfrm>
          <a:prstGeom prst="ellipse">
            <a:avLst/>
          </a:prstGeom>
          <a:gradFill rotWithShape="1">
            <a:gsLst>
              <a:gs pos="0">
                <a:srgbClr val="66CCFF"/>
              </a:gs>
              <a:gs pos="100000">
                <a:srgbClr val="66CCFF">
                  <a:gamma/>
                  <a:shade val="72941"/>
                  <a:invGamma/>
                </a:srgbClr>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wrap="none" anchor="ctr"/>
          <a:lstStyle/>
          <a:p>
            <a:pPr algn="ctr">
              <a:defRPr/>
            </a:pPr>
            <a:r>
              <a:rPr lang="ru-RU" sz="1800" b="1"/>
              <a:t>Адаптивность</a:t>
            </a:r>
          </a:p>
          <a:p>
            <a:pPr algn="ctr">
              <a:defRPr/>
            </a:pPr>
            <a:r>
              <a:rPr lang="ru-RU" sz="1800" b="1"/>
              <a:t> </a:t>
            </a:r>
            <a:r>
              <a:rPr lang="ru-RU" sz="1400" b="1"/>
              <a:t>(реакция </a:t>
            </a:r>
          </a:p>
          <a:p>
            <a:pPr algn="ctr">
              <a:defRPr/>
            </a:pPr>
            <a:r>
              <a:rPr lang="ru-RU" sz="1400" b="1"/>
              <a:t>на воздействие)</a:t>
            </a:r>
          </a:p>
        </p:txBody>
      </p:sp>
      <p:sp>
        <p:nvSpPr>
          <p:cNvPr id="33828" name="_s1031"/>
          <p:cNvSpPr>
            <a:spLocks noChangeArrowheads="1"/>
          </p:cNvSpPr>
          <p:nvPr/>
        </p:nvSpPr>
        <p:spPr bwMode="auto">
          <a:xfrm>
            <a:off x="701675" y="2592388"/>
            <a:ext cx="2078038" cy="1871662"/>
          </a:xfrm>
          <a:prstGeom prst="ellipse">
            <a:avLst/>
          </a:prstGeom>
          <a:gradFill rotWithShape="1">
            <a:gsLst>
              <a:gs pos="0">
                <a:srgbClr val="99FF99"/>
              </a:gs>
              <a:gs pos="100000">
                <a:srgbClr val="99FF99">
                  <a:gamma/>
                  <a:shade val="69804"/>
                  <a:invGamma/>
                </a:srgbClr>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wrap="none" anchor="ctr"/>
          <a:lstStyle/>
          <a:p>
            <a:pPr algn="ctr">
              <a:lnSpc>
                <a:spcPct val="90000"/>
              </a:lnSpc>
              <a:spcBef>
                <a:spcPct val="20000"/>
              </a:spcBef>
              <a:buClr>
                <a:schemeClr val="accent1"/>
              </a:buClr>
              <a:buSzPct val="140000"/>
              <a:buFont typeface="Wingdings" pitchFamily="2" charset="2"/>
              <a:buNone/>
              <a:defRPr/>
            </a:pPr>
            <a:r>
              <a:rPr lang="ru-RU" sz="2000" b="1"/>
              <a:t>Эволюцио-</a:t>
            </a:r>
          </a:p>
          <a:p>
            <a:pPr algn="ctr">
              <a:lnSpc>
                <a:spcPct val="90000"/>
              </a:lnSpc>
              <a:spcBef>
                <a:spcPct val="20000"/>
              </a:spcBef>
              <a:buClr>
                <a:schemeClr val="accent1"/>
              </a:buClr>
              <a:buSzPct val="140000"/>
              <a:buFont typeface="Wingdings" pitchFamily="2" charset="2"/>
              <a:buNone/>
              <a:defRPr/>
            </a:pPr>
            <a:r>
              <a:rPr lang="ru-RU" sz="2000" b="1"/>
              <a:t>нирование</a:t>
            </a:r>
          </a:p>
          <a:p>
            <a:pPr algn="ctr">
              <a:defRPr/>
            </a:pPr>
            <a:endParaRPr lang="ru-RU" sz="1800" i="1"/>
          </a:p>
        </p:txBody>
      </p:sp>
      <p:sp>
        <p:nvSpPr>
          <p:cNvPr id="33829" name="_s1033"/>
          <p:cNvSpPr>
            <a:spLocks noChangeArrowheads="1"/>
          </p:cNvSpPr>
          <p:nvPr/>
        </p:nvSpPr>
        <p:spPr bwMode="auto">
          <a:xfrm>
            <a:off x="1060450" y="4176713"/>
            <a:ext cx="2376488" cy="2271712"/>
          </a:xfrm>
          <a:prstGeom prst="ellipse">
            <a:avLst/>
          </a:prstGeom>
          <a:gradFill rotWithShape="1">
            <a:gsLst>
              <a:gs pos="0">
                <a:srgbClr val="FF3399"/>
              </a:gs>
              <a:gs pos="100000">
                <a:srgbClr val="FF3399">
                  <a:gamma/>
                  <a:shade val="76078"/>
                  <a:invGamma/>
                </a:srgbClr>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wrap="none" anchor="ctr"/>
          <a:lstStyle/>
          <a:p>
            <a:pPr algn="ctr">
              <a:lnSpc>
                <a:spcPct val="90000"/>
              </a:lnSpc>
              <a:spcBef>
                <a:spcPct val="20000"/>
              </a:spcBef>
              <a:buClr>
                <a:schemeClr val="accent1"/>
              </a:buClr>
              <a:buSzPct val="140000"/>
              <a:buFont typeface="Wingdings" pitchFamily="2" charset="2"/>
              <a:buNone/>
              <a:defRPr/>
            </a:pPr>
            <a:endParaRPr lang="ru-RU" sz="1800"/>
          </a:p>
          <a:p>
            <a:pPr algn="ctr">
              <a:lnSpc>
                <a:spcPct val="90000"/>
              </a:lnSpc>
              <a:spcBef>
                <a:spcPct val="20000"/>
              </a:spcBef>
              <a:buClr>
                <a:schemeClr val="accent1"/>
              </a:buClr>
              <a:buSzPct val="140000"/>
              <a:buFont typeface="Wingdings" pitchFamily="2" charset="2"/>
              <a:buNone/>
              <a:defRPr/>
            </a:pPr>
            <a:r>
              <a:rPr lang="ru-RU" sz="1800" b="1">
                <a:solidFill>
                  <a:srgbClr val="FFFFFF"/>
                </a:solidFill>
              </a:rPr>
              <a:t>Неравномерность</a:t>
            </a:r>
          </a:p>
          <a:p>
            <a:pPr algn="ctr">
              <a:lnSpc>
                <a:spcPct val="90000"/>
              </a:lnSpc>
              <a:spcBef>
                <a:spcPct val="20000"/>
              </a:spcBef>
              <a:buClr>
                <a:schemeClr val="accent1"/>
              </a:buClr>
              <a:buSzPct val="140000"/>
              <a:buFont typeface="Wingdings" pitchFamily="2" charset="2"/>
              <a:buNone/>
              <a:defRPr/>
            </a:pPr>
            <a:r>
              <a:rPr lang="ru-RU" sz="1400" b="1">
                <a:solidFill>
                  <a:srgbClr val="FFFFFF"/>
                </a:solidFill>
              </a:rPr>
              <a:t>(скачкообразность </a:t>
            </a:r>
          </a:p>
          <a:p>
            <a:pPr algn="ctr">
              <a:lnSpc>
                <a:spcPct val="90000"/>
              </a:lnSpc>
              <a:spcBef>
                <a:spcPct val="20000"/>
              </a:spcBef>
              <a:buClr>
                <a:schemeClr val="accent1"/>
              </a:buClr>
              <a:buSzPct val="140000"/>
              <a:buFont typeface="Wingdings" pitchFamily="2" charset="2"/>
              <a:buNone/>
              <a:defRPr/>
            </a:pPr>
            <a:r>
              <a:rPr lang="ru-RU" sz="1400" b="1">
                <a:solidFill>
                  <a:srgbClr val="FFFFFF"/>
                </a:solidFill>
              </a:rPr>
              <a:t>развития)</a:t>
            </a:r>
          </a:p>
          <a:p>
            <a:pPr algn="ctr">
              <a:defRPr/>
            </a:pPr>
            <a:endParaRPr lang="ru-RU" sz="1800" i="1">
              <a:solidFill>
                <a:srgbClr val="FFFFFF"/>
              </a:solidFill>
            </a:endParaRPr>
          </a:p>
        </p:txBody>
      </p:sp>
      <p:sp>
        <p:nvSpPr>
          <p:cNvPr id="33830" name="_s1035"/>
          <p:cNvSpPr>
            <a:spLocks noChangeArrowheads="1"/>
          </p:cNvSpPr>
          <p:nvPr/>
        </p:nvSpPr>
        <p:spPr bwMode="auto">
          <a:xfrm>
            <a:off x="3294063" y="4537075"/>
            <a:ext cx="2089150" cy="1916113"/>
          </a:xfrm>
          <a:prstGeom prst="ellipse">
            <a:avLst/>
          </a:prstGeom>
          <a:gradFill rotWithShape="1">
            <a:gsLst>
              <a:gs pos="0">
                <a:srgbClr val="33CC33"/>
              </a:gs>
              <a:gs pos="100000">
                <a:srgbClr val="33CC33">
                  <a:gamma/>
                  <a:shade val="72941"/>
                  <a:invGamma/>
                </a:srgbClr>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wrap="none" anchor="ctr"/>
          <a:lstStyle/>
          <a:p>
            <a:pPr algn="ctr">
              <a:defRPr/>
            </a:pPr>
            <a:r>
              <a:rPr lang="ru-RU" sz="1800" b="1">
                <a:solidFill>
                  <a:srgbClr val="FFFFFF"/>
                </a:solidFill>
              </a:rPr>
              <a:t>Самосохранение</a:t>
            </a:r>
          </a:p>
        </p:txBody>
      </p:sp>
      <p:sp>
        <p:nvSpPr>
          <p:cNvPr id="33831" name="_s1037"/>
          <p:cNvSpPr>
            <a:spLocks noChangeArrowheads="1"/>
          </p:cNvSpPr>
          <p:nvPr/>
        </p:nvSpPr>
        <p:spPr bwMode="auto">
          <a:xfrm>
            <a:off x="5092700" y="3789363"/>
            <a:ext cx="2016125" cy="1916112"/>
          </a:xfrm>
          <a:prstGeom prst="ellipse">
            <a:avLst/>
          </a:prstGeom>
          <a:gradFill rotWithShape="1">
            <a:gsLst>
              <a:gs pos="0">
                <a:srgbClr val="FF00FF"/>
              </a:gs>
              <a:gs pos="100000">
                <a:srgbClr val="FF00FF">
                  <a:gamma/>
                  <a:shade val="92157"/>
                  <a:invGamma/>
                </a:srgbClr>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wrap="none" anchor="ctr"/>
          <a:lstStyle/>
          <a:p>
            <a:pPr algn="ctr">
              <a:lnSpc>
                <a:spcPct val="90000"/>
              </a:lnSpc>
              <a:spcBef>
                <a:spcPct val="20000"/>
              </a:spcBef>
              <a:buClr>
                <a:schemeClr val="accent1"/>
              </a:buClr>
              <a:buSzPct val="140000"/>
              <a:buFont typeface="Wingdings" pitchFamily="2" charset="2"/>
              <a:buNone/>
              <a:defRPr/>
            </a:pPr>
            <a:endParaRPr lang="ru-RU" sz="1800" b="1"/>
          </a:p>
          <a:p>
            <a:pPr algn="ctr">
              <a:lnSpc>
                <a:spcPct val="90000"/>
              </a:lnSpc>
              <a:spcBef>
                <a:spcPct val="20000"/>
              </a:spcBef>
              <a:buClr>
                <a:schemeClr val="accent1"/>
              </a:buClr>
              <a:buSzPct val="140000"/>
              <a:buFont typeface="Wingdings" pitchFamily="2" charset="2"/>
              <a:buNone/>
              <a:defRPr/>
            </a:pPr>
            <a:r>
              <a:rPr lang="ru-RU" sz="1800" b="1">
                <a:solidFill>
                  <a:srgbClr val="FFFFFF"/>
                </a:solidFill>
              </a:rPr>
              <a:t>Динамичность</a:t>
            </a:r>
          </a:p>
          <a:p>
            <a:pPr algn="ctr">
              <a:defRPr/>
            </a:pPr>
            <a:endParaRPr lang="ru-RU" sz="1800" b="1" i="1"/>
          </a:p>
        </p:txBody>
      </p:sp>
      <p:sp>
        <p:nvSpPr>
          <p:cNvPr id="33832" name="_s1039"/>
          <p:cNvSpPr>
            <a:spLocks noChangeArrowheads="1"/>
          </p:cNvSpPr>
          <p:nvPr/>
        </p:nvSpPr>
        <p:spPr bwMode="auto">
          <a:xfrm>
            <a:off x="1493838" y="936625"/>
            <a:ext cx="1943100" cy="1873250"/>
          </a:xfrm>
          <a:prstGeom prst="ellipse">
            <a:avLst/>
          </a:prstGeom>
          <a:gradFill rotWithShape="1">
            <a:gsLst>
              <a:gs pos="0">
                <a:srgbClr val="FFCCFF"/>
              </a:gs>
              <a:gs pos="100000">
                <a:srgbClr val="FFCCFF">
                  <a:gamma/>
                  <a:shade val="76078"/>
                  <a:invGamma/>
                </a:srgbClr>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wrap="none" anchor="ctr"/>
          <a:lstStyle/>
          <a:p>
            <a:pPr algn="ctr">
              <a:defRPr/>
            </a:pPr>
            <a:r>
              <a:rPr lang="ru-RU" sz="1800" b="1"/>
              <a:t>Открытость </a:t>
            </a:r>
          </a:p>
          <a:p>
            <a:pPr algn="ctr">
              <a:defRPr/>
            </a:pPr>
            <a:r>
              <a:rPr lang="ru-RU" sz="1400" b="1"/>
              <a:t>(возможность </a:t>
            </a:r>
          </a:p>
          <a:p>
            <a:pPr algn="ctr">
              <a:defRPr/>
            </a:pPr>
            <a:r>
              <a:rPr lang="ru-RU" sz="1400" b="1"/>
              <a:t>обмена </a:t>
            </a:r>
          </a:p>
          <a:p>
            <a:pPr algn="ctr">
              <a:defRPr/>
            </a:pPr>
            <a:r>
              <a:rPr lang="ru-RU" sz="1400" b="1"/>
              <a:t>веществом </a:t>
            </a:r>
          </a:p>
          <a:p>
            <a:pPr algn="ctr">
              <a:defRPr/>
            </a:pPr>
            <a:r>
              <a:rPr lang="ru-RU" sz="1400" b="1"/>
              <a:t>и энергией</a:t>
            </a:r>
            <a:r>
              <a:rPr lang="ru-RU" sz="1200" b="1"/>
              <a:t>)</a:t>
            </a:r>
          </a:p>
        </p:txBody>
      </p:sp>
      <p:sp>
        <p:nvSpPr>
          <p:cNvPr id="33833" name="_s1041"/>
          <p:cNvSpPr>
            <a:spLocks noChangeArrowheads="1"/>
          </p:cNvSpPr>
          <p:nvPr/>
        </p:nvSpPr>
        <p:spPr bwMode="auto">
          <a:xfrm>
            <a:off x="6750050" y="2663825"/>
            <a:ext cx="2070100" cy="1944688"/>
          </a:xfrm>
          <a:prstGeom prst="ellipse">
            <a:avLst/>
          </a:prstGeom>
          <a:gradFill rotWithShape="1">
            <a:gsLst>
              <a:gs pos="0">
                <a:srgbClr val="66FFFF"/>
              </a:gs>
              <a:gs pos="100000">
                <a:srgbClr val="66FFFF">
                  <a:gamma/>
                  <a:shade val="82353"/>
                  <a:invGamma/>
                </a:srgbClr>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wrap="none" anchor="ctr"/>
          <a:lstStyle/>
          <a:p>
            <a:pPr algn="ctr">
              <a:defRPr/>
            </a:pPr>
            <a:r>
              <a:rPr lang="ru-RU" sz="1800" b="1"/>
              <a:t> Эмергентность  </a:t>
            </a:r>
          </a:p>
          <a:p>
            <a:pPr algn="ctr">
              <a:defRPr/>
            </a:pPr>
            <a:r>
              <a:rPr lang="ru-RU" sz="1400" b="1"/>
              <a:t>(не сводимость </a:t>
            </a:r>
          </a:p>
          <a:p>
            <a:pPr algn="ctr">
              <a:defRPr/>
            </a:pPr>
            <a:r>
              <a:rPr lang="ru-RU" sz="1400" b="1"/>
              <a:t>целого к сумме </a:t>
            </a:r>
          </a:p>
          <a:p>
            <a:pPr algn="ctr">
              <a:defRPr/>
            </a:pPr>
            <a:r>
              <a:rPr lang="ru-RU" sz="1400" b="1"/>
              <a:t>отдельных частей)</a:t>
            </a:r>
          </a:p>
        </p:txBody>
      </p:sp>
      <p:sp>
        <p:nvSpPr>
          <p:cNvPr id="33834" name="_s1043"/>
          <p:cNvSpPr>
            <a:spLocks noChangeArrowheads="1"/>
          </p:cNvSpPr>
          <p:nvPr/>
        </p:nvSpPr>
        <p:spPr bwMode="auto">
          <a:xfrm>
            <a:off x="6029325" y="865188"/>
            <a:ext cx="2016125" cy="1944687"/>
          </a:xfrm>
          <a:prstGeom prst="ellipse">
            <a:avLst/>
          </a:prstGeom>
          <a:gradFill rotWithShape="1">
            <a:gsLst>
              <a:gs pos="0">
                <a:srgbClr val="FFCC00"/>
              </a:gs>
              <a:gs pos="100000">
                <a:srgbClr val="FFCC00">
                  <a:gamma/>
                  <a:shade val="76078"/>
                  <a:invGamma/>
                </a:srgbClr>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wrap="none" anchor="ctr"/>
          <a:lstStyle/>
          <a:p>
            <a:pPr algn="ctr">
              <a:defRPr/>
            </a:pPr>
            <a:r>
              <a:rPr lang="ru-RU" sz="1800" b="1"/>
              <a:t>Разнообразие </a:t>
            </a:r>
          </a:p>
          <a:p>
            <a:pPr algn="ctr">
              <a:defRPr/>
            </a:pPr>
            <a:r>
              <a:rPr lang="ru-RU" sz="1800" b="1"/>
              <a:t>структурных </a:t>
            </a:r>
          </a:p>
          <a:p>
            <a:pPr algn="ctr">
              <a:defRPr/>
            </a:pPr>
            <a:r>
              <a:rPr lang="ru-RU" sz="1800" b="1"/>
              <a:t>элементов</a:t>
            </a:r>
          </a:p>
        </p:txBody>
      </p:sp>
      <p:sp>
        <p:nvSpPr>
          <p:cNvPr id="33835" name="_s1045"/>
          <p:cNvSpPr>
            <a:spLocks noChangeArrowheads="1"/>
          </p:cNvSpPr>
          <p:nvPr/>
        </p:nvSpPr>
        <p:spPr bwMode="auto">
          <a:xfrm>
            <a:off x="4876800" y="2276475"/>
            <a:ext cx="1968500" cy="1944688"/>
          </a:xfrm>
          <a:prstGeom prst="ellipse">
            <a:avLst/>
          </a:prstGeom>
          <a:gradFill rotWithShape="1">
            <a:gsLst>
              <a:gs pos="0">
                <a:srgbClr val="FFFF66"/>
              </a:gs>
              <a:gs pos="100000">
                <a:srgbClr val="FFFF66">
                  <a:gamma/>
                  <a:shade val="69804"/>
                  <a:invGamma/>
                </a:srgbClr>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wrap="none" anchor="ctr"/>
          <a:lstStyle/>
          <a:p>
            <a:pPr algn="ctr">
              <a:defRPr/>
            </a:pPr>
            <a:r>
              <a:rPr lang="ru-RU" sz="2000" b="1"/>
              <a:t>Структури-</a:t>
            </a:r>
          </a:p>
          <a:p>
            <a:pPr algn="ctr">
              <a:defRPr/>
            </a:pPr>
            <a:r>
              <a:rPr lang="ru-RU" sz="2000" b="1"/>
              <a:t>рованность</a:t>
            </a:r>
          </a:p>
        </p:txBody>
      </p:sp>
      <p:sp>
        <p:nvSpPr>
          <p:cNvPr id="33807" name="Oval 1068" descr="Газетная бумага"/>
          <p:cNvSpPr>
            <a:spLocks noChangeArrowheads="1"/>
          </p:cNvSpPr>
          <p:nvPr/>
        </p:nvSpPr>
        <p:spPr bwMode="auto">
          <a:xfrm>
            <a:off x="34925" y="6264275"/>
            <a:ext cx="2305050" cy="549275"/>
          </a:xfrm>
          <a:prstGeom prst="ellipse">
            <a:avLst/>
          </a:prstGeom>
          <a:blipFill dpi="0" rotWithShape="1">
            <a:blip r:embed="rId5"/>
            <a:srcRect/>
            <a:tile tx="0" ty="0" sx="100000" sy="100000" flip="none" algn="tl"/>
          </a:blipFill>
          <a:ln w="9525">
            <a:solidFill>
              <a:schemeClr val="tx1"/>
            </a:solidFill>
            <a:round/>
            <a:headEnd/>
            <a:tailEnd/>
          </a:ln>
        </p:spPr>
        <p:txBody>
          <a:bodyPr wrap="none" anchor="ctr"/>
          <a:lstStyle/>
          <a:p>
            <a:pPr algn="ctr"/>
            <a:r>
              <a:rPr lang="ru-RU" sz="1600" b="1">
                <a:latin typeface="Times New Roman" pitchFamily="18" charset="0"/>
              </a:rPr>
              <a:t>Сущность организации</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500" fill="hold"/>
                                        <p:tgtEl>
                                          <p:spTgt spid="33794"/>
                                        </p:tgtEl>
                                        <p:attrNameLst>
                                          <p:attrName>ppt_w</p:attrName>
                                        </p:attrNameLst>
                                      </p:cBhvr>
                                      <p:tavLst>
                                        <p:tav tm="0">
                                          <p:val>
                                            <p:fltVal val="0"/>
                                          </p:val>
                                        </p:tav>
                                        <p:tav tm="100000">
                                          <p:val>
                                            <p:strVal val="#ppt_w"/>
                                          </p:val>
                                        </p:tav>
                                      </p:tavLst>
                                    </p:anim>
                                    <p:anim calcmode="lin" valueType="num">
                                      <p:cBhvr>
                                        <p:cTn id="8" dur="500" fill="hold"/>
                                        <p:tgtEl>
                                          <p:spTgt spid="33794"/>
                                        </p:tgtEl>
                                        <p:attrNameLst>
                                          <p:attrName>ppt_h</p:attrName>
                                        </p:attrNameLst>
                                      </p:cBhvr>
                                      <p:tavLst>
                                        <p:tav tm="0">
                                          <p:val>
                                            <p:fltVal val="0"/>
                                          </p:val>
                                        </p:tav>
                                        <p:tav tm="100000">
                                          <p:val>
                                            <p:strVal val="#ppt_h"/>
                                          </p:val>
                                        </p:tav>
                                      </p:tavLst>
                                    </p:anim>
                                    <p:animEffect transition="in" filter="fade">
                                      <p:cBhvr>
                                        <p:cTn id="9"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descr="Large confetti"/>
          <p:cNvSpPr>
            <a:spLocks noGrp="1" noChangeArrowheads="1"/>
          </p:cNvSpPr>
          <p:nvPr>
            <p:ph type="title"/>
          </p:nvPr>
        </p:nvSpPr>
        <p:spPr/>
        <p:txBody>
          <a:bodyPr/>
          <a:lstStyle/>
          <a:p>
            <a:pPr eaLnBrk="1" hangingPunct="1"/>
            <a:r>
              <a:rPr lang="ru-RU" altLang="ru-RU" sz="4000" smtClean="0">
                <a:solidFill>
                  <a:srgbClr val="371DF9"/>
                </a:solidFill>
              </a:rPr>
              <a:t>Основные ценности и социальные ориентиры рыночного хозяйства</a:t>
            </a:r>
          </a:p>
        </p:txBody>
      </p:sp>
      <p:pic>
        <p:nvPicPr>
          <p:cNvPr id="40963" name="Picture 4" descr="Мотивация"/>
          <p:cNvPicPr>
            <a:picLocks noChangeAspect="1" noChangeArrowheads="1"/>
          </p:cNvPicPr>
          <p:nvPr>
            <p:ph idx="1"/>
          </p:nvPr>
        </p:nvPicPr>
        <p:blipFill>
          <a:blip r:embed="rId2">
            <a:lum bright="-12000" contrast="66000"/>
            <a:extLst>
              <a:ext uri="{28A0092B-C50C-407E-A947-70E740481C1C}">
                <a14:useLocalDpi xmlns:a14="http://schemas.microsoft.com/office/drawing/2010/main" val="0"/>
              </a:ext>
            </a:extLst>
          </a:blip>
          <a:srcRect/>
          <a:stretch>
            <a:fillRect/>
          </a:stretch>
        </p:blipFill>
        <p:spPr>
          <a:xfrm>
            <a:off x="1403350" y="1700213"/>
            <a:ext cx="7561263" cy="4752975"/>
          </a:xfrm>
          <a:noFill/>
          <a:ln>
            <a:solidFill>
              <a:srgbClr val="005AB4"/>
            </a:solidFill>
            <a:miter lim="800000"/>
            <a:headEnd/>
            <a:tailEnd/>
          </a:ln>
        </p:spPr>
      </p:pic>
      <p:sp>
        <p:nvSpPr>
          <p:cNvPr id="40964" name="Text Box 7"/>
          <p:cNvSpPr txBox="1">
            <a:spLocks noChangeArrowheads="1"/>
          </p:cNvSpPr>
          <p:nvPr/>
        </p:nvSpPr>
        <p:spPr bwMode="auto">
          <a:xfrm>
            <a:off x="250825" y="2060575"/>
            <a:ext cx="28082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1" hangingPunct="1">
              <a:spcBef>
                <a:spcPct val="50000"/>
              </a:spcBef>
            </a:pPr>
            <a:endParaRPr lang="ru-RU" altLang="ru-RU"/>
          </a:p>
        </p:txBody>
      </p:sp>
      <p:sp>
        <p:nvSpPr>
          <p:cNvPr id="40965" name="AutoShape 8"/>
          <p:cNvSpPr>
            <a:spLocks noChangeArrowheads="1"/>
          </p:cNvSpPr>
          <p:nvPr/>
        </p:nvSpPr>
        <p:spPr bwMode="auto">
          <a:xfrm>
            <a:off x="0" y="1557338"/>
            <a:ext cx="3348038" cy="5111750"/>
          </a:xfrm>
          <a:prstGeom prst="rightArrowCallout">
            <a:avLst>
              <a:gd name="adj1" fmla="val 41492"/>
              <a:gd name="adj2" fmla="val 38170"/>
              <a:gd name="adj3" fmla="val 10361"/>
              <a:gd name="adj4" fmla="val 84167"/>
            </a:avLst>
          </a:prstGeom>
          <a:solidFill>
            <a:srgbClr val="E9F2AA"/>
          </a:solidFill>
          <a:ln w="9525">
            <a:solidFill>
              <a:schemeClr val="tx1"/>
            </a:solidFill>
            <a:miter lim="800000"/>
            <a:headEnd/>
            <a:tailEnd/>
          </a:ln>
        </p:spPr>
        <p:txBody>
          <a:bodyPr wrap="none" anchor="ctr"/>
          <a:lstStyle/>
          <a:p>
            <a:pPr algn="ctr" eaLnBrk="1" hangingPunct="1"/>
            <a:r>
              <a:rPr lang="ru-RU" altLang="ru-RU" b="1">
                <a:solidFill>
                  <a:srgbClr val="FF3300"/>
                </a:solidFill>
              </a:rPr>
              <a:t>мотивация</a:t>
            </a:r>
            <a:r>
              <a:rPr lang="ru-RU" altLang="ru-RU"/>
              <a:t>-</a:t>
            </a:r>
          </a:p>
          <a:p>
            <a:pPr algn="ctr" eaLnBrk="1" hangingPunct="1"/>
            <a:r>
              <a:rPr lang="ru-RU" altLang="ru-RU" sz="2000" b="1"/>
              <a:t>процесс сопряжения </a:t>
            </a:r>
          </a:p>
          <a:p>
            <a:pPr algn="ctr" eaLnBrk="1" hangingPunct="1"/>
            <a:r>
              <a:rPr lang="ru-RU" altLang="ru-RU" sz="2000" b="1"/>
              <a:t>целей предприятия</a:t>
            </a:r>
          </a:p>
          <a:p>
            <a:pPr algn="ctr" eaLnBrk="1" hangingPunct="1"/>
            <a:r>
              <a:rPr lang="ru-RU" altLang="ru-RU" sz="2000" b="1"/>
              <a:t>и целей работника</a:t>
            </a:r>
          </a:p>
          <a:p>
            <a:pPr algn="ctr" eaLnBrk="1" hangingPunct="1"/>
            <a:r>
              <a:rPr lang="ru-RU" altLang="ru-RU" sz="2000" b="1"/>
              <a:t>для наиболее</a:t>
            </a:r>
          </a:p>
          <a:p>
            <a:pPr algn="ctr" eaLnBrk="1" hangingPunct="1"/>
            <a:r>
              <a:rPr lang="ru-RU" altLang="ru-RU" sz="2000" b="1"/>
              <a:t>полного</a:t>
            </a:r>
          </a:p>
          <a:p>
            <a:pPr algn="ctr" eaLnBrk="1" hangingPunct="1"/>
            <a:r>
              <a:rPr lang="ru-RU" altLang="ru-RU" sz="2000" b="1"/>
              <a:t>удовлетворения</a:t>
            </a:r>
          </a:p>
          <a:p>
            <a:pPr algn="ctr" eaLnBrk="1" hangingPunct="1"/>
            <a:r>
              <a:rPr lang="ru-RU" altLang="ru-RU" sz="2000" b="1"/>
              <a:t>потребностей обоих,</a:t>
            </a:r>
          </a:p>
          <a:p>
            <a:pPr algn="ctr" eaLnBrk="1" hangingPunct="1"/>
            <a:r>
              <a:rPr lang="ru-RU" altLang="ru-RU" sz="2000" b="1"/>
              <a:t>это система</a:t>
            </a:r>
          </a:p>
          <a:p>
            <a:pPr algn="ctr" eaLnBrk="1" hangingPunct="1"/>
            <a:r>
              <a:rPr lang="ru-RU" altLang="ru-RU" sz="2000" b="1"/>
              <a:t>различных способов</a:t>
            </a:r>
          </a:p>
          <a:p>
            <a:pPr algn="ctr" eaLnBrk="1" hangingPunct="1"/>
            <a:r>
              <a:rPr lang="ru-RU" altLang="ru-RU" sz="2000" b="1"/>
              <a:t>воздействия на</a:t>
            </a:r>
          </a:p>
          <a:p>
            <a:pPr algn="ctr" eaLnBrk="1" hangingPunct="1"/>
            <a:r>
              <a:rPr lang="ru-RU" altLang="ru-RU" sz="2000" b="1"/>
              <a:t>персонал</a:t>
            </a:r>
          </a:p>
          <a:p>
            <a:pPr algn="ctr" eaLnBrk="1" hangingPunct="1"/>
            <a:r>
              <a:rPr lang="ru-RU" altLang="ru-RU" sz="2000" b="1"/>
              <a:t>для достижения</a:t>
            </a:r>
          </a:p>
          <a:p>
            <a:pPr algn="ctr" eaLnBrk="1" hangingPunct="1"/>
            <a:r>
              <a:rPr lang="ru-RU" altLang="ru-RU" sz="2000" b="1"/>
              <a:t>намеченных </a:t>
            </a:r>
          </a:p>
          <a:p>
            <a:pPr algn="ctr" eaLnBrk="1" hangingPunct="1"/>
            <a:r>
              <a:rPr lang="ru-RU" altLang="ru-RU" sz="2000" b="1"/>
              <a:t>целей и работника,</a:t>
            </a:r>
          </a:p>
          <a:p>
            <a:pPr algn="ctr" eaLnBrk="1" hangingPunct="1"/>
            <a:r>
              <a:rPr lang="ru-RU" altLang="ru-RU" sz="2000" b="1"/>
              <a:t>и предприятия</a:t>
            </a:r>
          </a:p>
        </p:txBody>
      </p:sp>
    </p:spTree>
    <p:extLst>
      <p:ext uri="{BB962C8B-B14F-4D97-AF65-F5344CB8AC3E}">
        <p14:creationId xmlns:p14="http://schemas.microsoft.com/office/powerpoint/2010/main" val="1128831378"/>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1" descr="Социальная мотивация_edited"/>
          <p:cNvPicPr>
            <a:picLocks noChangeAspect="1" noChangeArrowheads="1"/>
          </p:cNvPicPr>
          <p:nvPr>
            <p:ph/>
          </p:nvPr>
        </p:nvPicPr>
        <p:blipFill>
          <a:blip r:embed="rId2">
            <a:lum contrast="60000"/>
            <a:extLst>
              <a:ext uri="{28A0092B-C50C-407E-A947-70E740481C1C}">
                <a14:useLocalDpi xmlns:a14="http://schemas.microsoft.com/office/drawing/2010/main" val="0"/>
              </a:ext>
            </a:extLst>
          </a:blip>
          <a:srcRect/>
          <a:stretch>
            <a:fillRect/>
          </a:stretch>
        </p:blipFill>
        <p:spPr>
          <a:xfrm>
            <a:off x="0" y="1196975"/>
            <a:ext cx="9144000" cy="5661025"/>
          </a:xfrm>
          <a:noFill/>
        </p:spPr>
      </p:pic>
      <p:sp>
        <p:nvSpPr>
          <p:cNvPr id="41987" name="Text Box 13"/>
          <p:cNvSpPr txBox="1">
            <a:spLocks noChangeArrowheads="1"/>
          </p:cNvSpPr>
          <p:nvPr/>
        </p:nvSpPr>
        <p:spPr bwMode="auto">
          <a:xfrm>
            <a:off x="1258888" y="266700"/>
            <a:ext cx="75612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1" hangingPunct="1">
              <a:spcBef>
                <a:spcPct val="50000"/>
              </a:spcBef>
            </a:pPr>
            <a:r>
              <a:rPr lang="ru-RU" altLang="ru-RU" sz="3600" b="1">
                <a:solidFill>
                  <a:srgbClr val="FF3300"/>
                </a:solidFill>
              </a:rPr>
              <a:t>Социальная мотивация персонала</a:t>
            </a:r>
          </a:p>
        </p:txBody>
      </p:sp>
    </p:spTree>
    <p:extLst>
      <p:ext uri="{BB962C8B-B14F-4D97-AF65-F5344CB8AC3E}">
        <p14:creationId xmlns:p14="http://schemas.microsoft.com/office/powerpoint/2010/main" val="678782869"/>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2" descr="Large confetti"/>
          <p:cNvSpPr>
            <a:spLocks noGrp="1" noChangeArrowheads="1"/>
          </p:cNvSpPr>
          <p:nvPr>
            <p:ph type="title"/>
          </p:nvPr>
        </p:nvSpPr>
        <p:spPr>
          <a:xfrm>
            <a:off x="1093788" y="44450"/>
            <a:ext cx="7772400" cy="946150"/>
          </a:xfrm>
          <a:noFill/>
        </p:spPr>
        <p:txBody>
          <a:bodyPr>
            <a:spAutoFit/>
          </a:bodyPr>
          <a:lstStyle/>
          <a:p>
            <a:pPr algn="r" eaLnBrk="1" hangingPunct="1"/>
            <a:r>
              <a:rPr lang="ru-RU" altLang="ru-RU" sz="2800" b="1" smtClean="0">
                <a:solidFill>
                  <a:srgbClr val="FF3300"/>
                </a:solidFill>
              </a:rPr>
              <a:t>КОНЦЕПТУАЛЬНАЯ МОДЕЛЬ МОТИВАЦИИ</a:t>
            </a:r>
          </a:p>
        </p:txBody>
      </p:sp>
      <p:grpSp>
        <p:nvGrpSpPr>
          <p:cNvPr id="43011" name="Group 13"/>
          <p:cNvGrpSpPr>
            <a:grpSpLocks/>
          </p:cNvGrpSpPr>
          <p:nvPr/>
        </p:nvGrpSpPr>
        <p:grpSpPr bwMode="auto">
          <a:xfrm>
            <a:off x="971550" y="476250"/>
            <a:ext cx="7345363" cy="6350000"/>
            <a:chOff x="981" y="2934"/>
            <a:chExt cx="9867" cy="9662"/>
          </a:xfrm>
        </p:grpSpPr>
        <p:sp>
          <p:nvSpPr>
            <p:cNvPr id="43013" name="Line 14"/>
            <p:cNvSpPr>
              <a:spLocks noChangeShapeType="1"/>
            </p:cNvSpPr>
            <p:nvPr/>
          </p:nvSpPr>
          <p:spPr bwMode="auto">
            <a:xfrm>
              <a:off x="2922" y="6211"/>
              <a:ext cx="6043" cy="1"/>
            </a:xfrm>
            <a:prstGeom prst="line">
              <a:avLst/>
            </a:prstGeom>
            <a:noFill/>
            <a:ln w="12700">
              <a:solidFill>
                <a:srgbClr val="00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3014" name="Line 15"/>
            <p:cNvSpPr>
              <a:spLocks noChangeShapeType="1"/>
            </p:cNvSpPr>
            <p:nvPr/>
          </p:nvSpPr>
          <p:spPr bwMode="auto">
            <a:xfrm>
              <a:off x="2922" y="6211"/>
              <a:ext cx="4675" cy="4675"/>
            </a:xfrm>
            <a:prstGeom prst="line">
              <a:avLst/>
            </a:prstGeom>
            <a:noFill/>
            <a:ln w="12700">
              <a:solidFill>
                <a:srgbClr val="00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3015" name="Line 16"/>
            <p:cNvSpPr>
              <a:spLocks noChangeShapeType="1"/>
            </p:cNvSpPr>
            <p:nvPr/>
          </p:nvSpPr>
          <p:spPr bwMode="auto">
            <a:xfrm>
              <a:off x="7482" y="4672"/>
              <a:ext cx="1" cy="6157"/>
            </a:xfrm>
            <a:prstGeom prst="line">
              <a:avLst/>
            </a:prstGeom>
            <a:noFill/>
            <a:ln w="12700">
              <a:solidFill>
                <a:srgbClr val="00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3016" name="Line 17"/>
            <p:cNvSpPr>
              <a:spLocks noChangeShapeType="1"/>
            </p:cNvSpPr>
            <p:nvPr/>
          </p:nvSpPr>
          <p:spPr bwMode="auto">
            <a:xfrm>
              <a:off x="4404" y="4729"/>
              <a:ext cx="1" cy="6100"/>
            </a:xfrm>
            <a:prstGeom prst="line">
              <a:avLst/>
            </a:prstGeom>
            <a:noFill/>
            <a:ln w="12700">
              <a:solidFill>
                <a:srgbClr val="00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3017" name="Line 18"/>
            <p:cNvSpPr>
              <a:spLocks noChangeShapeType="1"/>
            </p:cNvSpPr>
            <p:nvPr/>
          </p:nvSpPr>
          <p:spPr bwMode="auto">
            <a:xfrm>
              <a:off x="4404" y="4729"/>
              <a:ext cx="3193" cy="1"/>
            </a:xfrm>
            <a:prstGeom prst="line">
              <a:avLst/>
            </a:prstGeom>
            <a:noFill/>
            <a:ln w="12700">
              <a:solidFill>
                <a:srgbClr val="00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3018" name="Line 19"/>
            <p:cNvSpPr>
              <a:spLocks noChangeShapeType="1"/>
            </p:cNvSpPr>
            <p:nvPr/>
          </p:nvSpPr>
          <p:spPr bwMode="auto">
            <a:xfrm>
              <a:off x="4746" y="4957"/>
              <a:ext cx="4447" cy="4447"/>
            </a:xfrm>
            <a:prstGeom prst="line">
              <a:avLst/>
            </a:prstGeom>
            <a:noFill/>
            <a:ln w="12700">
              <a:solidFill>
                <a:srgbClr val="00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3019" name="Line 20"/>
            <p:cNvSpPr>
              <a:spLocks noChangeShapeType="1"/>
            </p:cNvSpPr>
            <p:nvPr/>
          </p:nvSpPr>
          <p:spPr bwMode="auto">
            <a:xfrm flipH="1">
              <a:off x="2865" y="5014"/>
              <a:ext cx="4276" cy="4276"/>
            </a:xfrm>
            <a:prstGeom prst="line">
              <a:avLst/>
            </a:prstGeom>
            <a:noFill/>
            <a:ln w="12700">
              <a:solidFill>
                <a:srgbClr val="00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3020" name="Line 21"/>
            <p:cNvSpPr>
              <a:spLocks noChangeShapeType="1"/>
            </p:cNvSpPr>
            <p:nvPr/>
          </p:nvSpPr>
          <p:spPr bwMode="auto">
            <a:xfrm>
              <a:off x="1383" y="7718"/>
              <a:ext cx="4561" cy="4561"/>
            </a:xfrm>
            <a:prstGeom prst="line">
              <a:avLst/>
            </a:prstGeom>
            <a:noFill/>
            <a:ln w="12700">
              <a:solidFill>
                <a:srgbClr val="00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3021" name="Line 22"/>
            <p:cNvSpPr>
              <a:spLocks noChangeShapeType="1"/>
            </p:cNvSpPr>
            <p:nvPr/>
          </p:nvSpPr>
          <p:spPr bwMode="auto">
            <a:xfrm>
              <a:off x="5943" y="3133"/>
              <a:ext cx="1" cy="9121"/>
            </a:xfrm>
            <a:prstGeom prst="line">
              <a:avLst/>
            </a:prstGeom>
            <a:noFill/>
            <a:ln w="12700">
              <a:solidFill>
                <a:srgbClr val="00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3022" name="Line 23"/>
            <p:cNvSpPr>
              <a:spLocks noChangeShapeType="1"/>
            </p:cNvSpPr>
            <p:nvPr/>
          </p:nvSpPr>
          <p:spPr bwMode="auto">
            <a:xfrm>
              <a:off x="1383" y="7718"/>
              <a:ext cx="9007" cy="1"/>
            </a:xfrm>
            <a:prstGeom prst="line">
              <a:avLst/>
            </a:prstGeom>
            <a:noFill/>
            <a:ln w="12700">
              <a:solidFill>
                <a:srgbClr val="00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3023" name="Line 24"/>
            <p:cNvSpPr>
              <a:spLocks noChangeShapeType="1"/>
            </p:cNvSpPr>
            <p:nvPr/>
          </p:nvSpPr>
          <p:spPr bwMode="auto">
            <a:xfrm>
              <a:off x="5943" y="3158"/>
              <a:ext cx="4561" cy="4561"/>
            </a:xfrm>
            <a:prstGeom prst="line">
              <a:avLst/>
            </a:prstGeom>
            <a:noFill/>
            <a:ln w="12700">
              <a:solidFill>
                <a:srgbClr val="00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3024" name="Line 25"/>
            <p:cNvSpPr>
              <a:spLocks noChangeShapeType="1"/>
            </p:cNvSpPr>
            <p:nvPr/>
          </p:nvSpPr>
          <p:spPr bwMode="auto">
            <a:xfrm flipH="1">
              <a:off x="5943" y="7718"/>
              <a:ext cx="4561" cy="4561"/>
            </a:xfrm>
            <a:prstGeom prst="line">
              <a:avLst/>
            </a:prstGeom>
            <a:noFill/>
            <a:ln w="12700">
              <a:solidFill>
                <a:srgbClr val="00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3025" name="Line 26"/>
            <p:cNvSpPr>
              <a:spLocks noChangeShapeType="1"/>
            </p:cNvSpPr>
            <p:nvPr/>
          </p:nvSpPr>
          <p:spPr bwMode="auto">
            <a:xfrm flipH="1">
              <a:off x="1383" y="3190"/>
              <a:ext cx="4561" cy="4561"/>
            </a:xfrm>
            <a:prstGeom prst="line">
              <a:avLst/>
            </a:prstGeom>
            <a:noFill/>
            <a:ln w="12700">
              <a:solidFill>
                <a:srgbClr val="00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3026" name="Oval 27"/>
            <p:cNvSpPr>
              <a:spLocks noChangeArrowheads="1"/>
            </p:cNvSpPr>
            <p:nvPr/>
          </p:nvSpPr>
          <p:spPr bwMode="auto">
            <a:xfrm>
              <a:off x="5487" y="2934"/>
              <a:ext cx="913" cy="856"/>
            </a:xfrm>
            <a:prstGeom prst="ellipse">
              <a:avLst/>
            </a:prstGeom>
            <a:solidFill>
              <a:srgbClr val="FFFFFF"/>
            </a:solidFill>
            <a:ln w="12700">
              <a:solidFill>
                <a:srgbClr val="000000"/>
              </a:solidFill>
              <a:round/>
              <a:headEnd/>
              <a:tailEnd/>
            </a:ln>
          </p:spPr>
          <p:txBody>
            <a:bodyPr/>
            <a:lstStyle/>
            <a:p>
              <a:pPr eaLnBrk="1" hangingPunct="1"/>
              <a:endParaRPr lang="ru-RU" altLang="ru-RU"/>
            </a:p>
          </p:txBody>
        </p:sp>
        <p:sp>
          <p:nvSpPr>
            <p:cNvPr id="43027" name="Oval 28"/>
            <p:cNvSpPr>
              <a:spLocks noChangeArrowheads="1"/>
            </p:cNvSpPr>
            <p:nvPr/>
          </p:nvSpPr>
          <p:spPr bwMode="auto">
            <a:xfrm>
              <a:off x="7026" y="4273"/>
              <a:ext cx="913" cy="856"/>
            </a:xfrm>
            <a:prstGeom prst="ellipse">
              <a:avLst/>
            </a:prstGeom>
            <a:solidFill>
              <a:srgbClr val="FFFFFF"/>
            </a:solidFill>
            <a:ln w="12700">
              <a:solidFill>
                <a:srgbClr val="000000"/>
              </a:solidFill>
              <a:round/>
              <a:headEnd/>
              <a:tailEnd/>
            </a:ln>
          </p:spPr>
          <p:txBody>
            <a:bodyPr/>
            <a:lstStyle/>
            <a:p>
              <a:pPr eaLnBrk="1" hangingPunct="1"/>
              <a:endParaRPr lang="ru-RU" altLang="ru-RU"/>
            </a:p>
          </p:txBody>
        </p:sp>
        <p:sp>
          <p:nvSpPr>
            <p:cNvPr id="43028" name="Line 29"/>
            <p:cNvSpPr>
              <a:spLocks noChangeShapeType="1"/>
            </p:cNvSpPr>
            <p:nvPr/>
          </p:nvSpPr>
          <p:spPr bwMode="auto">
            <a:xfrm>
              <a:off x="8964" y="6496"/>
              <a:ext cx="1" cy="2851"/>
            </a:xfrm>
            <a:prstGeom prst="line">
              <a:avLst/>
            </a:prstGeom>
            <a:noFill/>
            <a:ln w="12700">
              <a:solidFill>
                <a:srgbClr val="00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3029" name="Line 30"/>
            <p:cNvSpPr>
              <a:spLocks noChangeShapeType="1"/>
            </p:cNvSpPr>
            <p:nvPr/>
          </p:nvSpPr>
          <p:spPr bwMode="auto">
            <a:xfrm>
              <a:off x="3093" y="9175"/>
              <a:ext cx="5872" cy="1"/>
            </a:xfrm>
            <a:prstGeom prst="line">
              <a:avLst/>
            </a:prstGeom>
            <a:noFill/>
            <a:ln w="12700">
              <a:solidFill>
                <a:srgbClr val="00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3030" name="Line 31"/>
            <p:cNvSpPr>
              <a:spLocks noChangeShapeType="1"/>
            </p:cNvSpPr>
            <p:nvPr/>
          </p:nvSpPr>
          <p:spPr bwMode="auto">
            <a:xfrm>
              <a:off x="4290" y="10714"/>
              <a:ext cx="3421" cy="1"/>
            </a:xfrm>
            <a:prstGeom prst="line">
              <a:avLst/>
            </a:prstGeom>
            <a:noFill/>
            <a:ln w="12700">
              <a:solidFill>
                <a:srgbClr val="00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3031" name="Oval 32"/>
            <p:cNvSpPr>
              <a:spLocks noChangeArrowheads="1"/>
            </p:cNvSpPr>
            <p:nvPr/>
          </p:nvSpPr>
          <p:spPr bwMode="auto">
            <a:xfrm>
              <a:off x="7026" y="10258"/>
              <a:ext cx="913" cy="856"/>
            </a:xfrm>
            <a:prstGeom prst="ellipse">
              <a:avLst/>
            </a:prstGeom>
            <a:solidFill>
              <a:srgbClr val="FFFFFF"/>
            </a:solidFill>
            <a:ln w="12700">
              <a:solidFill>
                <a:srgbClr val="000000"/>
              </a:solidFill>
              <a:round/>
              <a:headEnd/>
              <a:tailEnd/>
            </a:ln>
          </p:spPr>
          <p:txBody>
            <a:bodyPr/>
            <a:lstStyle/>
            <a:p>
              <a:pPr eaLnBrk="1" hangingPunct="1"/>
              <a:endParaRPr lang="ru-RU" altLang="ru-RU"/>
            </a:p>
          </p:txBody>
        </p:sp>
        <p:sp>
          <p:nvSpPr>
            <p:cNvPr id="43032" name="Oval 33"/>
            <p:cNvSpPr>
              <a:spLocks noChangeArrowheads="1"/>
            </p:cNvSpPr>
            <p:nvPr/>
          </p:nvSpPr>
          <p:spPr bwMode="auto">
            <a:xfrm>
              <a:off x="8508" y="8776"/>
              <a:ext cx="913" cy="856"/>
            </a:xfrm>
            <a:prstGeom prst="ellipse">
              <a:avLst/>
            </a:prstGeom>
            <a:solidFill>
              <a:srgbClr val="FFFFFF"/>
            </a:solidFill>
            <a:ln w="12700">
              <a:solidFill>
                <a:srgbClr val="000000"/>
              </a:solidFill>
              <a:round/>
              <a:headEnd/>
              <a:tailEnd/>
            </a:ln>
          </p:spPr>
          <p:txBody>
            <a:bodyPr/>
            <a:lstStyle/>
            <a:p>
              <a:pPr eaLnBrk="1" hangingPunct="1"/>
              <a:endParaRPr lang="ru-RU" altLang="ru-RU"/>
            </a:p>
          </p:txBody>
        </p:sp>
        <p:sp>
          <p:nvSpPr>
            <p:cNvPr id="43033" name="Line 34"/>
            <p:cNvSpPr>
              <a:spLocks noChangeShapeType="1"/>
            </p:cNvSpPr>
            <p:nvPr/>
          </p:nvSpPr>
          <p:spPr bwMode="auto">
            <a:xfrm flipV="1">
              <a:off x="4404" y="6211"/>
              <a:ext cx="4561" cy="4561"/>
            </a:xfrm>
            <a:prstGeom prst="line">
              <a:avLst/>
            </a:prstGeom>
            <a:noFill/>
            <a:ln w="12700">
              <a:solidFill>
                <a:srgbClr val="00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3034" name="Oval 35"/>
            <p:cNvSpPr>
              <a:spLocks noChangeArrowheads="1"/>
            </p:cNvSpPr>
            <p:nvPr/>
          </p:nvSpPr>
          <p:spPr bwMode="auto">
            <a:xfrm>
              <a:off x="7026" y="7294"/>
              <a:ext cx="913" cy="856"/>
            </a:xfrm>
            <a:prstGeom prst="ellipse">
              <a:avLst/>
            </a:prstGeom>
            <a:solidFill>
              <a:srgbClr val="FFFFFF"/>
            </a:solidFill>
            <a:ln w="12700">
              <a:solidFill>
                <a:srgbClr val="000000"/>
              </a:solidFill>
              <a:round/>
              <a:headEnd/>
              <a:tailEnd/>
            </a:ln>
          </p:spPr>
          <p:txBody>
            <a:bodyPr/>
            <a:lstStyle/>
            <a:p>
              <a:pPr eaLnBrk="1" hangingPunct="1"/>
              <a:endParaRPr lang="ru-RU" altLang="ru-RU"/>
            </a:p>
          </p:txBody>
        </p:sp>
        <p:sp>
          <p:nvSpPr>
            <p:cNvPr id="43035" name="Oval 36"/>
            <p:cNvSpPr>
              <a:spLocks noChangeArrowheads="1"/>
            </p:cNvSpPr>
            <p:nvPr/>
          </p:nvSpPr>
          <p:spPr bwMode="auto">
            <a:xfrm>
              <a:off x="8508" y="5755"/>
              <a:ext cx="913" cy="856"/>
            </a:xfrm>
            <a:prstGeom prst="ellipse">
              <a:avLst/>
            </a:prstGeom>
            <a:solidFill>
              <a:srgbClr val="FFFFFF"/>
            </a:solidFill>
            <a:ln w="12700">
              <a:solidFill>
                <a:srgbClr val="000000"/>
              </a:solidFill>
              <a:round/>
              <a:headEnd/>
              <a:tailEnd/>
            </a:ln>
          </p:spPr>
          <p:txBody>
            <a:bodyPr/>
            <a:lstStyle/>
            <a:p>
              <a:pPr eaLnBrk="1" hangingPunct="1"/>
              <a:endParaRPr lang="ru-RU" altLang="ru-RU"/>
            </a:p>
          </p:txBody>
        </p:sp>
        <p:sp>
          <p:nvSpPr>
            <p:cNvPr id="43036" name="Oval 37"/>
            <p:cNvSpPr>
              <a:spLocks noChangeArrowheads="1"/>
            </p:cNvSpPr>
            <p:nvPr/>
          </p:nvSpPr>
          <p:spPr bwMode="auto">
            <a:xfrm>
              <a:off x="9935" y="7280"/>
              <a:ext cx="913" cy="856"/>
            </a:xfrm>
            <a:prstGeom prst="ellipse">
              <a:avLst/>
            </a:prstGeom>
            <a:solidFill>
              <a:srgbClr val="FFFFFF"/>
            </a:solidFill>
            <a:ln w="12700">
              <a:solidFill>
                <a:srgbClr val="000000"/>
              </a:solidFill>
              <a:round/>
              <a:headEnd/>
              <a:tailEnd/>
            </a:ln>
          </p:spPr>
          <p:txBody>
            <a:bodyPr/>
            <a:lstStyle/>
            <a:p>
              <a:pPr eaLnBrk="1" hangingPunct="1"/>
              <a:endParaRPr lang="ru-RU" altLang="ru-RU"/>
            </a:p>
          </p:txBody>
        </p:sp>
        <p:sp>
          <p:nvSpPr>
            <p:cNvPr id="43037" name="Oval 38"/>
            <p:cNvSpPr>
              <a:spLocks noChangeArrowheads="1"/>
            </p:cNvSpPr>
            <p:nvPr/>
          </p:nvSpPr>
          <p:spPr bwMode="auto">
            <a:xfrm>
              <a:off x="5487" y="11740"/>
              <a:ext cx="913" cy="856"/>
            </a:xfrm>
            <a:prstGeom prst="ellipse">
              <a:avLst/>
            </a:prstGeom>
            <a:solidFill>
              <a:srgbClr val="FFFFFF"/>
            </a:solidFill>
            <a:ln w="12700">
              <a:solidFill>
                <a:srgbClr val="000000"/>
              </a:solidFill>
              <a:round/>
              <a:headEnd/>
              <a:tailEnd/>
            </a:ln>
          </p:spPr>
          <p:txBody>
            <a:bodyPr/>
            <a:lstStyle/>
            <a:p>
              <a:pPr eaLnBrk="1" hangingPunct="1"/>
              <a:endParaRPr lang="ru-RU" altLang="ru-RU"/>
            </a:p>
          </p:txBody>
        </p:sp>
        <p:sp>
          <p:nvSpPr>
            <p:cNvPr id="43038" name="Rectangle 39"/>
            <p:cNvSpPr>
              <a:spLocks noChangeArrowheads="1"/>
            </p:cNvSpPr>
            <p:nvPr/>
          </p:nvSpPr>
          <p:spPr bwMode="auto">
            <a:xfrm>
              <a:off x="6684" y="8833"/>
              <a:ext cx="1597" cy="628"/>
            </a:xfrm>
            <a:prstGeom prst="rect">
              <a:avLst/>
            </a:prstGeom>
            <a:solidFill>
              <a:srgbClr val="FFFFFF"/>
            </a:solidFill>
            <a:ln w="12700">
              <a:solidFill>
                <a:srgbClr val="000000"/>
              </a:solidFill>
              <a:miter lim="800000"/>
              <a:headEnd/>
              <a:tailEnd/>
            </a:ln>
          </p:spPr>
          <p:txBody>
            <a:bodyPr/>
            <a:lstStyle/>
            <a:p>
              <a:pPr eaLnBrk="1" hangingPunct="1"/>
              <a:endParaRPr lang="ru-RU" altLang="ru-RU"/>
            </a:p>
          </p:txBody>
        </p:sp>
        <p:sp>
          <p:nvSpPr>
            <p:cNvPr id="43039" name="Rectangle 40"/>
            <p:cNvSpPr>
              <a:spLocks noChangeArrowheads="1"/>
            </p:cNvSpPr>
            <p:nvPr/>
          </p:nvSpPr>
          <p:spPr bwMode="auto">
            <a:xfrm>
              <a:off x="5145" y="4387"/>
              <a:ext cx="1597" cy="628"/>
            </a:xfrm>
            <a:prstGeom prst="rect">
              <a:avLst/>
            </a:prstGeom>
            <a:solidFill>
              <a:srgbClr val="FFFFFF"/>
            </a:solidFill>
            <a:ln w="12700">
              <a:solidFill>
                <a:srgbClr val="000000"/>
              </a:solidFill>
              <a:miter lim="800000"/>
              <a:headEnd/>
              <a:tailEnd/>
            </a:ln>
          </p:spPr>
          <p:txBody>
            <a:bodyPr/>
            <a:lstStyle/>
            <a:p>
              <a:pPr eaLnBrk="1" hangingPunct="1"/>
              <a:endParaRPr lang="ru-RU" altLang="ru-RU"/>
            </a:p>
          </p:txBody>
        </p:sp>
        <p:sp>
          <p:nvSpPr>
            <p:cNvPr id="43040" name="Rectangle 41"/>
            <p:cNvSpPr>
              <a:spLocks noChangeArrowheads="1"/>
            </p:cNvSpPr>
            <p:nvPr/>
          </p:nvSpPr>
          <p:spPr bwMode="auto">
            <a:xfrm>
              <a:off x="6627" y="5869"/>
              <a:ext cx="1597" cy="628"/>
            </a:xfrm>
            <a:prstGeom prst="rect">
              <a:avLst/>
            </a:prstGeom>
            <a:solidFill>
              <a:srgbClr val="FFFFFF"/>
            </a:solidFill>
            <a:ln w="12700">
              <a:solidFill>
                <a:srgbClr val="000000"/>
              </a:solidFill>
              <a:miter lim="800000"/>
              <a:headEnd/>
              <a:tailEnd/>
            </a:ln>
          </p:spPr>
          <p:txBody>
            <a:bodyPr/>
            <a:lstStyle/>
            <a:p>
              <a:pPr eaLnBrk="1" hangingPunct="1"/>
              <a:endParaRPr lang="ru-RU" altLang="ru-RU"/>
            </a:p>
          </p:txBody>
        </p:sp>
        <p:sp>
          <p:nvSpPr>
            <p:cNvPr id="43041" name="Rectangle 42"/>
            <p:cNvSpPr>
              <a:spLocks noChangeArrowheads="1"/>
            </p:cNvSpPr>
            <p:nvPr/>
          </p:nvSpPr>
          <p:spPr bwMode="auto">
            <a:xfrm>
              <a:off x="8166" y="7408"/>
              <a:ext cx="1597" cy="628"/>
            </a:xfrm>
            <a:prstGeom prst="rect">
              <a:avLst/>
            </a:prstGeom>
            <a:solidFill>
              <a:srgbClr val="FFFFFF"/>
            </a:solidFill>
            <a:ln w="12700">
              <a:solidFill>
                <a:srgbClr val="000000"/>
              </a:solidFill>
              <a:miter lim="800000"/>
              <a:headEnd/>
              <a:tailEnd/>
            </a:ln>
          </p:spPr>
          <p:txBody>
            <a:bodyPr/>
            <a:lstStyle/>
            <a:p>
              <a:pPr eaLnBrk="1" hangingPunct="1"/>
              <a:endParaRPr lang="ru-RU" altLang="ru-RU"/>
            </a:p>
          </p:txBody>
        </p:sp>
        <p:sp>
          <p:nvSpPr>
            <p:cNvPr id="43042" name="Rectangle 43"/>
            <p:cNvSpPr>
              <a:spLocks noChangeArrowheads="1"/>
            </p:cNvSpPr>
            <p:nvPr/>
          </p:nvSpPr>
          <p:spPr bwMode="auto">
            <a:xfrm>
              <a:off x="5145" y="10372"/>
              <a:ext cx="1597" cy="628"/>
            </a:xfrm>
            <a:prstGeom prst="rect">
              <a:avLst/>
            </a:prstGeom>
            <a:solidFill>
              <a:srgbClr val="FFFFFF"/>
            </a:solidFill>
            <a:ln w="12700">
              <a:solidFill>
                <a:srgbClr val="000000"/>
              </a:solidFill>
              <a:miter lim="800000"/>
              <a:headEnd/>
              <a:tailEnd/>
            </a:ln>
          </p:spPr>
          <p:txBody>
            <a:bodyPr/>
            <a:lstStyle/>
            <a:p>
              <a:pPr eaLnBrk="1" hangingPunct="1"/>
              <a:endParaRPr lang="ru-RU" altLang="ru-RU"/>
            </a:p>
          </p:txBody>
        </p:sp>
        <p:sp>
          <p:nvSpPr>
            <p:cNvPr id="43043" name="Rectangle 44"/>
            <p:cNvSpPr>
              <a:spLocks noChangeArrowheads="1"/>
            </p:cNvSpPr>
            <p:nvPr/>
          </p:nvSpPr>
          <p:spPr bwMode="auto">
            <a:xfrm>
              <a:off x="7140" y="4432"/>
              <a:ext cx="685" cy="482"/>
            </a:xfrm>
            <a:prstGeom prst="rect">
              <a:avLst/>
            </a:prstGeom>
            <a:solidFill>
              <a:srgbClr val="FFFFFF"/>
            </a:solidFill>
            <a:ln w="3175">
              <a:solidFill>
                <a:srgbClr val="FFFFFF"/>
              </a:solidFill>
              <a:miter lim="800000"/>
              <a:headEnd/>
              <a:tailEnd/>
            </a:ln>
          </p:spPr>
          <p:txBody>
            <a:bodyPr lIns="12700" tIns="12700" rIns="12700" bIns="12700"/>
            <a:lstStyle/>
            <a:p>
              <a:pPr algn="ctr" eaLnBrk="1" hangingPunct="1"/>
              <a:endParaRPr lang="ru-RU" altLang="ru-RU" sz="600">
                <a:latin typeface="Verdana" pitchFamily="34" charset="0"/>
              </a:endParaRPr>
            </a:p>
            <a:p>
              <a:pPr algn="ctr" eaLnBrk="1" hangingPunct="1"/>
              <a:r>
                <a:rPr lang="ru-RU" altLang="ru-RU" sz="600">
                  <a:latin typeface="Verdana" pitchFamily="34" charset="0"/>
                </a:rPr>
                <a:t>Критерии признания</a:t>
              </a:r>
              <a:endParaRPr lang="ru-RU" altLang="ru-RU" sz="2400">
                <a:latin typeface="Verdana" pitchFamily="34" charset="0"/>
              </a:endParaRPr>
            </a:p>
          </p:txBody>
        </p:sp>
        <p:sp>
          <p:nvSpPr>
            <p:cNvPr id="43044" name="Rectangle 45"/>
            <p:cNvSpPr>
              <a:spLocks noChangeArrowheads="1"/>
            </p:cNvSpPr>
            <p:nvPr/>
          </p:nvSpPr>
          <p:spPr bwMode="auto">
            <a:xfrm>
              <a:off x="5259" y="4429"/>
              <a:ext cx="1369" cy="500"/>
            </a:xfrm>
            <a:prstGeom prst="rect">
              <a:avLst/>
            </a:prstGeom>
            <a:solidFill>
              <a:srgbClr val="FFFFFF"/>
            </a:solidFill>
            <a:ln w="3175">
              <a:solidFill>
                <a:srgbClr val="FFFFFF"/>
              </a:solidFill>
              <a:miter lim="800000"/>
              <a:headEnd/>
              <a:tailEnd/>
            </a:ln>
          </p:spPr>
          <p:txBody>
            <a:bodyPr lIns="12700" tIns="12700" rIns="12700" bIns="12700"/>
            <a:lstStyle/>
            <a:p>
              <a:pPr algn="ctr" eaLnBrk="1" hangingPunct="1"/>
              <a:r>
                <a:rPr lang="ru-RU" altLang="ru-RU" sz="800" b="1">
                  <a:latin typeface="Verdana" pitchFamily="34" charset="0"/>
                </a:rPr>
                <a:t>Нужда самосохранения</a:t>
              </a:r>
              <a:endParaRPr lang="ru-RU" altLang="ru-RU" sz="2400">
                <a:latin typeface="Verdana" pitchFamily="34" charset="0"/>
              </a:endParaRPr>
            </a:p>
          </p:txBody>
        </p:sp>
        <p:sp>
          <p:nvSpPr>
            <p:cNvPr id="43045" name="Rectangle 46"/>
            <p:cNvSpPr>
              <a:spLocks noChangeArrowheads="1"/>
            </p:cNvSpPr>
            <p:nvPr/>
          </p:nvSpPr>
          <p:spPr bwMode="auto">
            <a:xfrm>
              <a:off x="6741" y="5979"/>
              <a:ext cx="1426" cy="430"/>
            </a:xfrm>
            <a:prstGeom prst="rect">
              <a:avLst/>
            </a:prstGeom>
            <a:solidFill>
              <a:srgbClr val="FFFFFF"/>
            </a:solidFill>
            <a:ln w="3175">
              <a:solidFill>
                <a:srgbClr val="FFFFFF"/>
              </a:solidFill>
              <a:miter lim="800000"/>
              <a:headEnd/>
              <a:tailEnd/>
            </a:ln>
          </p:spPr>
          <p:txBody>
            <a:bodyPr lIns="12700" tIns="12700" rIns="12700" bIns="12700"/>
            <a:lstStyle/>
            <a:p>
              <a:pPr algn="ctr" eaLnBrk="1" hangingPunct="1"/>
              <a:r>
                <a:rPr lang="ru-RU" altLang="ru-RU" sz="700" b="1">
                  <a:latin typeface="Verdana" pitchFamily="34" charset="0"/>
                </a:rPr>
                <a:t>Потребность признания</a:t>
              </a:r>
              <a:endParaRPr lang="ru-RU" altLang="ru-RU" sz="2400">
                <a:latin typeface="Verdana" pitchFamily="34" charset="0"/>
              </a:endParaRPr>
            </a:p>
          </p:txBody>
        </p:sp>
        <p:sp>
          <p:nvSpPr>
            <p:cNvPr id="43046" name="Rectangle 47"/>
            <p:cNvSpPr>
              <a:spLocks noChangeArrowheads="1"/>
            </p:cNvSpPr>
            <p:nvPr/>
          </p:nvSpPr>
          <p:spPr bwMode="auto">
            <a:xfrm>
              <a:off x="8337" y="7578"/>
              <a:ext cx="1369" cy="344"/>
            </a:xfrm>
            <a:prstGeom prst="rect">
              <a:avLst/>
            </a:prstGeom>
            <a:solidFill>
              <a:srgbClr val="FFFFFF"/>
            </a:solidFill>
            <a:ln w="3175">
              <a:solidFill>
                <a:srgbClr val="FFFFFF"/>
              </a:solidFill>
              <a:miter lim="800000"/>
              <a:headEnd/>
              <a:tailEnd/>
            </a:ln>
          </p:spPr>
          <p:txBody>
            <a:bodyPr lIns="12700" tIns="12700" rIns="12700" bIns="12700"/>
            <a:lstStyle/>
            <a:p>
              <a:pPr algn="ctr" eaLnBrk="1" hangingPunct="1"/>
              <a:r>
                <a:rPr lang="ru-RU" altLang="ru-RU" sz="800" b="1">
                  <a:latin typeface="Verdana" pitchFamily="34" charset="0"/>
                </a:rPr>
                <a:t>Образованность</a:t>
              </a:r>
            </a:p>
            <a:p>
              <a:pPr eaLnBrk="1" hangingPunct="1"/>
              <a:endParaRPr lang="ru-RU" altLang="ru-RU" sz="2400">
                <a:latin typeface="Verdana" pitchFamily="34" charset="0"/>
              </a:endParaRPr>
            </a:p>
          </p:txBody>
        </p:sp>
        <p:sp>
          <p:nvSpPr>
            <p:cNvPr id="43047" name="Rectangle 48"/>
            <p:cNvSpPr>
              <a:spLocks noChangeArrowheads="1"/>
            </p:cNvSpPr>
            <p:nvPr/>
          </p:nvSpPr>
          <p:spPr bwMode="auto">
            <a:xfrm>
              <a:off x="6738" y="8885"/>
              <a:ext cx="1486" cy="472"/>
            </a:xfrm>
            <a:prstGeom prst="rect">
              <a:avLst/>
            </a:prstGeom>
            <a:solidFill>
              <a:srgbClr val="FFFFFF"/>
            </a:solidFill>
            <a:ln w="3175">
              <a:solidFill>
                <a:srgbClr val="FFFFFF"/>
              </a:solidFill>
              <a:miter lim="800000"/>
              <a:headEnd/>
              <a:tailEnd/>
            </a:ln>
          </p:spPr>
          <p:txBody>
            <a:bodyPr lIns="12700" tIns="12700" rIns="12700" bIns="12700"/>
            <a:lstStyle/>
            <a:p>
              <a:pPr algn="ctr" eaLnBrk="1" hangingPunct="1">
                <a:spcBef>
                  <a:spcPts val="300"/>
                </a:spcBef>
              </a:pPr>
              <a:r>
                <a:rPr lang="ru-RU" altLang="ru-RU" sz="900" b="1">
                  <a:latin typeface="Verdana" pitchFamily="34" charset="0"/>
                </a:rPr>
                <a:t>Поведение</a:t>
              </a:r>
              <a:endParaRPr lang="ru-RU" altLang="ru-RU" sz="2400">
                <a:latin typeface="Verdana" pitchFamily="34" charset="0"/>
              </a:endParaRPr>
            </a:p>
          </p:txBody>
        </p:sp>
        <p:sp>
          <p:nvSpPr>
            <p:cNvPr id="43048" name="Rectangle 49"/>
            <p:cNvSpPr>
              <a:spLocks noChangeArrowheads="1"/>
            </p:cNvSpPr>
            <p:nvPr/>
          </p:nvSpPr>
          <p:spPr bwMode="auto">
            <a:xfrm>
              <a:off x="5202" y="10494"/>
              <a:ext cx="1483" cy="360"/>
            </a:xfrm>
            <a:prstGeom prst="rect">
              <a:avLst/>
            </a:prstGeom>
            <a:solidFill>
              <a:srgbClr val="FFFFFF"/>
            </a:solidFill>
            <a:ln w="3175">
              <a:solidFill>
                <a:srgbClr val="FFFFFF"/>
              </a:solidFill>
              <a:miter lim="800000"/>
              <a:headEnd/>
              <a:tailEnd/>
            </a:ln>
          </p:spPr>
          <p:txBody>
            <a:bodyPr lIns="12700" tIns="12700" rIns="12700" bIns="12700"/>
            <a:lstStyle/>
            <a:p>
              <a:pPr algn="ctr" eaLnBrk="1" hangingPunct="1"/>
              <a:r>
                <a:rPr lang="ru-RU" altLang="ru-RU" sz="800" b="1">
                  <a:latin typeface="Verdana" pitchFamily="34" charset="0"/>
                </a:rPr>
                <a:t>Общественное признание</a:t>
              </a:r>
              <a:endParaRPr lang="ru-RU" altLang="ru-RU" sz="2400">
                <a:latin typeface="Verdana" pitchFamily="34" charset="0"/>
              </a:endParaRPr>
            </a:p>
          </p:txBody>
        </p:sp>
        <p:sp>
          <p:nvSpPr>
            <p:cNvPr id="43049" name="Line 50"/>
            <p:cNvSpPr>
              <a:spLocks noChangeShapeType="1"/>
            </p:cNvSpPr>
            <p:nvPr/>
          </p:nvSpPr>
          <p:spPr bwMode="auto">
            <a:xfrm>
              <a:off x="2919" y="5980"/>
              <a:ext cx="1" cy="3307"/>
            </a:xfrm>
            <a:prstGeom prst="line">
              <a:avLst/>
            </a:prstGeom>
            <a:noFill/>
            <a:ln w="12700">
              <a:solidFill>
                <a:srgbClr val="000000"/>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3050" name="Oval 51"/>
            <p:cNvSpPr>
              <a:spLocks noChangeArrowheads="1"/>
            </p:cNvSpPr>
            <p:nvPr/>
          </p:nvSpPr>
          <p:spPr bwMode="auto">
            <a:xfrm>
              <a:off x="5484" y="7298"/>
              <a:ext cx="913" cy="856"/>
            </a:xfrm>
            <a:prstGeom prst="ellipse">
              <a:avLst/>
            </a:prstGeom>
            <a:solidFill>
              <a:srgbClr val="FFFFFF"/>
            </a:solidFill>
            <a:ln w="12700">
              <a:solidFill>
                <a:srgbClr val="000000"/>
              </a:solidFill>
              <a:round/>
              <a:headEnd/>
              <a:tailEnd/>
            </a:ln>
          </p:spPr>
          <p:txBody>
            <a:bodyPr/>
            <a:lstStyle/>
            <a:p>
              <a:pPr eaLnBrk="1" hangingPunct="1"/>
              <a:endParaRPr lang="ru-RU" altLang="ru-RU"/>
            </a:p>
          </p:txBody>
        </p:sp>
        <p:sp>
          <p:nvSpPr>
            <p:cNvPr id="43051" name="Oval 52"/>
            <p:cNvSpPr>
              <a:spLocks noChangeArrowheads="1"/>
            </p:cNvSpPr>
            <p:nvPr/>
          </p:nvSpPr>
          <p:spPr bwMode="auto">
            <a:xfrm>
              <a:off x="2463" y="8738"/>
              <a:ext cx="913" cy="856"/>
            </a:xfrm>
            <a:prstGeom prst="ellipse">
              <a:avLst/>
            </a:prstGeom>
            <a:solidFill>
              <a:srgbClr val="FFFFFF"/>
            </a:solidFill>
            <a:ln w="12700">
              <a:solidFill>
                <a:srgbClr val="000000"/>
              </a:solidFill>
              <a:round/>
              <a:headEnd/>
              <a:tailEnd/>
            </a:ln>
          </p:spPr>
          <p:txBody>
            <a:bodyPr/>
            <a:lstStyle/>
            <a:p>
              <a:pPr eaLnBrk="1" hangingPunct="1"/>
              <a:endParaRPr lang="ru-RU" altLang="ru-RU"/>
            </a:p>
          </p:txBody>
        </p:sp>
        <p:sp>
          <p:nvSpPr>
            <p:cNvPr id="43052" name="Oval 53"/>
            <p:cNvSpPr>
              <a:spLocks noChangeArrowheads="1"/>
            </p:cNvSpPr>
            <p:nvPr/>
          </p:nvSpPr>
          <p:spPr bwMode="auto">
            <a:xfrm>
              <a:off x="5484" y="8738"/>
              <a:ext cx="913" cy="856"/>
            </a:xfrm>
            <a:prstGeom prst="ellipse">
              <a:avLst/>
            </a:prstGeom>
            <a:solidFill>
              <a:srgbClr val="FFFFFF"/>
            </a:solidFill>
            <a:ln w="12700">
              <a:solidFill>
                <a:srgbClr val="000000"/>
              </a:solidFill>
              <a:round/>
              <a:headEnd/>
              <a:tailEnd/>
            </a:ln>
          </p:spPr>
          <p:txBody>
            <a:bodyPr/>
            <a:lstStyle/>
            <a:p>
              <a:pPr eaLnBrk="1" hangingPunct="1"/>
              <a:endParaRPr lang="ru-RU" altLang="ru-RU"/>
            </a:p>
          </p:txBody>
        </p:sp>
        <p:sp>
          <p:nvSpPr>
            <p:cNvPr id="43053" name="Oval 54"/>
            <p:cNvSpPr>
              <a:spLocks noChangeArrowheads="1"/>
            </p:cNvSpPr>
            <p:nvPr/>
          </p:nvSpPr>
          <p:spPr bwMode="auto">
            <a:xfrm>
              <a:off x="981" y="7254"/>
              <a:ext cx="913" cy="856"/>
            </a:xfrm>
            <a:prstGeom prst="ellipse">
              <a:avLst/>
            </a:prstGeom>
            <a:solidFill>
              <a:srgbClr val="FFFFFF"/>
            </a:solidFill>
            <a:ln w="12700">
              <a:solidFill>
                <a:srgbClr val="000000"/>
              </a:solidFill>
              <a:round/>
              <a:headEnd/>
              <a:tailEnd/>
            </a:ln>
          </p:spPr>
          <p:txBody>
            <a:bodyPr/>
            <a:lstStyle/>
            <a:p>
              <a:pPr eaLnBrk="1" hangingPunct="1"/>
              <a:endParaRPr lang="ru-RU" altLang="ru-RU"/>
            </a:p>
          </p:txBody>
        </p:sp>
        <p:sp>
          <p:nvSpPr>
            <p:cNvPr id="43054" name="Oval 55"/>
            <p:cNvSpPr>
              <a:spLocks noChangeArrowheads="1"/>
            </p:cNvSpPr>
            <p:nvPr/>
          </p:nvSpPr>
          <p:spPr bwMode="auto">
            <a:xfrm>
              <a:off x="5484" y="5814"/>
              <a:ext cx="913" cy="856"/>
            </a:xfrm>
            <a:prstGeom prst="ellipse">
              <a:avLst/>
            </a:prstGeom>
            <a:solidFill>
              <a:srgbClr val="FFFFFF"/>
            </a:solidFill>
            <a:ln w="12700">
              <a:solidFill>
                <a:srgbClr val="000000"/>
              </a:solidFill>
              <a:round/>
              <a:headEnd/>
              <a:tailEnd/>
            </a:ln>
          </p:spPr>
          <p:txBody>
            <a:bodyPr/>
            <a:lstStyle/>
            <a:p>
              <a:pPr eaLnBrk="1" hangingPunct="1"/>
              <a:endParaRPr lang="ru-RU" altLang="ru-RU"/>
            </a:p>
          </p:txBody>
        </p:sp>
        <p:sp>
          <p:nvSpPr>
            <p:cNvPr id="43055" name="Oval 56"/>
            <p:cNvSpPr>
              <a:spLocks noChangeArrowheads="1"/>
            </p:cNvSpPr>
            <p:nvPr/>
          </p:nvSpPr>
          <p:spPr bwMode="auto">
            <a:xfrm>
              <a:off x="3945" y="7298"/>
              <a:ext cx="913" cy="856"/>
            </a:xfrm>
            <a:prstGeom prst="ellipse">
              <a:avLst/>
            </a:prstGeom>
            <a:solidFill>
              <a:srgbClr val="FFFFFF"/>
            </a:solidFill>
            <a:ln w="12700">
              <a:solidFill>
                <a:srgbClr val="000000"/>
              </a:solidFill>
              <a:round/>
              <a:headEnd/>
              <a:tailEnd/>
            </a:ln>
          </p:spPr>
          <p:txBody>
            <a:bodyPr/>
            <a:lstStyle/>
            <a:p>
              <a:pPr eaLnBrk="1" hangingPunct="1"/>
              <a:endParaRPr lang="ru-RU" altLang="ru-RU"/>
            </a:p>
          </p:txBody>
        </p:sp>
        <p:sp>
          <p:nvSpPr>
            <p:cNvPr id="43056" name="Rectangle 57"/>
            <p:cNvSpPr>
              <a:spLocks noChangeArrowheads="1"/>
            </p:cNvSpPr>
            <p:nvPr/>
          </p:nvSpPr>
          <p:spPr bwMode="auto">
            <a:xfrm>
              <a:off x="3660" y="8786"/>
              <a:ext cx="1597" cy="628"/>
            </a:xfrm>
            <a:prstGeom prst="rect">
              <a:avLst/>
            </a:prstGeom>
            <a:solidFill>
              <a:srgbClr val="FFFFFF"/>
            </a:solidFill>
            <a:ln w="12700">
              <a:solidFill>
                <a:srgbClr val="000000"/>
              </a:solidFill>
              <a:miter lim="800000"/>
              <a:headEnd/>
              <a:tailEnd/>
            </a:ln>
          </p:spPr>
          <p:txBody>
            <a:bodyPr/>
            <a:lstStyle/>
            <a:p>
              <a:pPr eaLnBrk="1" hangingPunct="1"/>
              <a:endParaRPr lang="ru-RU" altLang="ru-RU"/>
            </a:p>
          </p:txBody>
        </p:sp>
        <p:sp>
          <p:nvSpPr>
            <p:cNvPr id="43057" name="Rectangle 58"/>
            <p:cNvSpPr>
              <a:spLocks noChangeArrowheads="1"/>
            </p:cNvSpPr>
            <p:nvPr/>
          </p:nvSpPr>
          <p:spPr bwMode="auto">
            <a:xfrm>
              <a:off x="2121" y="7346"/>
              <a:ext cx="1597" cy="628"/>
            </a:xfrm>
            <a:prstGeom prst="rect">
              <a:avLst/>
            </a:prstGeom>
            <a:solidFill>
              <a:srgbClr val="FFFFFF"/>
            </a:solidFill>
            <a:ln w="12700">
              <a:solidFill>
                <a:srgbClr val="000000"/>
              </a:solidFill>
              <a:miter lim="800000"/>
              <a:headEnd/>
              <a:tailEnd/>
            </a:ln>
          </p:spPr>
          <p:txBody>
            <a:bodyPr/>
            <a:lstStyle/>
            <a:p>
              <a:pPr eaLnBrk="1" hangingPunct="1"/>
              <a:endParaRPr lang="ru-RU" altLang="ru-RU"/>
            </a:p>
          </p:txBody>
        </p:sp>
        <p:sp>
          <p:nvSpPr>
            <p:cNvPr id="43058" name="Rectangle 59"/>
            <p:cNvSpPr>
              <a:spLocks noChangeArrowheads="1"/>
            </p:cNvSpPr>
            <p:nvPr/>
          </p:nvSpPr>
          <p:spPr bwMode="auto">
            <a:xfrm>
              <a:off x="3660" y="5906"/>
              <a:ext cx="1597" cy="628"/>
            </a:xfrm>
            <a:prstGeom prst="rect">
              <a:avLst/>
            </a:prstGeom>
            <a:solidFill>
              <a:srgbClr val="FFFFFF"/>
            </a:solidFill>
            <a:ln w="12700">
              <a:solidFill>
                <a:srgbClr val="000000"/>
              </a:solidFill>
              <a:miter lim="800000"/>
              <a:headEnd/>
              <a:tailEnd/>
            </a:ln>
          </p:spPr>
          <p:txBody>
            <a:bodyPr/>
            <a:lstStyle/>
            <a:p>
              <a:pPr eaLnBrk="1" hangingPunct="1"/>
              <a:endParaRPr lang="ru-RU" altLang="ru-RU"/>
            </a:p>
          </p:txBody>
        </p:sp>
        <p:sp>
          <p:nvSpPr>
            <p:cNvPr id="43059" name="Oval 60"/>
            <p:cNvSpPr>
              <a:spLocks noChangeArrowheads="1"/>
            </p:cNvSpPr>
            <p:nvPr/>
          </p:nvSpPr>
          <p:spPr bwMode="auto">
            <a:xfrm>
              <a:off x="2463" y="5814"/>
              <a:ext cx="913" cy="856"/>
            </a:xfrm>
            <a:prstGeom prst="ellipse">
              <a:avLst/>
            </a:prstGeom>
            <a:solidFill>
              <a:srgbClr val="FFFFFF"/>
            </a:solidFill>
            <a:ln w="12700">
              <a:solidFill>
                <a:srgbClr val="000000"/>
              </a:solidFill>
              <a:round/>
              <a:headEnd/>
              <a:tailEnd/>
            </a:ln>
          </p:spPr>
          <p:txBody>
            <a:bodyPr/>
            <a:lstStyle/>
            <a:p>
              <a:pPr eaLnBrk="1" hangingPunct="1"/>
              <a:endParaRPr lang="ru-RU" altLang="ru-RU"/>
            </a:p>
          </p:txBody>
        </p:sp>
        <p:sp>
          <p:nvSpPr>
            <p:cNvPr id="43060" name="Rectangle 61"/>
            <p:cNvSpPr>
              <a:spLocks noChangeArrowheads="1"/>
            </p:cNvSpPr>
            <p:nvPr/>
          </p:nvSpPr>
          <p:spPr bwMode="auto">
            <a:xfrm>
              <a:off x="2520" y="5984"/>
              <a:ext cx="799" cy="457"/>
            </a:xfrm>
            <a:prstGeom prst="rect">
              <a:avLst/>
            </a:prstGeom>
            <a:solidFill>
              <a:srgbClr val="FFFFFF"/>
            </a:solidFill>
            <a:ln w="3175">
              <a:solidFill>
                <a:srgbClr val="FFFFFF"/>
              </a:solidFill>
              <a:miter lim="800000"/>
              <a:headEnd/>
              <a:tailEnd/>
            </a:ln>
          </p:spPr>
          <p:txBody>
            <a:bodyPr lIns="12700" tIns="12700" rIns="12700" bIns="12700"/>
            <a:lstStyle/>
            <a:p>
              <a:pPr algn="ctr" eaLnBrk="1" hangingPunct="1"/>
              <a:r>
                <a:rPr lang="ru-RU" altLang="ru-RU" sz="500">
                  <a:latin typeface="Verdana" pitchFamily="34" charset="0"/>
                </a:rPr>
                <a:t>Потребность в физических упражнениях</a:t>
              </a:r>
              <a:endParaRPr lang="ru-RU" altLang="ru-RU" sz="2400">
                <a:latin typeface="Verdana" pitchFamily="34" charset="0"/>
              </a:endParaRPr>
            </a:p>
          </p:txBody>
        </p:sp>
        <p:sp>
          <p:nvSpPr>
            <p:cNvPr id="43061" name="Rectangle 62"/>
            <p:cNvSpPr>
              <a:spLocks noChangeArrowheads="1"/>
            </p:cNvSpPr>
            <p:nvPr/>
          </p:nvSpPr>
          <p:spPr bwMode="auto">
            <a:xfrm>
              <a:off x="5598" y="6041"/>
              <a:ext cx="685" cy="457"/>
            </a:xfrm>
            <a:prstGeom prst="rect">
              <a:avLst/>
            </a:prstGeom>
            <a:solidFill>
              <a:srgbClr val="FFFFFF"/>
            </a:solidFill>
            <a:ln w="3175">
              <a:solidFill>
                <a:srgbClr val="FFFFFF"/>
              </a:solidFill>
              <a:miter lim="800000"/>
              <a:headEnd/>
              <a:tailEnd/>
            </a:ln>
          </p:spPr>
          <p:txBody>
            <a:bodyPr lIns="12700" tIns="12700" rIns="12700" bIns="12700"/>
            <a:lstStyle/>
            <a:p>
              <a:pPr algn="ctr" eaLnBrk="1" hangingPunct="1"/>
              <a:r>
                <a:rPr lang="ru-RU" altLang="ru-RU" sz="500">
                  <a:latin typeface="Verdana" pitchFamily="34" charset="0"/>
                </a:rPr>
                <a:t>Потребность самоутверждения</a:t>
              </a:r>
            </a:p>
            <a:p>
              <a:pPr eaLnBrk="1" hangingPunct="1"/>
              <a:endParaRPr lang="ru-RU" altLang="ru-RU" sz="2400">
                <a:latin typeface="Verdana" pitchFamily="34" charset="0"/>
              </a:endParaRPr>
            </a:p>
          </p:txBody>
        </p:sp>
        <p:sp>
          <p:nvSpPr>
            <p:cNvPr id="43062" name="Rectangle 63"/>
            <p:cNvSpPr>
              <a:spLocks noChangeArrowheads="1"/>
            </p:cNvSpPr>
            <p:nvPr/>
          </p:nvSpPr>
          <p:spPr bwMode="auto">
            <a:xfrm>
              <a:off x="3717" y="6005"/>
              <a:ext cx="1483" cy="416"/>
            </a:xfrm>
            <a:prstGeom prst="rect">
              <a:avLst/>
            </a:prstGeom>
            <a:solidFill>
              <a:srgbClr val="FFFFFF"/>
            </a:solidFill>
            <a:ln w="3175">
              <a:solidFill>
                <a:srgbClr val="FFFFFF"/>
              </a:solidFill>
              <a:miter lim="800000"/>
              <a:headEnd/>
              <a:tailEnd/>
            </a:ln>
          </p:spPr>
          <p:txBody>
            <a:bodyPr lIns="12700" tIns="12700" rIns="12700" bIns="12700"/>
            <a:lstStyle/>
            <a:p>
              <a:pPr algn="ctr" eaLnBrk="1" hangingPunct="1"/>
              <a:r>
                <a:rPr lang="ru-RU" altLang="ru-RU" sz="700" b="1">
                  <a:latin typeface="Verdana" pitchFamily="34" charset="0"/>
                </a:rPr>
                <a:t>Потребность </a:t>
              </a:r>
            </a:p>
            <a:p>
              <a:pPr algn="ctr" eaLnBrk="1" hangingPunct="1"/>
              <a:r>
                <a:rPr lang="ru-RU" altLang="ru-RU" sz="700" b="1">
                  <a:latin typeface="Verdana" pitchFamily="34" charset="0"/>
                </a:rPr>
                <a:t>здоровья</a:t>
              </a:r>
              <a:endParaRPr lang="ru-RU" altLang="ru-RU" sz="2400">
                <a:latin typeface="Verdana" pitchFamily="34" charset="0"/>
              </a:endParaRPr>
            </a:p>
          </p:txBody>
        </p:sp>
        <p:sp>
          <p:nvSpPr>
            <p:cNvPr id="43063" name="Rectangle 64"/>
            <p:cNvSpPr>
              <a:spLocks noChangeArrowheads="1"/>
            </p:cNvSpPr>
            <p:nvPr/>
          </p:nvSpPr>
          <p:spPr bwMode="auto">
            <a:xfrm>
              <a:off x="4059" y="7555"/>
              <a:ext cx="685" cy="415"/>
            </a:xfrm>
            <a:prstGeom prst="rect">
              <a:avLst/>
            </a:prstGeom>
            <a:solidFill>
              <a:srgbClr val="FFFFFF"/>
            </a:solidFill>
            <a:ln w="3175">
              <a:solidFill>
                <a:srgbClr val="FFFFFF"/>
              </a:solidFill>
              <a:miter lim="800000"/>
              <a:headEnd/>
              <a:tailEnd/>
            </a:ln>
          </p:spPr>
          <p:txBody>
            <a:bodyPr lIns="12700" tIns="12700" rIns="12700" bIns="12700"/>
            <a:lstStyle/>
            <a:p>
              <a:pPr algn="ctr" eaLnBrk="1" hangingPunct="1"/>
              <a:r>
                <a:rPr lang="ru-RU" altLang="ru-RU" sz="500">
                  <a:latin typeface="Verdana" pitchFamily="34" charset="0"/>
                </a:rPr>
                <a:t>Физиологиче-ские потребности</a:t>
              </a:r>
              <a:endParaRPr lang="ru-RU" altLang="ru-RU" sz="2400">
                <a:latin typeface="Verdana" pitchFamily="34" charset="0"/>
              </a:endParaRPr>
            </a:p>
          </p:txBody>
        </p:sp>
        <p:sp>
          <p:nvSpPr>
            <p:cNvPr id="43064" name="Rectangle 65"/>
            <p:cNvSpPr>
              <a:spLocks noChangeArrowheads="1"/>
            </p:cNvSpPr>
            <p:nvPr/>
          </p:nvSpPr>
          <p:spPr bwMode="auto">
            <a:xfrm>
              <a:off x="2235" y="7516"/>
              <a:ext cx="1426" cy="344"/>
            </a:xfrm>
            <a:prstGeom prst="rect">
              <a:avLst/>
            </a:prstGeom>
            <a:solidFill>
              <a:srgbClr val="FFFFFF"/>
            </a:solidFill>
            <a:ln w="3175">
              <a:solidFill>
                <a:srgbClr val="FFFFFF"/>
              </a:solidFill>
              <a:miter lim="800000"/>
              <a:headEnd/>
              <a:tailEnd/>
            </a:ln>
          </p:spPr>
          <p:txBody>
            <a:bodyPr lIns="12700" tIns="12700" rIns="12700" bIns="12700"/>
            <a:lstStyle/>
            <a:p>
              <a:pPr algn="ctr" eaLnBrk="1" hangingPunct="1"/>
              <a:r>
                <a:rPr lang="ru-RU" altLang="ru-RU" sz="800" b="1">
                  <a:latin typeface="Verdana" pitchFamily="34" charset="0"/>
                </a:rPr>
                <a:t>Культура тела</a:t>
              </a:r>
              <a:endParaRPr lang="ru-RU" altLang="ru-RU" sz="2400">
                <a:latin typeface="Verdana" pitchFamily="34" charset="0"/>
              </a:endParaRPr>
            </a:p>
          </p:txBody>
        </p:sp>
        <p:sp>
          <p:nvSpPr>
            <p:cNvPr id="43065" name="Rectangle 66"/>
            <p:cNvSpPr>
              <a:spLocks noChangeArrowheads="1"/>
            </p:cNvSpPr>
            <p:nvPr/>
          </p:nvSpPr>
          <p:spPr bwMode="auto">
            <a:xfrm>
              <a:off x="3717" y="8885"/>
              <a:ext cx="1483" cy="472"/>
            </a:xfrm>
            <a:prstGeom prst="rect">
              <a:avLst/>
            </a:prstGeom>
            <a:solidFill>
              <a:srgbClr val="FFFFFF"/>
            </a:solidFill>
            <a:ln w="3175">
              <a:solidFill>
                <a:srgbClr val="FFFFFF"/>
              </a:solidFill>
              <a:miter lim="800000"/>
              <a:headEnd/>
              <a:tailEnd/>
            </a:ln>
          </p:spPr>
          <p:txBody>
            <a:bodyPr lIns="12700" tIns="12700" rIns="12700" bIns="12700"/>
            <a:lstStyle/>
            <a:p>
              <a:pPr algn="ctr" eaLnBrk="1" hangingPunct="1">
                <a:spcBef>
                  <a:spcPts val="300"/>
                </a:spcBef>
              </a:pPr>
              <a:r>
                <a:rPr lang="ru-RU" altLang="ru-RU" sz="900" b="1">
                  <a:latin typeface="Verdana" pitchFamily="34" charset="0"/>
                </a:rPr>
                <a:t>Имидж</a:t>
              </a:r>
              <a:endParaRPr lang="ru-RU" altLang="ru-RU" sz="2400">
                <a:latin typeface="Verdana" pitchFamily="34" charset="0"/>
              </a:endParaRPr>
            </a:p>
          </p:txBody>
        </p:sp>
        <p:sp>
          <p:nvSpPr>
            <p:cNvPr id="43066" name="Rectangle 67"/>
            <p:cNvSpPr>
              <a:spLocks noChangeArrowheads="1"/>
            </p:cNvSpPr>
            <p:nvPr/>
          </p:nvSpPr>
          <p:spPr bwMode="auto">
            <a:xfrm>
              <a:off x="5541" y="7583"/>
              <a:ext cx="799" cy="286"/>
            </a:xfrm>
            <a:prstGeom prst="rect">
              <a:avLst/>
            </a:prstGeom>
            <a:solidFill>
              <a:srgbClr val="FFFFFF"/>
            </a:solidFill>
            <a:ln w="3175">
              <a:solidFill>
                <a:srgbClr val="FFFFFF"/>
              </a:solidFill>
              <a:miter lim="800000"/>
              <a:headEnd/>
              <a:tailEnd/>
            </a:ln>
          </p:spPr>
          <p:txBody>
            <a:bodyPr lIns="12700" tIns="12700" rIns="12700" bIns="12700"/>
            <a:lstStyle/>
            <a:p>
              <a:pPr algn="ctr" eaLnBrk="1" hangingPunct="1"/>
              <a:r>
                <a:rPr lang="ru-RU" altLang="ru-RU" sz="600" b="1">
                  <a:latin typeface="Verdana" pitchFamily="34" charset="0"/>
                </a:rPr>
                <a:t>Самоактуализация</a:t>
              </a:r>
              <a:endParaRPr lang="ru-RU" altLang="ru-RU" sz="2400">
                <a:latin typeface="Verdana" pitchFamily="34" charset="0"/>
              </a:endParaRPr>
            </a:p>
          </p:txBody>
        </p:sp>
        <p:sp>
          <p:nvSpPr>
            <p:cNvPr id="43067" name="Rectangle 68"/>
            <p:cNvSpPr>
              <a:spLocks noChangeArrowheads="1"/>
            </p:cNvSpPr>
            <p:nvPr/>
          </p:nvSpPr>
          <p:spPr bwMode="auto">
            <a:xfrm>
              <a:off x="1095" y="7525"/>
              <a:ext cx="742" cy="343"/>
            </a:xfrm>
            <a:prstGeom prst="rect">
              <a:avLst/>
            </a:prstGeom>
            <a:solidFill>
              <a:srgbClr val="FFFFFF"/>
            </a:solidFill>
            <a:ln w="3175">
              <a:solidFill>
                <a:srgbClr val="FFFFFF"/>
              </a:solidFill>
              <a:miter lim="800000"/>
              <a:headEnd/>
              <a:tailEnd/>
            </a:ln>
          </p:spPr>
          <p:txBody>
            <a:bodyPr lIns="12700" tIns="12700" rIns="12700" bIns="12700"/>
            <a:lstStyle/>
            <a:p>
              <a:pPr eaLnBrk="1" hangingPunct="1"/>
              <a:r>
                <a:rPr lang="ru-RU" altLang="ru-RU" sz="600">
                  <a:latin typeface="Verdana" pitchFamily="34" charset="0"/>
                </a:rPr>
                <a:t>Конституция</a:t>
              </a:r>
              <a:endParaRPr lang="ru-RU" altLang="ru-RU" sz="2400">
                <a:latin typeface="Verdana" pitchFamily="34" charset="0"/>
              </a:endParaRPr>
            </a:p>
          </p:txBody>
        </p:sp>
        <p:sp>
          <p:nvSpPr>
            <p:cNvPr id="43068" name="Rectangle 69"/>
            <p:cNvSpPr>
              <a:spLocks noChangeArrowheads="1"/>
            </p:cNvSpPr>
            <p:nvPr/>
          </p:nvSpPr>
          <p:spPr bwMode="auto">
            <a:xfrm>
              <a:off x="2520" y="8990"/>
              <a:ext cx="801" cy="229"/>
            </a:xfrm>
            <a:prstGeom prst="rect">
              <a:avLst/>
            </a:prstGeom>
            <a:solidFill>
              <a:srgbClr val="FFFFFF"/>
            </a:solidFill>
            <a:ln w="3175">
              <a:solidFill>
                <a:srgbClr val="FFFFFF"/>
              </a:solidFill>
              <a:miter lim="800000"/>
              <a:headEnd/>
              <a:tailEnd/>
            </a:ln>
          </p:spPr>
          <p:txBody>
            <a:bodyPr lIns="12700" tIns="12700" rIns="12700" bIns="12700"/>
            <a:lstStyle/>
            <a:p>
              <a:pPr algn="ctr" eaLnBrk="1" hangingPunct="1"/>
              <a:r>
                <a:rPr lang="ru-RU" altLang="ru-RU" sz="800">
                  <a:latin typeface="Verdana" pitchFamily="34" charset="0"/>
                </a:rPr>
                <a:t>Осанка</a:t>
              </a:r>
              <a:endParaRPr lang="ru-RU" altLang="ru-RU" sz="2400">
                <a:latin typeface="Verdana" pitchFamily="34" charset="0"/>
              </a:endParaRPr>
            </a:p>
          </p:txBody>
        </p:sp>
        <p:sp>
          <p:nvSpPr>
            <p:cNvPr id="43069" name="Rectangle 70"/>
            <p:cNvSpPr>
              <a:spLocks noChangeArrowheads="1"/>
            </p:cNvSpPr>
            <p:nvPr/>
          </p:nvSpPr>
          <p:spPr bwMode="auto">
            <a:xfrm>
              <a:off x="5598" y="8895"/>
              <a:ext cx="685" cy="571"/>
            </a:xfrm>
            <a:prstGeom prst="rect">
              <a:avLst/>
            </a:prstGeom>
            <a:solidFill>
              <a:srgbClr val="FFFFFF"/>
            </a:solidFill>
            <a:ln w="3175">
              <a:solidFill>
                <a:srgbClr val="FFFFFF"/>
              </a:solidFill>
              <a:miter lim="800000"/>
              <a:headEnd/>
              <a:tailEnd/>
            </a:ln>
          </p:spPr>
          <p:txBody>
            <a:bodyPr lIns="12700" tIns="12700" rIns="12700" bIns="12700"/>
            <a:lstStyle/>
            <a:p>
              <a:pPr algn="ctr" eaLnBrk="1" hangingPunct="1"/>
              <a:r>
                <a:rPr lang="ru-RU" altLang="ru-RU" sz="600">
                  <a:latin typeface="Verdana" pitchFamily="34" charset="0"/>
                </a:rPr>
                <a:t>Потреб-ность причаст-ности </a:t>
              </a:r>
              <a:endParaRPr lang="ru-RU" altLang="ru-RU" sz="2400">
                <a:latin typeface="Verdana" pitchFamily="34" charset="0"/>
              </a:endParaRPr>
            </a:p>
          </p:txBody>
        </p:sp>
        <p:sp>
          <p:nvSpPr>
            <p:cNvPr id="43070" name="Oval 71"/>
            <p:cNvSpPr>
              <a:spLocks noChangeArrowheads="1"/>
            </p:cNvSpPr>
            <p:nvPr/>
          </p:nvSpPr>
          <p:spPr bwMode="auto">
            <a:xfrm>
              <a:off x="3948" y="4273"/>
              <a:ext cx="913" cy="856"/>
            </a:xfrm>
            <a:prstGeom prst="ellipse">
              <a:avLst/>
            </a:prstGeom>
            <a:solidFill>
              <a:srgbClr val="FFFFFF"/>
            </a:solidFill>
            <a:ln w="12700">
              <a:solidFill>
                <a:srgbClr val="000000"/>
              </a:solidFill>
              <a:round/>
              <a:headEnd/>
              <a:tailEnd/>
            </a:ln>
          </p:spPr>
          <p:txBody>
            <a:bodyPr/>
            <a:lstStyle/>
            <a:p>
              <a:pPr eaLnBrk="1" hangingPunct="1"/>
              <a:endParaRPr lang="ru-RU" altLang="ru-RU"/>
            </a:p>
          </p:txBody>
        </p:sp>
        <p:sp>
          <p:nvSpPr>
            <p:cNvPr id="43071" name="Rectangle 72"/>
            <p:cNvSpPr>
              <a:spLocks noChangeArrowheads="1"/>
            </p:cNvSpPr>
            <p:nvPr/>
          </p:nvSpPr>
          <p:spPr bwMode="auto">
            <a:xfrm>
              <a:off x="4119" y="4501"/>
              <a:ext cx="571" cy="500"/>
            </a:xfrm>
            <a:prstGeom prst="rect">
              <a:avLst/>
            </a:prstGeom>
            <a:solidFill>
              <a:srgbClr val="FFFFFF"/>
            </a:solidFill>
            <a:ln w="3175">
              <a:solidFill>
                <a:srgbClr val="FFFFFF"/>
              </a:solidFill>
              <a:miter lim="800000"/>
              <a:headEnd/>
              <a:tailEnd/>
            </a:ln>
          </p:spPr>
          <p:txBody>
            <a:bodyPr lIns="12700" tIns="12700" rIns="12700" bIns="12700"/>
            <a:lstStyle/>
            <a:p>
              <a:pPr algn="ctr" eaLnBrk="1" hangingPunct="1"/>
              <a:r>
                <a:rPr lang="ru-RU" altLang="ru-RU" sz="600">
                  <a:latin typeface="Verdana" pitchFamily="34" charset="0"/>
                </a:rPr>
                <a:t>Критерии здоровья</a:t>
              </a:r>
              <a:endParaRPr lang="ru-RU" altLang="ru-RU" sz="2400">
                <a:latin typeface="Verdana" pitchFamily="34" charset="0"/>
              </a:endParaRPr>
            </a:p>
          </p:txBody>
        </p:sp>
        <p:sp>
          <p:nvSpPr>
            <p:cNvPr id="43072" name="Oval 73"/>
            <p:cNvSpPr>
              <a:spLocks noChangeArrowheads="1"/>
            </p:cNvSpPr>
            <p:nvPr/>
          </p:nvSpPr>
          <p:spPr bwMode="auto">
            <a:xfrm>
              <a:off x="3948" y="10258"/>
              <a:ext cx="913" cy="856"/>
            </a:xfrm>
            <a:prstGeom prst="ellipse">
              <a:avLst/>
            </a:prstGeom>
            <a:solidFill>
              <a:srgbClr val="FFFFFF"/>
            </a:solidFill>
            <a:ln w="12700">
              <a:solidFill>
                <a:srgbClr val="000000"/>
              </a:solidFill>
              <a:round/>
              <a:headEnd/>
              <a:tailEnd/>
            </a:ln>
          </p:spPr>
          <p:txBody>
            <a:bodyPr/>
            <a:lstStyle/>
            <a:p>
              <a:pPr eaLnBrk="1" hangingPunct="1"/>
              <a:endParaRPr lang="ru-RU" altLang="ru-RU"/>
            </a:p>
          </p:txBody>
        </p:sp>
        <p:sp>
          <p:nvSpPr>
            <p:cNvPr id="43073" name="Rectangle 74"/>
            <p:cNvSpPr>
              <a:spLocks noChangeArrowheads="1"/>
            </p:cNvSpPr>
            <p:nvPr/>
          </p:nvSpPr>
          <p:spPr bwMode="auto">
            <a:xfrm>
              <a:off x="4002" y="10506"/>
              <a:ext cx="759" cy="343"/>
            </a:xfrm>
            <a:prstGeom prst="rect">
              <a:avLst/>
            </a:prstGeom>
            <a:solidFill>
              <a:srgbClr val="FFFFFF"/>
            </a:solidFill>
            <a:ln w="3175">
              <a:solidFill>
                <a:srgbClr val="FFFFFF"/>
              </a:solidFill>
              <a:miter lim="800000"/>
              <a:headEnd/>
              <a:tailEnd/>
            </a:ln>
          </p:spPr>
          <p:txBody>
            <a:bodyPr lIns="12700" tIns="12700" rIns="12700" bIns="12700"/>
            <a:lstStyle/>
            <a:p>
              <a:pPr algn="ctr" eaLnBrk="1" hangingPunct="1"/>
              <a:r>
                <a:rPr lang="ru-RU" altLang="ru-RU" sz="600">
                  <a:latin typeface="Verdana" pitchFamily="34" charset="0"/>
                </a:rPr>
                <a:t>Привлекательность</a:t>
              </a:r>
              <a:endParaRPr lang="ru-RU" altLang="ru-RU" sz="2400">
                <a:latin typeface="Verdana" pitchFamily="34" charset="0"/>
              </a:endParaRPr>
            </a:p>
          </p:txBody>
        </p:sp>
        <p:sp>
          <p:nvSpPr>
            <p:cNvPr id="43074" name="Rectangle 75"/>
            <p:cNvSpPr>
              <a:spLocks noChangeArrowheads="1"/>
            </p:cNvSpPr>
            <p:nvPr/>
          </p:nvSpPr>
          <p:spPr bwMode="auto">
            <a:xfrm>
              <a:off x="7140" y="7434"/>
              <a:ext cx="628" cy="473"/>
            </a:xfrm>
            <a:prstGeom prst="rect">
              <a:avLst/>
            </a:prstGeom>
            <a:solidFill>
              <a:srgbClr val="FFFFFF"/>
            </a:solidFill>
            <a:ln w="3175">
              <a:solidFill>
                <a:srgbClr val="FFFFFF"/>
              </a:solidFill>
              <a:miter lim="800000"/>
              <a:headEnd/>
              <a:tailEnd/>
            </a:ln>
          </p:spPr>
          <p:txBody>
            <a:bodyPr lIns="12700" tIns="12700" rIns="12700" bIns="12700"/>
            <a:lstStyle/>
            <a:p>
              <a:pPr algn="ctr" eaLnBrk="1" hangingPunct="1"/>
              <a:endParaRPr lang="ru-RU" altLang="ru-RU" sz="500">
                <a:latin typeface="Verdana" pitchFamily="34" charset="0"/>
              </a:endParaRPr>
            </a:p>
            <a:p>
              <a:pPr algn="ctr" eaLnBrk="1" hangingPunct="1"/>
              <a:r>
                <a:rPr lang="ru-RU" altLang="ru-RU" sz="500">
                  <a:latin typeface="Verdana" pitchFamily="34" charset="0"/>
                </a:rPr>
                <a:t>Духовные</a:t>
              </a:r>
            </a:p>
            <a:p>
              <a:pPr algn="ctr" eaLnBrk="1" hangingPunct="1"/>
              <a:r>
                <a:rPr lang="ru-RU" altLang="ru-RU" sz="500">
                  <a:latin typeface="Verdana" pitchFamily="34" charset="0"/>
                </a:rPr>
                <a:t>потребности</a:t>
              </a:r>
              <a:endParaRPr lang="ru-RU" altLang="ru-RU" sz="2400">
                <a:latin typeface="Verdana" pitchFamily="34" charset="0"/>
              </a:endParaRPr>
            </a:p>
          </p:txBody>
        </p:sp>
        <p:sp>
          <p:nvSpPr>
            <p:cNvPr id="43075" name="Rectangle 76"/>
            <p:cNvSpPr>
              <a:spLocks noChangeArrowheads="1"/>
            </p:cNvSpPr>
            <p:nvPr/>
          </p:nvSpPr>
          <p:spPr bwMode="auto">
            <a:xfrm>
              <a:off x="8622" y="6001"/>
              <a:ext cx="685" cy="353"/>
            </a:xfrm>
            <a:prstGeom prst="rect">
              <a:avLst/>
            </a:prstGeom>
            <a:solidFill>
              <a:srgbClr val="FFFFFF"/>
            </a:solidFill>
            <a:ln w="3175">
              <a:solidFill>
                <a:srgbClr val="FFFFFF"/>
              </a:solidFill>
              <a:miter lim="800000"/>
              <a:headEnd/>
              <a:tailEnd/>
            </a:ln>
          </p:spPr>
          <p:txBody>
            <a:bodyPr lIns="12700" tIns="12700" rIns="12700" bIns="12700"/>
            <a:lstStyle/>
            <a:p>
              <a:pPr algn="ctr" eaLnBrk="1" hangingPunct="1"/>
              <a:r>
                <a:rPr lang="ru-RU" altLang="ru-RU" sz="500">
                  <a:latin typeface="Verdana" pitchFamily="34" charset="0"/>
                </a:rPr>
                <a:t>Потребность знаний</a:t>
              </a:r>
              <a:endParaRPr lang="ru-RU" altLang="ru-RU" sz="2400">
                <a:latin typeface="Verdana" pitchFamily="34" charset="0"/>
              </a:endParaRPr>
            </a:p>
          </p:txBody>
        </p:sp>
        <p:sp>
          <p:nvSpPr>
            <p:cNvPr id="43076" name="Rectangle 77"/>
            <p:cNvSpPr>
              <a:spLocks noChangeArrowheads="1"/>
            </p:cNvSpPr>
            <p:nvPr/>
          </p:nvSpPr>
          <p:spPr bwMode="auto">
            <a:xfrm>
              <a:off x="9990" y="7508"/>
              <a:ext cx="799" cy="327"/>
            </a:xfrm>
            <a:prstGeom prst="rect">
              <a:avLst/>
            </a:prstGeom>
            <a:solidFill>
              <a:srgbClr val="FFFFFF"/>
            </a:solidFill>
            <a:ln w="3175">
              <a:solidFill>
                <a:srgbClr val="FFFFFF"/>
              </a:solidFill>
              <a:miter lim="800000"/>
              <a:headEnd/>
              <a:tailEnd/>
            </a:ln>
          </p:spPr>
          <p:txBody>
            <a:bodyPr lIns="12700" tIns="12700" rIns="12700" bIns="12700"/>
            <a:lstStyle/>
            <a:p>
              <a:pPr algn="ctr" eaLnBrk="1" hangingPunct="1">
                <a:spcBef>
                  <a:spcPts val="300"/>
                </a:spcBef>
              </a:pPr>
              <a:r>
                <a:rPr lang="ru-RU" altLang="ru-RU" sz="600">
                  <a:latin typeface="Verdana" pitchFamily="34" charset="0"/>
                </a:rPr>
                <a:t>Интеллект</a:t>
              </a:r>
              <a:endParaRPr lang="ru-RU" altLang="ru-RU" sz="2400">
                <a:latin typeface="Verdana" pitchFamily="34" charset="0"/>
              </a:endParaRPr>
            </a:p>
          </p:txBody>
        </p:sp>
        <p:sp>
          <p:nvSpPr>
            <p:cNvPr id="43077" name="Rectangle 78"/>
            <p:cNvSpPr>
              <a:spLocks noChangeArrowheads="1"/>
            </p:cNvSpPr>
            <p:nvPr/>
          </p:nvSpPr>
          <p:spPr bwMode="auto">
            <a:xfrm>
              <a:off x="8679" y="9054"/>
              <a:ext cx="571" cy="360"/>
            </a:xfrm>
            <a:prstGeom prst="rect">
              <a:avLst/>
            </a:prstGeom>
            <a:solidFill>
              <a:srgbClr val="FFFFFF"/>
            </a:solidFill>
            <a:ln w="3175">
              <a:solidFill>
                <a:srgbClr val="FFFFFF"/>
              </a:solidFill>
              <a:miter lim="800000"/>
              <a:headEnd/>
              <a:tailEnd/>
            </a:ln>
          </p:spPr>
          <p:txBody>
            <a:bodyPr lIns="12700" tIns="12700" rIns="12700" bIns="12700"/>
            <a:lstStyle/>
            <a:p>
              <a:pPr eaLnBrk="1" hangingPunct="1"/>
              <a:r>
                <a:rPr lang="ru-RU" altLang="ru-RU" sz="800">
                  <a:latin typeface="Verdana" pitchFamily="34" charset="0"/>
                </a:rPr>
                <a:t>Манера</a:t>
              </a:r>
              <a:endParaRPr lang="ru-RU" altLang="ru-RU" sz="2400">
                <a:latin typeface="Verdana" pitchFamily="34" charset="0"/>
              </a:endParaRPr>
            </a:p>
          </p:txBody>
        </p:sp>
        <p:sp>
          <p:nvSpPr>
            <p:cNvPr id="43078" name="Rectangle 79"/>
            <p:cNvSpPr>
              <a:spLocks noChangeArrowheads="1"/>
            </p:cNvSpPr>
            <p:nvPr/>
          </p:nvSpPr>
          <p:spPr bwMode="auto">
            <a:xfrm>
              <a:off x="5544" y="3114"/>
              <a:ext cx="742" cy="368"/>
            </a:xfrm>
            <a:prstGeom prst="rect">
              <a:avLst/>
            </a:prstGeom>
            <a:solidFill>
              <a:srgbClr val="FFFFFF"/>
            </a:solidFill>
            <a:ln w="3175">
              <a:solidFill>
                <a:srgbClr val="FFFFFF"/>
              </a:solidFill>
              <a:miter lim="800000"/>
              <a:headEnd/>
              <a:tailEnd/>
            </a:ln>
          </p:spPr>
          <p:txBody>
            <a:bodyPr lIns="12700" tIns="12700" rIns="12700" bIns="12700"/>
            <a:lstStyle/>
            <a:p>
              <a:pPr algn="ctr" eaLnBrk="1" hangingPunct="1">
                <a:spcBef>
                  <a:spcPts val="300"/>
                </a:spcBef>
              </a:pPr>
              <a:r>
                <a:rPr lang="ru-RU" altLang="ru-RU" sz="600">
                  <a:latin typeface="Verdana" pitchFamily="34" charset="0"/>
                </a:rPr>
                <a:t>Фактор среды</a:t>
              </a:r>
              <a:endParaRPr lang="ru-RU" altLang="ru-RU" sz="2400">
                <a:latin typeface="Verdana" pitchFamily="34" charset="0"/>
              </a:endParaRPr>
            </a:p>
          </p:txBody>
        </p:sp>
        <p:sp>
          <p:nvSpPr>
            <p:cNvPr id="43079" name="Rectangle 80"/>
            <p:cNvSpPr>
              <a:spLocks noChangeArrowheads="1"/>
            </p:cNvSpPr>
            <p:nvPr/>
          </p:nvSpPr>
          <p:spPr bwMode="auto">
            <a:xfrm>
              <a:off x="5601" y="11890"/>
              <a:ext cx="682" cy="560"/>
            </a:xfrm>
            <a:prstGeom prst="rect">
              <a:avLst/>
            </a:prstGeom>
            <a:solidFill>
              <a:srgbClr val="FFFFFF"/>
            </a:solidFill>
            <a:ln w="3175">
              <a:solidFill>
                <a:srgbClr val="FFFFFF"/>
              </a:solidFill>
              <a:miter lim="800000"/>
              <a:headEnd/>
              <a:tailEnd/>
            </a:ln>
          </p:spPr>
          <p:txBody>
            <a:bodyPr lIns="12700" tIns="12700" rIns="12700" bIns="12700"/>
            <a:lstStyle/>
            <a:p>
              <a:pPr eaLnBrk="1" hangingPunct="1"/>
              <a:endParaRPr lang="ru-RU" altLang="ru-RU" sz="600">
                <a:latin typeface="Verdana" pitchFamily="34" charset="0"/>
              </a:endParaRPr>
            </a:p>
            <a:p>
              <a:pPr algn="ctr" eaLnBrk="1" hangingPunct="1"/>
              <a:r>
                <a:rPr lang="ru-RU" altLang="ru-RU" sz="500">
                  <a:latin typeface="Verdana" pitchFamily="34" charset="0"/>
                </a:rPr>
                <a:t>Социальный статус</a:t>
              </a:r>
              <a:endParaRPr lang="ru-RU" altLang="ru-RU" sz="2400">
                <a:latin typeface="Verdana" pitchFamily="34" charset="0"/>
              </a:endParaRPr>
            </a:p>
          </p:txBody>
        </p:sp>
        <p:sp>
          <p:nvSpPr>
            <p:cNvPr id="43080" name="Rectangle 81"/>
            <p:cNvSpPr>
              <a:spLocks noChangeArrowheads="1"/>
            </p:cNvSpPr>
            <p:nvPr/>
          </p:nvSpPr>
          <p:spPr bwMode="auto">
            <a:xfrm>
              <a:off x="7197" y="10472"/>
              <a:ext cx="571" cy="446"/>
            </a:xfrm>
            <a:prstGeom prst="rect">
              <a:avLst/>
            </a:prstGeom>
            <a:solidFill>
              <a:srgbClr val="FFFFFF"/>
            </a:solidFill>
            <a:ln w="3175">
              <a:solidFill>
                <a:srgbClr val="FFFFFF"/>
              </a:solidFill>
              <a:miter lim="800000"/>
              <a:headEnd/>
              <a:tailEnd/>
            </a:ln>
          </p:spPr>
          <p:txBody>
            <a:bodyPr lIns="12700" tIns="12700" rIns="12700" bIns="12700"/>
            <a:lstStyle/>
            <a:p>
              <a:pPr eaLnBrk="1" hangingPunct="1"/>
              <a:endParaRPr lang="ru-RU" altLang="ru-RU" sz="600">
                <a:latin typeface="Verdana" pitchFamily="34" charset="0"/>
              </a:endParaRPr>
            </a:p>
            <a:p>
              <a:pPr algn="ctr" eaLnBrk="1" hangingPunct="1"/>
              <a:r>
                <a:rPr lang="ru-RU" altLang="ru-RU" sz="600">
                  <a:latin typeface="Verdana" pitchFamily="34" charset="0"/>
                </a:rPr>
                <a:t>Этикет</a:t>
              </a:r>
              <a:endParaRPr lang="ru-RU" altLang="ru-RU" sz="2400">
                <a:latin typeface="Verdana" pitchFamily="34" charset="0"/>
              </a:endParaRPr>
            </a:p>
          </p:txBody>
        </p:sp>
      </p:grpSp>
      <p:pic>
        <p:nvPicPr>
          <p:cNvPr id="43012" name="Picture 82" descr="BS02064_"/>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87325" y="4941888"/>
            <a:ext cx="1720850" cy="1712912"/>
          </a:xfrm>
          <a:noFill/>
        </p:spPr>
      </p:pic>
    </p:spTree>
    <p:extLst>
      <p:ext uri="{BB962C8B-B14F-4D97-AF65-F5344CB8AC3E}">
        <p14:creationId xmlns:p14="http://schemas.microsoft.com/office/powerpoint/2010/main" val="2518340919"/>
      </p:ext>
    </p:extLst>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descr="Large confetti"/>
          <p:cNvSpPr>
            <a:spLocks noGrp="1" noChangeArrowheads="1"/>
          </p:cNvSpPr>
          <p:nvPr>
            <p:ph type="title"/>
          </p:nvPr>
        </p:nvSpPr>
        <p:spPr/>
        <p:txBody>
          <a:bodyPr/>
          <a:lstStyle/>
          <a:p>
            <a:pPr eaLnBrk="1" hangingPunct="1"/>
            <a:r>
              <a:rPr lang="ru-RU" altLang="ru-RU" b="1" smtClean="0">
                <a:solidFill>
                  <a:srgbClr val="3C23F3"/>
                </a:solidFill>
              </a:rPr>
              <a:t>Управление мотивацией</a:t>
            </a:r>
          </a:p>
        </p:txBody>
      </p:sp>
      <p:sp>
        <p:nvSpPr>
          <p:cNvPr id="44035" name="Text Box 3"/>
          <p:cNvSpPr txBox="1">
            <a:spLocks noChangeArrowheads="1"/>
          </p:cNvSpPr>
          <p:nvPr/>
        </p:nvSpPr>
        <p:spPr bwMode="auto">
          <a:xfrm>
            <a:off x="457200" y="1949450"/>
            <a:ext cx="6778625" cy="4483100"/>
          </a:xfrm>
          <a:prstGeom prst="rect">
            <a:avLst/>
          </a:prstGeom>
          <a:solidFill>
            <a:srgbClr val="FFEEBD"/>
          </a:solidFill>
          <a:ln w="9525">
            <a:solidFill>
              <a:schemeClr val="tx1"/>
            </a:solidFill>
            <a:miter lim="800000"/>
            <a:headEnd/>
            <a:tailEnd/>
          </a:ln>
          <a:effectLst>
            <a:outerShdw dist="107763" dir="18900000" algn="ctr" rotWithShape="0">
              <a:schemeClr val="bg2">
                <a:alpha val="50000"/>
              </a:schemeClr>
            </a:outerShdw>
          </a:effec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spcBef>
                <a:spcPct val="50000"/>
              </a:spcBef>
              <a:buFont typeface="Wingdings" pitchFamily="2" charset="2"/>
              <a:buChar char="Ø"/>
            </a:pPr>
            <a:r>
              <a:rPr lang="ru-RU" altLang="ru-RU" sz="2400"/>
              <a:t>Всегда помните, что именно мотивация определяет типы поведения, выбираемые сотрудниками, степень их усердия в работе, а так же то, насколько настойчиво они стараются справиться с встречающимися трудностями.</a:t>
            </a:r>
          </a:p>
          <a:p>
            <a:pPr algn="ctr" eaLnBrk="1" hangingPunct="1">
              <a:spcBef>
                <a:spcPct val="50000"/>
              </a:spcBef>
              <a:buFont typeface="Wingdings" pitchFamily="2" charset="2"/>
              <a:buChar char="Ø"/>
            </a:pPr>
            <a:r>
              <a:rPr lang="ru-RU" altLang="ru-RU" sz="2400"/>
              <a:t>Не путайте мотивацию с показателями работы. Мотивация – только один из факторов, влияющий на получаемые результаты.</a:t>
            </a:r>
          </a:p>
          <a:p>
            <a:pPr algn="ctr" eaLnBrk="1" hangingPunct="1">
              <a:spcBef>
                <a:spcPct val="50000"/>
              </a:spcBef>
              <a:buFont typeface="Wingdings" pitchFamily="2" charset="2"/>
              <a:buChar char="Ø"/>
            </a:pPr>
            <a:r>
              <a:rPr lang="ru-RU" altLang="ru-RU" sz="2400"/>
              <a:t>Чтобы лучше понять источники трудовой мотивации ваших подчиненных, выясните, глубинная их мотивация или поверхностная.</a:t>
            </a:r>
          </a:p>
        </p:txBody>
      </p:sp>
      <p:pic>
        <p:nvPicPr>
          <p:cNvPr id="44036" name="Picture 4" descr="BS0206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434263" y="5068888"/>
            <a:ext cx="1674812"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WordArt 5"/>
          <p:cNvSpPr>
            <a:spLocks noChangeArrowheads="1" noChangeShapeType="1" noTextEdit="1"/>
          </p:cNvSpPr>
          <p:nvPr/>
        </p:nvSpPr>
        <p:spPr bwMode="auto">
          <a:xfrm rot="5400000">
            <a:off x="6875463" y="2603500"/>
            <a:ext cx="2774950" cy="1546225"/>
          </a:xfrm>
          <a:prstGeom prst="rect">
            <a:avLst/>
          </a:prstGeom>
        </p:spPr>
        <p:txBody>
          <a:bodyPr vert="wordArtVert" wrap="none" fromWordArt="1">
            <a:prstTxWarp prst="textPlain">
              <a:avLst>
                <a:gd name="adj" fmla="val 50000"/>
              </a:avLst>
            </a:prstTxWarp>
          </a:bodyPr>
          <a:lstStyle/>
          <a:p>
            <a:pPr algn="ctr" fontAlgn="auto"/>
            <a:r>
              <a:rPr lang="ru-RU" sz="1800" kern="10" spc="-180">
                <a:ln w="9525">
                  <a:solidFill>
                    <a:srgbClr val="000000"/>
                  </a:solidFill>
                  <a:round/>
                  <a:headEnd/>
                  <a:tailEnd/>
                </a:ln>
                <a:solidFill>
                  <a:srgbClr val="FF0000"/>
                </a:solidFill>
                <a:latin typeface="Arial"/>
                <a:cs typeface="Arial"/>
              </a:rPr>
              <a:t>На заметку</a:t>
            </a:r>
          </a:p>
          <a:p>
            <a:pPr algn="ctr" fontAlgn="auto"/>
            <a:r>
              <a:rPr lang="ru-RU" sz="1800" kern="10" spc="-180">
                <a:ln w="9525">
                  <a:solidFill>
                    <a:srgbClr val="000000"/>
                  </a:solidFill>
                  <a:round/>
                  <a:headEnd/>
                  <a:tailEnd/>
                </a:ln>
                <a:solidFill>
                  <a:srgbClr val="FF0000"/>
                </a:solidFill>
                <a:latin typeface="Arial"/>
                <a:cs typeface="Arial"/>
              </a:rPr>
              <a:t>менеджеру</a:t>
            </a:r>
          </a:p>
        </p:txBody>
      </p:sp>
    </p:spTree>
    <p:extLst>
      <p:ext uri="{BB962C8B-B14F-4D97-AF65-F5344CB8AC3E}">
        <p14:creationId xmlns:p14="http://schemas.microsoft.com/office/powerpoint/2010/main" val="561695090"/>
      </p:ext>
    </p:extLst>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2" descr="Large confetti"/>
          <p:cNvSpPr>
            <a:spLocks noGrp="1" noChangeArrowheads="1"/>
          </p:cNvSpPr>
          <p:nvPr>
            <p:ph type="title"/>
          </p:nvPr>
        </p:nvSpPr>
        <p:spPr>
          <a:solidFill>
            <a:srgbClr val="3C23F3"/>
          </a:solidFill>
          <a:ln>
            <a:solidFill>
              <a:srgbClr val="005AB4"/>
            </a:solidFill>
            <a:miter lim="800000"/>
            <a:headEnd/>
            <a:tailEnd/>
          </a:ln>
        </p:spPr>
        <p:txBody>
          <a:bodyPr/>
          <a:lstStyle/>
          <a:p>
            <a:pPr algn="ctr" eaLnBrk="1" hangingPunct="1"/>
            <a:r>
              <a:rPr lang="ru-RU" altLang="ru-RU" sz="4000" b="1" smtClean="0">
                <a:solidFill>
                  <a:schemeClr val="bg1"/>
                </a:solidFill>
              </a:rPr>
              <a:t>Социальные группы как основа организационного поведения</a:t>
            </a:r>
          </a:p>
        </p:txBody>
      </p:sp>
      <p:grpSp>
        <p:nvGrpSpPr>
          <p:cNvPr id="2" name="Organization Chart 5"/>
          <p:cNvGrpSpPr>
            <a:grpSpLocks/>
          </p:cNvGrpSpPr>
          <p:nvPr/>
        </p:nvGrpSpPr>
        <p:grpSpPr bwMode="auto">
          <a:xfrm>
            <a:off x="250825" y="1341438"/>
            <a:ext cx="8713788" cy="5516562"/>
            <a:chOff x="171" y="1108"/>
            <a:chExt cx="4108" cy="1334"/>
          </a:xfrm>
        </p:grpSpPr>
        <p:cxnSp>
          <p:nvCxnSpPr>
            <p:cNvPr id="10244" name="_s10244"/>
            <p:cNvCxnSpPr>
              <a:cxnSpLocks noChangeShapeType="1"/>
              <a:stCxn id="5" idx="0"/>
              <a:endCxn id="3" idx="2"/>
            </p:cNvCxnSpPr>
            <p:nvPr/>
          </p:nvCxnSpPr>
          <p:spPr bwMode="auto">
            <a:xfrm rot="5400000" flipH="1">
              <a:off x="2685" y="1307"/>
              <a:ext cx="144" cy="1063"/>
            </a:xfrm>
            <a:prstGeom prst="bentConnector3">
              <a:avLst>
                <a:gd name="adj1" fmla="val 2368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45" name="_s10245"/>
            <p:cNvCxnSpPr>
              <a:cxnSpLocks noChangeShapeType="1"/>
              <a:stCxn id="4" idx="0"/>
              <a:endCxn id="3" idx="2"/>
            </p:cNvCxnSpPr>
            <p:nvPr/>
          </p:nvCxnSpPr>
          <p:spPr bwMode="auto">
            <a:xfrm rot="16200000">
              <a:off x="1622" y="1307"/>
              <a:ext cx="144" cy="1063"/>
            </a:xfrm>
            <a:prstGeom prst="bentConnector3">
              <a:avLst>
                <a:gd name="adj1" fmla="val 2368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0246"/>
            <p:cNvSpPr>
              <a:spLocks noChangeArrowheads="1"/>
            </p:cNvSpPr>
            <p:nvPr/>
          </p:nvSpPr>
          <p:spPr bwMode="auto">
            <a:xfrm>
              <a:off x="189" y="1330"/>
              <a:ext cx="4072" cy="437"/>
            </a:xfrm>
            <a:prstGeom prst="roundRect">
              <a:avLst>
                <a:gd name="adj" fmla="val 16667"/>
              </a:avLst>
            </a:prstGeom>
            <a:solidFill>
              <a:schemeClr val="bg1"/>
            </a:solidFill>
            <a:ln w="9525">
              <a:solidFill>
                <a:schemeClr val="tx1"/>
              </a:solidFill>
              <a:round/>
              <a:headEnd/>
              <a:tailEnd/>
            </a:ln>
            <a:effectLst>
              <a:outerShdw dist="107763" dir="18900000" algn="ctr" rotWithShape="0">
                <a:srgbClr val="808080">
                  <a:alpha val="50000"/>
                </a:srgbClr>
              </a:outerShdw>
            </a:effectLst>
          </p:spPr>
          <p:txBody>
            <a:bodyPr vert="horz" wrap="none" lIns="60969" tIns="30486" rIns="60969" bIns="3048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E6543C"/>
                  </a:solidFill>
                  <a:effectLst/>
                  <a:latin typeface="Times New Roman" pitchFamily="18" charset="0"/>
                </a:rPr>
                <a:t>ГРУППА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E6543C"/>
                  </a:solidFill>
                  <a:effectLst/>
                  <a:latin typeface="Times New Roman" pitchFamily="18" charset="0"/>
                </a:rPr>
                <a:t>ЭТО СОЮЗ ДВУХ И БОЛЕЕ ЛЮДЕЙ, ОБЪЕДИНИВШИХСЯ ВМЕСТЕ,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E6543C"/>
                  </a:solidFill>
                  <a:effectLst/>
                  <a:latin typeface="Times New Roman" pitchFamily="18" charset="0"/>
                </a:rPr>
                <a:t>ЧТОБЫ ДОСТИЧЬ КОНКРЕТНЫЕ ЦЕЛИ</a:t>
              </a:r>
            </a:p>
          </p:txBody>
        </p:sp>
        <p:sp>
          <p:nvSpPr>
            <p:cNvPr id="4" name="_s10247"/>
            <p:cNvSpPr>
              <a:spLocks noChangeArrowheads="1"/>
            </p:cNvSpPr>
            <p:nvPr/>
          </p:nvSpPr>
          <p:spPr bwMode="auto">
            <a:xfrm>
              <a:off x="171" y="1911"/>
              <a:ext cx="1982" cy="425"/>
            </a:xfrm>
            <a:prstGeom prst="roundRect">
              <a:avLst>
                <a:gd name="adj" fmla="val 16667"/>
              </a:avLst>
            </a:prstGeom>
            <a:solidFill>
              <a:srgbClr val="D0FCC0"/>
            </a:solidFill>
            <a:ln w="9525">
              <a:solidFill>
                <a:schemeClr val="tx1"/>
              </a:solidFill>
              <a:round/>
              <a:headEnd/>
              <a:tailEnd/>
            </a:ln>
          </p:spPr>
          <p:txBody>
            <a:bodyPr vert="horz" wrap="none" lIns="60969" tIns="30486" rIns="60969" bIns="3048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rPr>
                <a:t>Формальные группы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rPr>
                <a:t>это те, которые предусмотрены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rPr>
                <a:t>в структуре организации</a:t>
              </a:r>
            </a:p>
          </p:txBody>
        </p:sp>
        <p:sp>
          <p:nvSpPr>
            <p:cNvPr id="5" name="_s10248"/>
            <p:cNvSpPr>
              <a:spLocks noChangeArrowheads="1"/>
            </p:cNvSpPr>
            <p:nvPr/>
          </p:nvSpPr>
          <p:spPr bwMode="auto">
            <a:xfrm>
              <a:off x="2297" y="1911"/>
              <a:ext cx="1982" cy="425"/>
            </a:xfrm>
            <a:prstGeom prst="roundRect">
              <a:avLst>
                <a:gd name="adj" fmla="val 16667"/>
              </a:avLst>
            </a:prstGeom>
            <a:solidFill>
              <a:srgbClr val="D0FCC0"/>
            </a:solidFill>
            <a:ln w="9525">
              <a:solidFill>
                <a:schemeClr val="tx1"/>
              </a:solidFill>
              <a:round/>
              <a:headEnd/>
              <a:tailEnd/>
            </a:ln>
          </p:spPr>
          <p:txBody>
            <a:bodyPr vert="horz" wrap="none" lIns="60969" tIns="30486" rIns="60969" bIns="3048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rPr>
                <a:t>Неформальные группы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rPr>
                <a:t>создаются для удовлетворения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rPr>
                <a:t>социальных потребностей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rPr>
                <a:t>с общения людей</a:t>
              </a:r>
            </a:p>
          </p:txBody>
        </p:sp>
      </p:grpSp>
    </p:spTree>
    <p:extLst>
      <p:ext uri="{BB962C8B-B14F-4D97-AF65-F5344CB8AC3E}">
        <p14:creationId xmlns:p14="http://schemas.microsoft.com/office/powerpoint/2010/main" val="399474032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descr="Large confetti"/>
          <p:cNvSpPr>
            <a:spLocks noGrp="1" noChangeArrowheads="1"/>
          </p:cNvSpPr>
          <p:nvPr>
            <p:ph type="title"/>
          </p:nvPr>
        </p:nvSpPr>
        <p:spPr>
          <a:xfrm>
            <a:off x="755650" y="260350"/>
            <a:ext cx="7696200" cy="647700"/>
          </a:xfrm>
          <a:solidFill>
            <a:srgbClr val="CCFFFF"/>
          </a:solidFill>
          <a:effectLst>
            <a:outerShdw dist="107763" dir="2700000" algn="ctr" rotWithShape="0">
              <a:schemeClr val="bg2"/>
            </a:outerShdw>
          </a:effectLst>
        </p:spPr>
        <p:txBody>
          <a:bodyPr/>
          <a:lstStyle/>
          <a:p>
            <a:pPr algn="ctr" eaLnBrk="1" hangingPunct="1"/>
            <a:r>
              <a:rPr lang="ru-RU" altLang="ru-RU" b="1" smtClean="0">
                <a:solidFill>
                  <a:srgbClr val="E6543C"/>
                </a:solidFill>
              </a:rPr>
              <a:t>Стадии развития группы</a:t>
            </a:r>
          </a:p>
        </p:txBody>
      </p:sp>
      <p:sp>
        <p:nvSpPr>
          <p:cNvPr id="97283" name="Text Box 3"/>
          <p:cNvSpPr txBox="1">
            <a:spLocks noChangeArrowheads="1"/>
          </p:cNvSpPr>
          <p:nvPr/>
        </p:nvSpPr>
        <p:spPr bwMode="auto">
          <a:xfrm>
            <a:off x="477838" y="1447800"/>
            <a:ext cx="8208962" cy="1920875"/>
          </a:xfrm>
          <a:prstGeom prst="rect">
            <a:avLst/>
          </a:prstGeom>
          <a:solidFill>
            <a:srgbClr val="7A6AF0"/>
          </a:solidFill>
          <a:ln w="9525">
            <a:noFill/>
            <a:miter lim="800000"/>
            <a:headEnd/>
            <a:tailEnd/>
          </a:ln>
          <a:effectLst/>
        </p:spPr>
        <p:txBody>
          <a:bodyPr>
            <a:spAutoFit/>
          </a:bodyPr>
          <a:lstStyle/>
          <a:p>
            <a:pPr algn="ctr" eaLnBrk="1" hangingPunct="1">
              <a:spcBef>
                <a:spcPct val="50000"/>
              </a:spcBef>
              <a:defRPr/>
            </a:pPr>
            <a:endParaRPr lang="ru-RU" sz="2000" b="1">
              <a:solidFill>
                <a:schemeClr val="bg1"/>
              </a:solidFill>
              <a:latin typeface="Arial" charset="0"/>
            </a:endParaRPr>
          </a:p>
          <a:p>
            <a:pPr algn="ctr" eaLnBrk="1" hangingPunct="1">
              <a:spcBef>
                <a:spcPct val="50000"/>
              </a:spcBef>
              <a:defRPr/>
            </a:pPr>
            <a:r>
              <a:rPr lang="ru-RU" sz="2000" b="1">
                <a:solidFill>
                  <a:schemeClr val="bg1"/>
                </a:solidFill>
                <a:effectLst>
                  <a:outerShdw blurRad="38100" dist="38100" dir="2700000" algn="tl">
                    <a:srgbClr val="000000"/>
                  </a:outerShdw>
                </a:effectLst>
                <a:latin typeface="Arial" charset="0"/>
              </a:rPr>
              <a:t>ЛЮБАЯ ГРУППА В СВОЕМ РАЗВИТИИ ПРОХОДИТ ЧЕРЕЗ ЭТАПЫ, КОТОРЫЕ ФОРМИРУЮТ 5-СТУПЕНЧАТУЮ МОДЕЛЬ РАЗВИТИЯ ГРУППЫ</a:t>
            </a:r>
          </a:p>
          <a:p>
            <a:pPr algn="ctr" eaLnBrk="1" hangingPunct="1">
              <a:spcBef>
                <a:spcPct val="50000"/>
              </a:spcBef>
              <a:defRPr/>
            </a:pPr>
            <a:endParaRPr lang="ru-RU" sz="2000" b="1">
              <a:solidFill>
                <a:schemeClr val="bg1"/>
              </a:solidFill>
              <a:effectLst>
                <a:outerShdw blurRad="38100" dist="38100" dir="2700000" algn="tl">
                  <a:srgbClr val="000000"/>
                </a:outerShdw>
              </a:effectLst>
              <a:latin typeface="Arial" charset="0"/>
            </a:endParaRPr>
          </a:p>
        </p:txBody>
      </p:sp>
      <p:sp>
        <p:nvSpPr>
          <p:cNvPr id="45060" name="AutoShape 4"/>
          <p:cNvSpPr>
            <a:spLocks noChangeArrowheads="1"/>
          </p:cNvSpPr>
          <p:nvPr/>
        </p:nvSpPr>
        <p:spPr bwMode="auto">
          <a:xfrm>
            <a:off x="204788" y="3141663"/>
            <a:ext cx="1497012" cy="2878137"/>
          </a:xfrm>
          <a:prstGeom prst="upArrowCallout">
            <a:avLst>
              <a:gd name="adj1" fmla="val 25000"/>
              <a:gd name="adj2" fmla="val 25000"/>
              <a:gd name="adj3" fmla="val 51153"/>
              <a:gd name="adj4" fmla="val 66667"/>
            </a:avLst>
          </a:prstGeom>
          <a:solidFill>
            <a:srgbClr val="B6FEA0"/>
          </a:solidFill>
          <a:ln w="9525">
            <a:solidFill>
              <a:schemeClr val="tx1"/>
            </a:solidFill>
            <a:miter lim="800000"/>
            <a:headEnd/>
            <a:tailEnd/>
          </a:ln>
        </p:spPr>
        <p:txBody>
          <a:bodyPr wrap="none" anchor="ctr"/>
          <a:lstStyle/>
          <a:p>
            <a:pPr eaLnBrk="1" hangingPunct="1"/>
            <a:endParaRPr lang="ru-RU" altLang="ru-RU"/>
          </a:p>
        </p:txBody>
      </p:sp>
      <p:sp>
        <p:nvSpPr>
          <p:cNvPr id="45061" name="AutoShape 5"/>
          <p:cNvSpPr>
            <a:spLocks noChangeArrowheads="1"/>
          </p:cNvSpPr>
          <p:nvPr/>
        </p:nvSpPr>
        <p:spPr bwMode="auto">
          <a:xfrm>
            <a:off x="1846263" y="3213100"/>
            <a:ext cx="1460500" cy="2808288"/>
          </a:xfrm>
          <a:prstGeom prst="upArrowCallout">
            <a:avLst>
              <a:gd name="adj1" fmla="val 25000"/>
              <a:gd name="adj2" fmla="val 25000"/>
              <a:gd name="adj3" fmla="val 51160"/>
              <a:gd name="adj4" fmla="val 66667"/>
            </a:avLst>
          </a:prstGeom>
          <a:solidFill>
            <a:srgbClr val="419747"/>
          </a:solidFill>
          <a:ln w="9525">
            <a:solidFill>
              <a:schemeClr val="tx1"/>
            </a:solidFill>
            <a:miter lim="800000"/>
            <a:headEnd/>
            <a:tailEnd/>
          </a:ln>
        </p:spPr>
        <p:txBody>
          <a:bodyPr wrap="none" anchor="ctr"/>
          <a:lstStyle/>
          <a:p>
            <a:pPr eaLnBrk="1" hangingPunct="1"/>
            <a:endParaRPr lang="ru-RU" altLang="ru-RU"/>
          </a:p>
        </p:txBody>
      </p:sp>
      <p:sp>
        <p:nvSpPr>
          <p:cNvPr id="45062" name="AutoShape 6"/>
          <p:cNvSpPr>
            <a:spLocks noChangeArrowheads="1"/>
          </p:cNvSpPr>
          <p:nvPr/>
        </p:nvSpPr>
        <p:spPr bwMode="auto">
          <a:xfrm>
            <a:off x="3492500" y="3213100"/>
            <a:ext cx="1871663" cy="2808288"/>
          </a:xfrm>
          <a:prstGeom prst="upArrowCallout">
            <a:avLst>
              <a:gd name="adj1" fmla="val 25000"/>
              <a:gd name="adj2" fmla="val 25000"/>
              <a:gd name="adj3" fmla="val 39921"/>
              <a:gd name="adj4" fmla="val 66667"/>
            </a:avLst>
          </a:prstGeom>
          <a:solidFill>
            <a:srgbClr val="A0F7FE"/>
          </a:solidFill>
          <a:ln w="9525">
            <a:solidFill>
              <a:schemeClr val="tx1"/>
            </a:solidFill>
            <a:miter lim="800000"/>
            <a:headEnd/>
            <a:tailEnd/>
          </a:ln>
        </p:spPr>
        <p:txBody>
          <a:bodyPr wrap="none" anchor="ctr"/>
          <a:lstStyle/>
          <a:p>
            <a:pPr eaLnBrk="1" hangingPunct="1"/>
            <a:endParaRPr lang="ru-RU" altLang="ru-RU"/>
          </a:p>
        </p:txBody>
      </p:sp>
      <p:sp>
        <p:nvSpPr>
          <p:cNvPr id="45063" name="AutoShape 7"/>
          <p:cNvSpPr>
            <a:spLocks noChangeArrowheads="1"/>
          </p:cNvSpPr>
          <p:nvPr/>
        </p:nvSpPr>
        <p:spPr bwMode="auto">
          <a:xfrm>
            <a:off x="5580063" y="3213100"/>
            <a:ext cx="1512887" cy="2808288"/>
          </a:xfrm>
          <a:prstGeom prst="upArrowCallout">
            <a:avLst>
              <a:gd name="adj1" fmla="val 25000"/>
              <a:gd name="adj2" fmla="val 25000"/>
              <a:gd name="adj3" fmla="val 49388"/>
              <a:gd name="adj4" fmla="val 66667"/>
            </a:avLst>
          </a:prstGeom>
          <a:solidFill>
            <a:srgbClr val="FEAAB4"/>
          </a:solidFill>
          <a:ln w="9525">
            <a:solidFill>
              <a:schemeClr val="tx1"/>
            </a:solidFill>
            <a:miter lim="800000"/>
            <a:headEnd/>
            <a:tailEnd/>
          </a:ln>
        </p:spPr>
        <p:txBody>
          <a:bodyPr wrap="none" anchor="ctr"/>
          <a:lstStyle/>
          <a:p>
            <a:pPr algn="ctr" eaLnBrk="1" hangingPunct="1"/>
            <a:endParaRPr lang="ru-RU" altLang="ru-RU" sz="1800">
              <a:solidFill>
                <a:srgbClr val="000000"/>
              </a:solidFill>
              <a:latin typeface="Arial" charset="0"/>
            </a:endParaRPr>
          </a:p>
        </p:txBody>
      </p:sp>
      <p:sp>
        <p:nvSpPr>
          <p:cNvPr id="45064" name="Text Box 8"/>
          <p:cNvSpPr txBox="1">
            <a:spLocks noChangeArrowheads="1"/>
          </p:cNvSpPr>
          <p:nvPr/>
        </p:nvSpPr>
        <p:spPr bwMode="auto">
          <a:xfrm>
            <a:off x="179388" y="4529138"/>
            <a:ext cx="15224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r>
              <a:rPr lang="ru-RU" altLang="ru-RU" sz="1800" b="1">
                <a:latin typeface="Arial" charset="0"/>
              </a:rPr>
              <a:t>Стадия</a:t>
            </a:r>
          </a:p>
          <a:p>
            <a:pPr algn="ctr" eaLnBrk="1" hangingPunct="1"/>
            <a:r>
              <a:rPr lang="ru-RU" altLang="ru-RU" sz="1800" b="1">
                <a:latin typeface="Arial" charset="0"/>
              </a:rPr>
              <a:t>формиро-вания</a:t>
            </a:r>
          </a:p>
        </p:txBody>
      </p:sp>
      <p:sp>
        <p:nvSpPr>
          <p:cNvPr id="45065" name="Text Box 9"/>
          <p:cNvSpPr txBox="1">
            <a:spLocks noChangeArrowheads="1"/>
          </p:cNvSpPr>
          <p:nvPr/>
        </p:nvSpPr>
        <p:spPr bwMode="auto">
          <a:xfrm>
            <a:off x="1835150" y="4548188"/>
            <a:ext cx="14509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r>
              <a:rPr lang="ru-RU" altLang="ru-RU" sz="1600" b="1">
                <a:solidFill>
                  <a:schemeClr val="bg1"/>
                </a:solidFill>
                <a:latin typeface="Arial" charset="0"/>
              </a:rPr>
              <a:t>Внутри-групповой</a:t>
            </a:r>
          </a:p>
          <a:p>
            <a:pPr algn="ctr" eaLnBrk="1" hangingPunct="1"/>
            <a:r>
              <a:rPr lang="ru-RU" altLang="ru-RU" sz="1600" b="1">
                <a:solidFill>
                  <a:schemeClr val="bg1"/>
                </a:solidFill>
                <a:latin typeface="Arial" charset="0"/>
              </a:rPr>
              <a:t>конфликт</a:t>
            </a:r>
            <a:r>
              <a:rPr lang="ru-RU" altLang="ru-RU" sz="1600" b="1">
                <a:latin typeface="Arial" charset="0"/>
              </a:rPr>
              <a:t> </a:t>
            </a:r>
          </a:p>
        </p:txBody>
      </p:sp>
      <p:sp>
        <p:nvSpPr>
          <p:cNvPr id="45066" name="Text Box 10"/>
          <p:cNvSpPr txBox="1">
            <a:spLocks noChangeArrowheads="1"/>
          </p:cNvSpPr>
          <p:nvPr/>
        </p:nvSpPr>
        <p:spPr bwMode="auto">
          <a:xfrm>
            <a:off x="3492500" y="4365625"/>
            <a:ext cx="18716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r>
              <a:rPr lang="ru-RU" altLang="ru-RU" sz="1800" b="1">
                <a:latin typeface="Arial" charset="0"/>
              </a:rPr>
              <a:t>Обеспечение сплоченности</a:t>
            </a:r>
          </a:p>
          <a:p>
            <a:pPr algn="ctr" eaLnBrk="1" hangingPunct="1"/>
            <a:r>
              <a:rPr lang="ru-RU" altLang="ru-RU" sz="1800" b="1">
                <a:latin typeface="Arial" charset="0"/>
              </a:rPr>
              <a:t>членов </a:t>
            </a:r>
          </a:p>
          <a:p>
            <a:pPr algn="ctr" eaLnBrk="1" hangingPunct="1"/>
            <a:r>
              <a:rPr lang="ru-RU" altLang="ru-RU" sz="1800" b="1">
                <a:latin typeface="Arial" charset="0"/>
              </a:rPr>
              <a:t>группы </a:t>
            </a:r>
          </a:p>
        </p:txBody>
      </p:sp>
      <p:sp>
        <p:nvSpPr>
          <p:cNvPr id="45067" name="Text Box 11"/>
          <p:cNvSpPr txBox="1">
            <a:spLocks noChangeArrowheads="1"/>
          </p:cNvSpPr>
          <p:nvPr/>
        </p:nvSpPr>
        <p:spPr bwMode="auto">
          <a:xfrm>
            <a:off x="5508625" y="4292600"/>
            <a:ext cx="15843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r>
              <a:rPr lang="ru-RU" altLang="ru-RU" sz="1800" b="1">
                <a:latin typeface="Arial" charset="0"/>
              </a:rPr>
              <a:t>Стадия</a:t>
            </a:r>
          </a:p>
          <a:p>
            <a:pPr algn="ctr" eaLnBrk="1" hangingPunct="1"/>
            <a:r>
              <a:rPr lang="ru-RU" altLang="ru-RU" sz="1800" b="1">
                <a:latin typeface="Arial" charset="0"/>
              </a:rPr>
              <a:t>наивысшей</a:t>
            </a:r>
          </a:p>
          <a:p>
            <a:pPr algn="ctr" eaLnBrk="1" hangingPunct="1"/>
            <a:r>
              <a:rPr lang="ru-RU" altLang="ru-RU" sz="1800" b="1">
                <a:latin typeface="Arial" charset="0"/>
              </a:rPr>
              <a:t>работоспо-собности и производи-тельности </a:t>
            </a:r>
          </a:p>
        </p:txBody>
      </p:sp>
      <p:sp>
        <p:nvSpPr>
          <p:cNvPr id="45068" name="AutoShape 12"/>
          <p:cNvSpPr>
            <a:spLocks noChangeArrowheads="1"/>
          </p:cNvSpPr>
          <p:nvPr/>
        </p:nvSpPr>
        <p:spPr bwMode="auto">
          <a:xfrm>
            <a:off x="7275513" y="3213100"/>
            <a:ext cx="1617662" cy="2808288"/>
          </a:xfrm>
          <a:prstGeom prst="upArrowCallout">
            <a:avLst>
              <a:gd name="adj1" fmla="val 25000"/>
              <a:gd name="adj2" fmla="val 25000"/>
              <a:gd name="adj3" fmla="val 46189"/>
              <a:gd name="adj4" fmla="val 66667"/>
            </a:avLst>
          </a:prstGeom>
          <a:solidFill>
            <a:srgbClr val="E6543C"/>
          </a:solidFill>
          <a:ln w="9525">
            <a:solidFill>
              <a:schemeClr val="tx1"/>
            </a:solidFill>
            <a:miter lim="800000"/>
            <a:headEnd/>
            <a:tailEnd/>
          </a:ln>
        </p:spPr>
        <p:txBody>
          <a:bodyPr wrap="none" anchor="ctr"/>
          <a:lstStyle/>
          <a:p>
            <a:pPr algn="ctr" eaLnBrk="1" hangingPunct="1"/>
            <a:endParaRPr lang="ru-RU" altLang="ru-RU" sz="1800">
              <a:solidFill>
                <a:srgbClr val="E6543C"/>
              </a:solidFill>
              <a:latin typeface="Arial" charset="0"/>
            </a:endParaRPr>
          </a:p>
        </p:txBody>
      </p:sp>
      <p:sp>
        <p:nvSpPr>
          <p:cNvPr id="45069" name="Text Box 13"/>
          <p:cNvSpPr txBox="1">
            <a:spLocks noChangeArrowheads="1"/>
          </p:cNvSpPr>
          <p:nvPr/>
        </p:nvSpPr>
        <p:spPr bwMode="auto">
          <a:xfrm>
            <a:off x="7351713" y="4529138"/>
            <a:ext cx="13255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spcBef>
                <a:spcPct val="50000"/>
              </a:spcBef>
            </a:pPr>
            <a:r>
              <a:rPr lang="ru-RU" altLang="ru-RU" sz="1800" b="1">
                <a:solidFill>
                  <a:schemeClr val="bg1"/>
                </a:solidFill>
                <a:latin typeface="Arial" charset="0"/>
              </a:rPr>
              <a:t>Заключи-тельная стадия</a:t>
            </a:r>
            <a:r>
              <a:rPr lang="ru-RU" altLang="ru-RU" sz="1800" b="1">
                <a:latin typeface="Arial" charset="0"/>
              </a:rPr>
              <a:t> </a:t>
            </a:r>
          </a:p>
        </p:txBody>
      </p:sp>
    </p:spTree>
    <p:extLst>
      <p:ext uri="{BB962C8B-B14F-4D97-AF65-F5344CB8AC3E}">
        <p14:creationId xmlns:p14="http://schemas.microsoft.com/office/powerpoint/2010/main" val="3979653504"/>
      </p:ext>
    </p:extLst>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descr="Large confetti"/>
          <p:cNvSpPr>
            <a:spLocks noGrp="1" noChangeArrowheads="1"/>
          </p:cNvSpPr>
          <p:nvPr>
            <p:ph type="title"/>
          </p:nvPr>
        </p:nvSpPr>
        <p:spPr/>
        <p:txBody>
          <a:bodyPr/>
          <a:lstStyle/>
          <a:p>
            <a:pPr algn="ctr" eaLnBrk="1" hangingPunct="1"/>
            <a:r>
              <a:rPr lang="ru-RU" altLang="ru-RU" b="1" smtClean="0">
                <a:solidFill>
                  <a:srgbClr val="E6543C"/>
                </a:solidFill>
              </a:rPr>
              <a:t>Компоненты </a:t>
            </a:r>
            <a:br>
              <a:rPr lang="ru-RU" altLang="ru-RU" b="1" smtClean="0">
                <a:solidFill>
                  <a:srgbClr val="E6543C"/>
                </a:solidFill>
              </a:rPr>
            </a:br>
            <a:r>
              <a:rPr lang="ru-RU" altLang="ru-RU" b="1" smtClean="0">
                <a:solidFill>
                  <a:srgbClr val="E6543C"/>
                </a:solidFill>
              </a:rPr>
              <a:t>структуры группы</a:t>
            </a:r>
          </a:p>
        </p:txBody>
      </p:sp>
      <p:sp>
        <p:nvSpPr>
          <p:cNvPr id="46083" name="_s1033"/>
          <p:cNvSpPr>
            <a:spLocks noChangeArrowheads="1"/>
          </p:cNvSpPr>
          <p:nvPr/>
        </p:nvSpPr>
        <p:spPr bwMode="auto">
          <a:xfrm>
            <a:off x="971550" y="4005263"/>
            <a:ext cx="2879725" cy="1943100"/>
          </a:xfrm>
          <a:prstGeom prst="ellipse">
            <a:avLst/>
          </a:prstGeom>
          <a:gradFill rotWithShape="1">
            <a:gsLst>
              <a:gs pos="0">
                <a:srgbClr val="FF3399"/>
              </a:gs>
              <a:gs pos="100000">
                <a:srgbClr val="C22774"/>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wrap="none" anchor="ctr"/>
          <a:lstStyle/>
          <a:p>
            <a:pPr algn="ctr" eaLnBrk="1" hangingPunct="1">
              <a:lnSpc>
                <a:spcPct val="90000"/>
              </a:lnSpc>
              <a:spcBef>
                <a:spcPct val="20000"/>
              </a:spcBef>
              <a:buClr>
                <a:schemeClr val="accent1"/>
              </a:buClr>
              <a:buSzPct val="140000"/>
              <a:buFont typeface="Wingdings" pitchFamily="2" charset="2"/>
              <a:buNone/>
            </a:pPr>
            <a:endParaRPr lang="ru-RU" altLang="ru-RU" sz="1800">
              <a:latin typeface="Arial" charset="0"/>
            </a:endParaRPr>
          </a:p>
          <a:p>
            <a:pPr algn="ctr" eaLnBrk="1" hangingPunct="1">
              <a:lnSpc>
                <a:spcPct val="90000"/>
              </a:lnSpc>
              <a:spcBef>
                <a:spcPct val="20000"/>
              </a:spcBef>
              <a:buClr>
                <a:schemeClr val="accent1"/>
              </a:buClr>
              <a:buSzPct val="140000"/>
              <a:buFont typeface="Wingdings" pitchFamily="2" charset="2"/>
              <a:buNone/>
            </a:pPr>
            <a:r>
              <a:rPr lang="ru-RU" altLang="ru-RU" sz="1800" b="1">
                <a:solidFill>
                  <a:srgbClr val="FFFFFF"/>
                </a:solidFill>
                <a:latin typeface="Arial" charset="0"/>
              </a:rPr>
              <a:t>СТАТУС </a:t>
            </a:r>
          </a:p>
          <a:p>
            <a:pPr algn="ctr" eaLnBrk="1" hangingPunct="1">
              <a:lnSpc>
                <a:spcPct val="90000"/>
              </a:lnSpc>
              <a:spcBef>
                <a:spcPct val="20000"/>
              </a:spcBef>
              <a:buClr>
                <a:schemeClr val="accent1"/>
              </a:buClr>
              <a:buSzPct val="140000"/>
              <a:buFont typeface="Wingdings" pitchFamily="2" charset="2"/>
              <a:buNone/>
            </a:pPr>
            <a:r>
              <a:rPr lang="ru-RU" altLang="ru-RU" sz="1800" b="1">
                <a:solidFill>
                  <a:srgbClr val="FFFFFF"/>
                </a:solidFill>
                <a:latin typeface="Arial" charset="0"/>
              </a:rPr>
              <a:t>ЧЛЕНОВ</a:t>
            </a:r>
          </a:p>
          <a:p>
            <a:pPr algn="ctr" eaLnBrk="1" hangingPunct="1">
              <a:lnSpc>
                <a:spcPct val="90000"/>
              </a:lnSpc>
              <a:spcBef>
                <a:spcPct val="20000"/>
              </a:spcBef>
              <a:buClr>
                <a:schemeClr val="accent1"/>
              </a:buClr>
              <a:buSzPct val="140000"/>
              <a:buFont typeface="Wingdings" pitchFamily="2" charset="2"/>
              <a:buNone/>
            </a:pPr>
            <a:r>
              <a:rPr lang="ru-RU" altLang="ru-RU" sz="1800" b="1">
                <a:solidFill>
                  <a:srgbClr val="FFFFFF"/>
                </a:solidFill>
                <a:latin typeface="Arial" charset="0"/>
              </a:rPr>
              <a:t>ГРУППЫ</a:t>
            </a:r>
          </a:p>
        </p:txBody>
      </p:sp>
      <p:sp>
        <p:nvSpPr>
          <p:cNvPr id="46084" name="_s1043"/>
          <p:cNvSpPr>
            <a:spLocks noChangeArrowheads="1"/>
          </p:cNvSpPr>
          <p:nvPr/>
        </p:nvSpPr>
        <p:spPr bwMode="auto">
          <a:xfrm>
            <a:off x="4140200" y="1628775"/>
            <a:ext cx="2665413" cy="1944688"/>
          </a:xfrm>
          <a:prstGeom prst="ellipse">
            <a:avLst/>
          </a:prstGeom>
          <a:gradFill rotWithShape="1">
            <a:gsLst>
              <a:gs pos="0">
                <a:srgbClr val="FFCC00"/>
              </a:gs>
              <a:gs pos="100000">
                <a:srgbClr val="C29B00"/>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wrap="none" anchor="ctr"/>
          <a:lstStyle/>
          <a:p>
            <a:pPr algn="ctr" eaLnBrk="1" hangingPunct="1"/>
            <a:r>
              <a:rPr lang="ru-RU" altLang="ru-RU" sz="1800" b="1">
                <a:latin typeface="Arial" charset="0"/>
              </a:rPr>
              <a:t>НОРМЫ</a:t>
            </a:r>
          </a:p>
          <a:p>
            <a:pPr algn="ctr" eaLnBrk="1" hangingPunct="1"/>
            <a:r>
              <a:rPr lang="ru-RU" altLang="ru-RU" sz="1800" b="1">
                <a:latin typeface="Arial" charset="0"/>
              </a:rPr>
              <a:t>ГРУППОВОГО</a:t>
            </a:r>
          </a:p>
          <a:p>
            <a:pPr algn="ctr" eaLnBrk="1" hangingPunct="1"/>
            <a:r>
              <a:rPr lang="ru-RU" altLang="ru-RU" sz="1800" b="1">
                <a:latin typeface="Arial" charset="0"/>
              </a:rPr>
              <a:t>ПОВЕДЕНИЯ</a:t>
            </a:r>
          </a:p>
        </p:txBody>
      </p:sp>
      <p:sp>
        <p:nvSpPr>
          <p:cNvPr id="46085" name="_s1045"/>
          <p:cNvSpPr>
            <a:spLocks noChangeArrowheads="1"/>
          </p:cNvSpPr>
          <p:nvPr/>
        </p:nvSpPr>
        <p:spPr bwMode="auto">
          <a:xfrm>
            <a:off x="3708400" y="4868863"/>
            <a:ext cx="3097213" cy="1944687"/>
          </a:xfrm>
          <a:prstGeom prst="ellipse">
            <a:avLst/>
          </a:prstGeom>
          <a:gradFill rotWithShape="1">
            <a:gsLst>
              <a:gs pos="0">
                <a:srgbClr val="FFFF66"/>
              </a:gs>
              <a:gs pos="100000">
                <a:srgbClr val="B2B247"/>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wrap="none" anchor="ctr"/>
          <a:lstStyle/>
          <a:p>
            <a:pPr algn="ctr" eaLnBrk="1" hangingPunct="1"/>
            <a:r>
              <a:rPr lang="ru-RU" altLang="ru-RU" sz="1800" b="1">
                <a:latin typeface="Arial" charset="0"/>
              </a:rPr>
              <a:t>РАЗМЕР</a:t>
            </a:r>
          </a:p>
          <a:p>
            <a:pPr algn="ctr" eaLnBrk="1" hangingPunct="1"/>
            <a:r>
              <a:rPr lang="ru-RU" altLang="ru-RU" sz="1800" b="1">
                <a:latin typeface="Arial" charset="0"/>
              </a:rPr>
              <a:t>ГРУППЫ</a:t>
            </a:r>
          </a:p>
        </p:txBody>
      </p:sp>
      <p:sp>
        <p:nvSpPr>
          <p:cNvPr id="46086" name="_s1031"/>
          <p:cNvSpPr>
            <a:spLocks noChangeArrowheads="1"/>
          </p:cNvSpPr>
          <p:nvPr/>
        </p:nvSpPr>
        <p:spPr bwMode="auto">
          <a:xfrm>
            <a:off x="2843213" y="2997200"/>
            <a:ext cx="2881312" cy="2159000"/>
          </a:xfrm>
          <a:prstGeom prst="ellipse">
            <a:avLst/>
          </a:prstGeom>
          <a:gradFill rotWithShape="1">
            <a:gsLst>
              <a:gs pos="0">
                <a:srgbClr val="CCFFFF"/>
              </a:gs>
              <a:gs pos="100000">
                <a:srgbClr val="8EB2B2"/>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wrap="none" anchor="ctr"/>
          <a:lstStyle/>
          <a:p>
            <a:pPr algn="ctr" eaLnBrk="1" hangingPunct="1">
              <a:lnSpc>
                <a:spcPct val="90000"/>
              </a:lnSpc>
            </a:pPr>
            <a:r>
              <a:rPr lang="ru-RU" altLang="ru-RU" sz="1800" b="1">
                <a:latin typeface="Arial" charset="0"/>
              </a:rPr>
              <a:t>РОЛИ </a:t>
            </a:r>
          </a:p>
          <a:p>
            <a:pPr algn="ctr" eaLnBrk="1" hangingPunct="1">
              <a:lnSpc>
                <a:spcPct val="90000"/>
              </a:lnSpc>
            </a:pPr>
            <a:r>
              <a:rPr lang="ru-RU" altLang="ru-RU" sz="1800" b="1">
                <a:latin typeface="Arial" charset="0"/>
              </a:rPr>
              <a:t>ЧЛЕНОВ </a:t>
            </a:r>
          </a:p>
          <a:p>
            <a:pPr algn="ctr" eaLnBrk="1" hangingPunct="1">
              <a:lnSpc>
                <a:spcPct val="90000"/>
              </a:lnSpc>
            </a:pPr>
            <a:r>
              <a:rPr lang="ru-RU" altLang="ru-RU" sz="1800" b="1">
                <a:latin typeface="Arial" charset="0"/>
              </a:rPr>
              <a:t>ГРУППЫ</a:t>
            </a:r>
          </a:p>
          <a:p>
            <a:pPr algn="ctr" eaLnBrk="1" hangingPunct="1">
              <a:lnSpc>
                <a:spcPct val="90000"/>
              </a:lnSpc>
            </a:pPr>
            <a:endParaRPr lang="ru-RU" altLang="ru-RU" sz="1800" b="1">
              <a:latin typeface="Arial" charset="0"/>
            </a:endParaRPr>
          </a:p>
        </p:txBody>
      </p:sp>
      <p:sp>
        <p:nvSpPr>
          <p:cNvPr id="46087" name="_s1035"/>
          <p:cNvSpPr>
            <a:spLocks noChangeArrowheads="1"/>
          </p:cNvSpPr>
          <p:nvPr/>
        </p:nvSpPr>
        <p:spPr bwMode="auto">
          <a:xfrm>
            <a:off x="5364163" y="3140075"/>
            <a:ext cx="3024187" cy="2017713"/>
          </a:xfrm>
          <a:prstGeom prst="ellipse">
            <a:avLst/>
          </a:prstGeom>
          <a:gradFill rotWithShape="1">
            <a:gsLst>
              <a:gs pos="0">
                <a:srgbClr val="DDDDDD"/>
              </a:gs>
              <a:gs pos="100000">
                <a:srgbClr val="787878"/>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wrap="none" anchor="ctr"/>
          <a:lstStyle/>
          <a:p>
            <a:pPr algn="ctr" eaLnBrk="1" hangingPunct="1"/>
            <a:r>
              <a:rPr lang="ru-RU" altLang="ru-RU" sz="1800" b="1">
                <a:solidFill>
                  <a:srgbClr val="FFFFFF"/>
                </a:solidFill>
                <a:latin typeface="Arial" charset="0"/>
              </a:rPr>
              <a:t>СОСТАВ </a:t>
            </a:r>
          </a:p>
          <a:p>
            <a:pPr algn="ctr" eaLnBrk="1" hangingPunct="1"/>
            <a:r>
              <a:rPr lang="ru-RU" altLang="ru-RU" sz="1800" b="1">
                <a:solidFill>
                  <a:srgbClr val="FFFFFF"/>
                </a:solidFill>
                <a:latin typeface="Arial" charset="0"/>
              </a:rPr>
              <a:t>ГРУППЫ</a:t>
            </a:r>
          </a:p>
        </p:txBody>
      </p:sp>
      <p:sp>
        <p:nvSpPr>
          <p:cNvPr id="46088" name="_s1039"/>
          <p:cNvSpPr>
            <a:spLocks noChangeArrowheads="1"/>
          </p:cNvSpPr>
          <p:nvPr/>
        </p:nvSpPr>
        <p:spPr bwMode="auto">
          <a:xfrm>
            <a:off x="1187450" y="1916113"/>
            <a:ext cx="3025775" cy="1944687"/>
          </a:xfrm>
          <a:prstGeom prst="ellipse">
            <a:avLst/>
          </a:prstGeom>
          <a:gradFill rotWithShape="1">
            <a:gsLst>
              <a:gs pos="0">
                <a:srgbClr val="FFCCFF"/>
              </a:gs>
              <a:gs pos="100000">
                <a:srgbClr val="C29BC2"/>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wrap="none" anchor="ctr"/>
          <a:lstStyle/>
          <a:p>
            <a:pPr algn="ctr" eaLnBrk="1" hangingPunct="1"/>
            <a:r>
              <a:rPr lang="ru-RU" altLang="ru-RU" sz="1800" b="1">
                <a:latin typeface="Arial" charset="0"/>
              </a:rPr>
              <a:t>ФОРМАЛЬНОЕ</a:t>
            </a:r>
          </a:p>
          <a:p>
            <a:pPr algn="ctr" eaLnBrk="1" hangingPunct="1"/>
            <a:r>
              <a:rPr lang="ru-RU" altLang="ru-RU" sz="1800" b="1">
                <a:latin typeface="Arial" charset="0"/>
              </a:rPr>
              <a:t>ЛИДЕРСТВО</a:t>
            </a:r>
          </a:p>
        </p:txBody>
      </p:sp>
    </p:spTree>
    <p:extLst>
      <p:ext uri="{BB962C8B-B14F-4D97-AF65-F5344CB8AC3E}">
        <p14:creationId xmlns:p14="http://schemas.microsoft.com/office/powerpoint/2010/main" val="3904123657"/>
      </p:ext>
    </p:extLst>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288" y="476250"/>
            <a:ext cx="8208962" cy="5400675"/>
          </a:xfrm>
        </p:spPr>
        <p:txBody>
          <a:bodyPr>
            <a:normAutofit fontScale="77500" lnSpcReduction="20000"/>
          </a:bodyPr>
          <a:lstStyle/>
          <a:p>
            <a:pPr>
              <a:defRPr/>
            </a:pPr>
            <a:r>
              <a:rPr lang="ru-RU" b="1" u="sng" dirty="0">
                <a:solidFill>
                  <a:schemeClr val="bg2">
                    <a:lumMod val="75000"/>
                  </a:schemeClr>
                </a:solidFill>
                <a:cs typeface="Times New Roman" pitchFamily="18" charset="0"/>
              </a:rPr>
              <a:t>Малая группа</a:t>
            </a:r>
            <a:r>
              <a:rPr lang="ru-RU" b="1" dirty="0">
                <a:solidFill>
                  <a:schemeClr val="bg2">
                    <a:lumMod val="75000"/>
                  </a:schemeClr>
                </a:solidFill>
                <a:cs typeface="Times New Roman" pitchFamily="18" charset="0"/>
              </a:rPr>
              <a:t> </a:t>
            </a:r>
            <a:r>
              <a:rPr lang="ru-RU" dirty="0">
                <a:cs typeface="Times New Roman" pitchFamily="18" charset="0"/>
              </a:rPr>
              <a:t>— </a:t>
            </a:r>
            <a:r>
              <a:rPr lang="ru-RU" i="1" dirty="0">
                <a:cs typeface="Times New Roman" pitchFamily="18" charset="0"/>
              </a:rPr>
              <a:t>это достаточно устойчивое объединение людей, связанных </a:t>
            </a:r>
            <a:endParaRPr lang="ru-RU" i="1" dirty="0" smtClean="0">
              <a:cs typeface="Times New Roman" pitchFamily="18" charset="0"/>
            </a:endParaRPr>
          </a:p>
          <a:p>
            <a:pPr marL="0" indent="0">
              <a:buFontTx/>
              <a:buNone/>
              <a:defRPr/>
            </a:pPr>
            <a:r>
              <a:rPr lang="ru-RU" i="1" dirty="0" smtClean="0">
                <a:cs typeface="Times New Roman" pitchFamily="18" charset="0"/>
              </a:rPr>
              <a:t>   взаимными </a:t>
            </a:r>
            <a:r>
              <a:rPr lang="ru-RU" i="1" dirty="0">
                <a:cs typeface="Times New Roman" pitchFamily="18" charset="0"/>
              </a:rPr>
              <a:t>контактами.</a:t>
            </a:r>
          </a:p>
          <a:p>
            <a:pPr>
              <a:defRPr/>
            </a:pPr>
            <a:endParaRPr lang="ru-RU" b="1" u="sng" dirty="0" smtClean="0">
              <a:solidFill>
                <a:schemeClr val="bg2">
                  <a:lumMod val="75000"/>
                </a:schemeClr>
              </a:solidFill>
              <a:cs typeface="Times New Roman" pitchFamily="18" charset="0"/>
            </a:endParaRPr>
          </a:p>
          <a:p>
            <a:pPr>
              <a:defRPr/>
            </a:pPr>
            <a:endParaRPr lang="en-US" b="1" u="sng" dirty="0" smtClean="0">
              <a:solidFill>
                <a:schemeClr val="bg2">
                  <a:lumMod val="75000"/>
                </a:schemeClr>
              </a:solidFill>
              <a:cs typeface="Times New Roman" pitchFamily="18" charset="0"/>
            </a:endParaRPr>
          </a:p>
          <a:p>
            <a:pPr>
              <a:defRPr/>
            </a:pPr>
            <a:r>
              <a:rPr lang="ru-RU" b="1" u="sng" dirty="0" smtClean="0">
                <a:solidFill>
                  <a:schemeClr val="bg2">
                    <a:lumMod val="75000"/>
                  </a:schemeClr>
                </a:solidFill>
                <a:cs typeface="Times New Roman" pitchFamily="18" charset="0"/>
              </a:rPr>
              <a:t>Малая </a:t>
            </a:r>
            <a:r>
              <a:rPr lang="ru-RU" b="1" u="sng" dirty="0">
                <a:solidFill>
                  <a:schemeClr val="bg2">
                    <a:lumMod val="75000"/>
                  </a:schemeClr>
                </a:solidFill>
                <a:cs typeface="Times New Roman" pitchFamily="18" charset="0"/>
              </a:rPr>
              <a:t>социальная группа</a:t>
            </a:r>
            <a:r>
              <a:rPr lang="ru-RU" dirty="0">
                <a:cs typeface="Times New Roman" pitchFamily="18" charset="0"/>
              </a:rPr>
              <a:t> — </a:t>
            </a:r>
            <a:endParaRPr lang="ru-RU" dirty="0" smtClean="0">
              <a:cs typeface="Times New Roman" pitchFamily="18" charset="0"/>
            </a:endParaRPr>
          </a:p>
          <a:p>
            <a:pPr marL="0" indent="0">
              <a:buFontTx/>
              <a:buNone/>
              <a:defRPr/>
            </a:pPr>
            <a:r>
              <a:rPr lang="ru-RU" i="1" dirty="0" smtClean="0">
                <a:cs typeface="Times New Roman" pitchFamily="18" charset="0"/>
              </a:rPr>
              <a:t>  немногочисленная </a:t>
            </a:r>
            <a:r>
              <a:rPr lang="ru-RU" i="1" dirty="0">
                <a:cs typeface="Times New Roman" pitchFamily="18" charset="0"/>
              </a:rPr>
              <a:t>группа людей </a:t>
            </a:r>
            <a:endParaRPr lang="ru-RU" i="1" dirty="0" smtClean="0">
              <a:cs typeface="Times New Roman" pitchFamily="18" charset="0"/>
            </a:endParaRPr>
          </a:p>
          <a:p>
            <a:pPr marL="0" indent="0" algn="r">
              <a:buFontTx/>
              <a:buNone/>
              <a:defRPr/>
            </a:pPr>
            <a:r>
              <a:rPr lang="ru-RU" i="1" dirty="0" smtClean="0">
                <a:cs typeface="Times New Roman" pitchFamily="18" charset="0"/>
              </a:rPr>
              <a:t> (</a:t>
            </a:r>
            <a:r>
              <a:rPr lang="ru-RU" i="1" dirty="0">
                <a:cs typeface="Times New Roman" pitchFamily="18" charset="0"/>
              </a:rPr>
              <a:t>от 3 до 15 человек), которые объединены общей </a:t>
            </a:r>
            <a:r>
              <a:rPr lang="ru-RU" i="1" dirty="0" smtClean="0">
                <a:cs typeface="Times New Roman" pitchFamily="18" charset="0"/>
              </a:rPr>
              <a:t>    социальной </a:t>
            </a:r>
            <a:r>
              <a:rPr lang="ru-RU" i="1" dirty="0">
                <a:cs typeface="Times New Roman" pitchFamily="18" charset="0"/>
              </a:rPr>
              <a:t>деятельностью, </a:t>
            </a:r>
            <a:endParaRPr lang="ru-RU" i="1" dirty="0" smtClean="0">
              <a:cs typeface="Times New Roman" pitchFamily="18" charset="0"/>
            </a:endParaRPr>
          </a:p>
          <a:p>
            <a:pPr marL="0" indent="0" algn="r">
              <a:buFontTx/>
              <a:buNone/>
              <a:defRPr/>
            </a:pPr>
            <a:r>
              <a:rPr lang="ru-RU" i="1" dirty="0" smtClean="0">
                <a:cs typeface="Times New Roman" pitchFamily="18" charset="0"/>
              </a:rPr>
              <a:t>находятся </a:t>
            </a:r>
            <a:r>
              <a:rPr lang="ru-RU" i="1" dirty="0">
                <a:cs typeface="Times New Roman" pitchFamily="18" charset="0"/>
              </a:rPr>
              <a:t>в непосредственном </a:t>
            </a:r>
            <a:endParaRPr lang="ru-RU" i="1" dirty="0" smtClean="0">
              <a:cs typeface="Times New Roman" pitchFamily="18" charset="0"/>
            </a:endParaRPr>
          </a:p>
          <a:p>
            <a:pPr marL="0" indent="0" algn="r">
              <a:buFontTx/>
              <a:buNone/>
              <a:defRPr/>
            </a:pPr>
            <a:r>
              <a:rPr lang="ru-RU" i="1" dirty="0" smtClean="0">
                <a:cs typeface="Times New Roman" pitchFamily="18" charset="0"/>
              </a:rPr>
              <a:t>общении</a:t>
            </a:r>
            <a:r>
              <a:rPr lang="ru-RU" i="1" dirty="0">
                <a:cs typeface="Times New Roman" pitchFamily="18" charset="0"/>
              </a:rPr>
              <a:t>, способствуют </a:t>
            </a:r>
            <a:endParaRPr lang="ru-RU" i="1" dirty="0" smtClean="0">
              <a:cs typeface="Times New Roman" pitchFamily="18" charset="0"/>
            </a:endParaRPr>
          </a:p>
          <a:p>
            <a:pPr marL="0" indent="0" algn="r">
              <a:buFontTx/>
              <a:buNone/>
              <a:defRPr/>
            </a:pPr>
            <a:r>
              <a:rPr lang="ru-RU" i="1" dirty="0" smtClean="0">
                <a:cs typeface="Times New Roman" pitchFamily="18" charset="0"/>
              </a:rPr>
              <a:t>возникновению </a:t>
            </a:r>
          </a:p>
          <a:p>
            <a:pPr marL="0" indent="0" algn="r">
              <a:buFontTx/>
              <a:buNone/>
              <a:defRPr/>
            </a:pPr>
            <a:r>
              <a:rPr lang="ru-RU" i="1" dirty="0" smtClean="0">
                <a:cs typeface="Times New Roman" pitchFamily="18" charset="0"/>
              </a:rPr>
              <a:t>эмоциональных </a:t>
            </a:r>
          </a:p>
          <a:p>
            <a:pPr marL="0" indent="0" algn="r">
              <a:buFontTx/>
              <a:buNone/>
              <a:defRPr/>
            </a:pPr>
            <a:r>
              <a:rPr lang="ru-RU" i="1" dirty="0" smtClean="0">
                <a:cs typeface="Times New Roman" pitchFamily="18" charset="0"/>
              </a:rPr>
              <a:t>отношений</a:t>
            </a:r>
            <a:r>
              <a:rPr lang="ru-RU" i="1" dirty="0">
                <a:cs typeface="Times New Roman" pitchFamily="18" charset="0"/>
              </a:rPr>
              <a:t>.</a:t>
            </a:r>
          </a:p>
          <a:p>
            <a:pPr>
              <a:defRPr/>
            </a:pP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980728"/>
            <a:ext cx="2482924" cy="18621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9" y="3717032"/>
            <a:ext cx="3312367" cy="18483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462787"/>
      </p:ext>
    </p:extLst>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8313" y="333375"/>
            <a:ext cx="8101012" cy="5418138"/>
          </a:xfrm>
        </p:spPr>
        <p:txBody>
          <a:bodyPr>
            <a:normAutofit fontScale="92500"/>
          </a:bodyPr>
          <a:lstStyle/>
          <a:p>
            <a:pPr marL="0" indent="0" algn="r">
              <a:buFontTx/>
              <a:buNone/>
              <a:defRPr/>
            </a:pPr>
            <a:r>
              <a:rPr lang="ru-RU" b="1" u="sng" dirty="0">
                <a:solidFill>
                  <a:schemeClr val="bg2">
                    <a:lumMod val="75000"/>
                  </a:schemeClr>
                </a:solidFill>
                <a:cs typeface="Times New Roman" pitchFamily="18" charset="0"/>
              </a:rPr>
              <a:t>Отличительные признаки малой </a:t>
            </a:r>
            <a:r>
              <a:rPr lang="ru-RU" b="1" u="sng" dirty="0" smtClean="0">
                <a:solidFill>
                  <a:schemeClr val="bg2">
                    <a:lumMod val="75000"/>
                  </a:schemeClr>
                </a:solidFill>
                <a:cs typeface="Times New Roman" pitchFamily="18" charset="0"/>
              </a:rPr>
              <a:t>группы</a:t>
            </a:r>
            <a:endParaRPr lang="en-US" b="1" u="sng" dirty="0" smtClean="0">
              <a:solidFill>
                <a:schemeClr val="bg2">
                  <a:lumMod val="75000"/>
                </a:schemeClr>
              </a:solidFill>
              <a:cs typeface="Times New Roman" pitchFamily="18" charset="0"/>
            </a:endParaRPr>
          </a:p>
          <a:p>
            <a:pPr marL="0" indent="0">
              <a:buFontTx/>
              <a:buNone/>
              <a:defRPr/>
            </a:pPr>
            <a:endParaRPr lang="ru-RU" sz="2000" b="1" u="sng" dirty="0" smtClean="0">
              <a:solidFill>
                <a:schemeClr val="bg2">
                  <a:lumMod val="75000"/>
                </a:schemeClr>
              </a:solidFill>
              <a:cs typeface="Times New Roman" pitchFamily="18" charset="0"/>
            </a:endParaRPr>
          </a:p>
          <a:p>
            <a:pPr marL="0" indent="0">
              <a:buFontTx/>
              <a:buNone/>
              <a:defRPr/>
            </a:pPr>
            <a:endParaRPr lang="ru-RU" sz="2000" b="1" u="sng" dirty="0">
              <a:solidFill>
                <a:schemeClr val="bg2">
                  <a:lumMod val="75000"/>
                </a:schemeClr>
              </a:solidFill>
              <a:cs typeface="Times New Roman" pitchFamily="18" charset="0"/>
            </a:endParaRPr>
          </a:p>
          <a:p>
            <a:pPr marL="0" indent="0">
              <a:buFontTx/>
              <a:buNone/>
              <a:defRPr/>
            </a:pPr>
            <a:endParaRPr lang="ru-RU" sz="2000" b="1" u="sng" dirty="0">
              <a:solidFill>
                <a:schemeClr val="bg2">
                  <a:lumMod val="75000"/>
                </a:schemeClr>
              </a:solidFill>
              <a:cs typeface="Times New Roman" pitchFamily="18" charset="0"/>
            </a:endParaRPr>
          </a:p>
          <a:p>
            <a:pPr>
              <a:defRPr/>
            </a:pPr>
            <a:r>
              <a:rPr lang="ru-RU" sz="2400" i="1" dirty="0" smtClean="0">
                <a:cs typeface="Times New Roman" pitchFamily="18" charset="0"/>
              </a:rPr>
              <a:t>Пространственное </a:t>
            </a:r>
            <a:r>
              <a:rPr lang="ru-RU" sz="2400" i="1" dirty="0">
                <a:cs typeface="Times New Roman" pitchFamily="18" charset="0"/>
              </a:rPr>
              <a:t>и временное соприсутствие людей. </a:t>
            </a:r>
            <a:endParaRPr lang="en-US" sz="2400" i="1" dirty="0" smtClean="0">
              <a:cs typeface="Times New Roman" pitchFamily="18" charset="0"/>
            </a:endParaRPr>
          </a:p>
          <a:p>
            <a:pPr>
              <a:defRPr/>
            </a:pPr>
            <a:r>
              <a:rPr lang="ru-RU" sz="2400" i="1" dirty="0" smtClean="0">
                <a:cs typeface="Times New Roman" pitchFamily="18" charset="0"/>
              </a:rPr>
              <a:t>Наличие </a:t>
            </a:r>
            <a:r>
              <a:rPr lang="ru-RU" sz="2400" i="1" dirty="0">
                <a:cs typeface="Times New Roman" pitchFamily="18" charset="0"/>
              </a:rPr>
              <a:t>постоянной цели совместной деятельности.</a:t>
            </a:r>
          </a:p>
          <a:p>
            <a:pPr>
              <a:defRPr/>
            </a:pPr>
            <a:r>
              <a:rPr lang="ru-RU" sz="2400" i="1" dirty="0" smtClean="0">
                <a:cs typeface="Times New Roman" pitchFamily="18" charset="0"/>
              </a:rPr>
              <a:t>Наличие </a:t>
            </a:r>
            <a:r>
              <a:rPr lang="ru-RU" sz="2400" i="1" dirty="0">
                <a:cs typeface="Times New Roman" pitchFamily="18" charset="0"/>
              </a:rPr>
              <a:t>в группе организующего начала. </a:t>
            </a:r>
            <a:endParaRPr lang="en-US" sz="2400" i="1" dirty="0" smtClean="0">
              <a:cs typeface="Times New Roman" pitchFamily="18" charset="0"/>
            </a:endParaRPr>
          </a:p>
          <a:p>
            <a:pPr>
              <a:defRPr/>
            </a:pPr>
            <a:r>
              <a:rPr lang="ru-RU" sz="2400" i="1" dirty="0" smtClean="0">
                <a:cs typeface="Times New Roman" pitchFamily="18" charset="0"/>
              </a:rPr>
              <a:t>Разделение </a:t>
            </a:r>
            <a:r>
              <a:rPr lang="ru-RU" sz="2400" i="1" dirty="0">
                <a:cs typeface="Times New Roman" pitchFamily="18" charset="0"/>
              </a:rPr>
              <a:t>и дифференциация персональных ролей (разделение и кооперация труда, властное </a:t>
            </a:r>
            <a:r>
              <a:rPr lang="ru-RU" sz="2400" i="1" dirty="0" smtClean="0">
                <a:cs typeface="Times New Roman" pitchFamily="18" charset="0"/>
              </a:rPr>
              <a:t>разделение).</a:t>
            </a:r>
            <a:endParaRPr lang="ru-RU" sz="2400" i="1" dirty="0">
              <a:cs typeface="Times New Roman" pitchFamily="18" charset="0"/>
            </a:endParaRPr>
          </a:p>
          <a:p>
            <a:pPr>
              <a:defRPr/>
            </a:pPr>
            <a:r>
              <a:rPr lang="ru-RU" sz="2400" i="1" dirty="0" smtClean="0">
                <a:cs typeface="Times New Roman" pitchFamily="18" charset="0"/>
              </a:rPr>
              <a:t>Наличие </a:t>
            </a:r>
            <a:r>
              <a:rPr lang="ru-RU" sz="2400" i="1" dirty="0">
                <a:cs typeface="Times New Roman" pitchFamily="18" charset="0"/>
              </a:rPr>
              <a:t>эмоциональных отношений между членами группы, которые влияют на групповую </a:t>
            </a:r>
            <a:r>
              <a:rPr lang="ru-RU" sz="2400" i="1" dirty="0" smtClean="0">
                <a:cs typeface="Times New Roman" pitchFamily="18" charset="0"/>
              </a:rPr>
              <a:t>активность</a:t>
            </a:r>
            <a:r>
              <a:rPr lang="ru-RU" sz="2400" i="1" dirty="0">
                <a:cs typeface="Times New Roman" pitchFamily="18" charset="0"/>
              </a:rPr>
              <a:t>.</a:t>
            </a:r>
            <a:endParaRPr lang="en-US" sz="2400" i="1" dirty="0" smtClean="0">
              <a:cs typeface="Times New Roman" pitchFamily="18" charset="0"/>
            </a:endParaRPr>
          </a:p>
          <a:p>
            <a:pPr>
              <a:defRPr/>
            </a:pPr>
            <a:r>
              <a:rPr lang="ru-RU" sz="2400" i="1" dirty="0" smtClean="0">
                <a:cs typeface="Times New Roman" pitchFamily="18" charset="0"/>
              </a:rPr>
              <a:t>Выработка </a:t>
            </a:r>
            <a:r>
              <a:rPr lang="ru-RU" sz="2400" i="1" dirty="0">
                <a:cs typeface="Times New Roman" pitchFamily="18" charset="0"/>
              </a:rPr>
              <a:t>специфической групповой </a:t>
            </a:r>
            <a:r>
              <a:rPr lang="ru-RU" sz="2400" i="1" dirty="0" smtClean="0">
                <a:cs typeface="Times New Roman" pitchFamily="18" charset="0"/>
              </a:rPr>
              <a:t>культуры</a:t>
            </a:r>
            <a:r>
              <a:rPr lang="ru-RU" sz="2400" i="1" dirty="0">
                <a:cs typeface="Times New Roman" pitchFamily="18" charset="0"/>
              </a:rPr>
              <a:t>.</a:t>
            </a:r>
            <a:endParaRPr lang="ru-RU" sz="2400" dirty="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5327795"/>
            <a:ext cx="2232248" cy="13415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621021"/>
      </p:ext>
    </p:extLst>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descr="Large confetti"/>
          <p:cNvSpPr>
            <a:spLocks noGrp="1"/>
          </p:cNvSpPr>
          <p:nvPr>
            <p:ph type="title"/>
          </p:nvPr>
        </p:nvSpPr>
        <p:spPr>
          <a:xfrm>
            <a:off x="1192213" y="188913"/>
            <a:ext cx="7772400" cy="422275"/>
          </a:xfrm>
        </p:spPr>
        <p:txBody>
          <a:bodyPr/>
          <a:lstStyle/>
          <a:p>
            <a:r>
              <a:rPr lang="ru-RU" altLang="ru-RU" sz="2400" b="1" smtClean="0">
                <a:solidFill>
                  <a:srgbClr val="FF0000"/>
                </a:solidFill>
              </a:rPr>
              <a:t>КЛАССИФИКАЦИЯ И РАЗНОВИДНОСТЬ ГРУПП</a:t>
            </a:r>
          </a:p>
        </p:txBody>
      </p:sp>
      <p:graphicFrame>
        <p:nvGraphicFramePr>
          <p:cNvPr id="5" name="Объект 4"/>
          <p:cNvGraphicFramePr>
            <a:graphicFrameLocks noGrp="1"/>
          </p:cNvGraphicFramePr>
          <p:nvPr>
            <p:ph idx="1"/>
          </p:nvPr>
        </p:nvGraphicFramePr>
        <p:xfrm>
          <a:off x="323850" y="785813"/>
          <a:ext cx="8569325" cy="6027736"/>
        </p:xfrm>
        <a:graphic>
          <a:graphicData uri="http://schemas.openxmlformats.org/drawingml/2006/table">
            <a:tbl>
              <a:tblPr/>
              <a:tblGrid>
                <a:gridCol w="4297363"/>
                <a:gridCol w="4271962"/>
              </a:tblGrid>
              <a:tr h="466712">
                <a:tc>
                  <a:txBody>
                    <a:bodyPr/>
                    <a:lstStyle>
                      <a:lvl1pPr marL="38100" eaLnBrk="0" hangingPunct="0">
                        <a:spcBef>
                          <a:spcPct val="20000"/>
                        </a:spcBef>
                        <a:buSzPct val="85000"/>
                        <a:defRPr sz="28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8100" marR="0" lvl="0" indent="0" algn="ctr" defTabSz="914400" rtl="0" eaLnBrk="1" fontAlgn="base" latinLnBrk="0" hangingPunct="1">
                        <a:lnSpc>
                          <a:spcPts val="1275"/>
                        </a:lnSpc>
                        <a:spcBef>
                          <a:spcPct val="0"/>
                        </a:spcBef>
                        <a:spcAft>
                          <a:spcPct val="0"/>
                        </a:spcAft>
                        <a:buClrTx/>
                        <a:buSzTx/>
                        <a:buFontTx/>
                        <a:buNone/>
                        <a:tabLst/>
                      </a:pPr>
                      <a:endParaRPr kumimoji="0" lang="ru-RU" altLang="ru-RU" sz="1800" b="1" i="0" u="none" strike="noStrike" cap="none" normalizeH="0" baseline="0" dirty="0" smtClean="0">
                        <a:ln>
                          <a:noFill/>
                        </a:ln>
                        <a:solidFill>
                          <a:srgbClr val="000000"/>
                        </a:solidFill>
                        <a:effectLst/>
                        <a:latin typeface="Segoe Script" panose="020B0504020000000003" pitchFamily="34" charset="0"/>
                        <a:cs typeface="Times New Roman" panose="02020603050405020304" pitchFamily="18" charset="0"/>
                      </a:endParaRPr>
                    </a:p>
                    <a:p>
                      <a:pPr marL="38100" marR="0" lvl="0" indent="0" algn="ctr" defTabSz="914400" rtl="0" eaLnBrk="1" fontAlgn="base" latinLnBrk="0" hangingPunct="1">
                        <a:lnSpc>
                          <a:spcPts val="1275"/>
                        </a:lnSpc>
                        <a:spcBef>
                          <a:spcPct val="0"/>
                        </a:spcBef>
                        <a:spcAft>
                          <a:spcPct val="0"/>
                        </a:spcAft>
                        <a:buClrTx/>
                        <a:buSzTx/>
                        <a:buFontTx/>
                        <a:buNone/>
                        <a:tabLst/>
                      </a:pPr>
                      <a:r>
                        <a:rPr kumimoji="0" lang="ru-RU" altLang="ru-RU" sz="1800" b="1" i="0" u="none" strike="noStrike" cap="none" normalizeH="0" baseline="0" dirty="0" smtClean="0">
                          <a:ln>
                            <a:noFill/>
                          </a:ln>
                          <a:solidFill>
                            <a:srgbClr val="000000"/>
                          </a:solidFill>
                          <a:effectLst/>
                          <a:latin typeface="Segoe Script" panose="020B0504020000000003" pitchFamily="34" charset="0"/>
                          <a:cs typeface="Times New Roman" panose="02020603050405020304" pitchFamily="18" charset="0"/>
                        </a:rPr>
                        <a:t>Основание классификации</a:t>
                      </a:r>
                      <a:endParaRPr kumimoji="0" lang="ru-RU" altLang="ru-RU" sz="1600" b="1" i="0" u="none" strike="noStrike" cap="none" normalizeH="0" baseline="0" dirty="0" smtClean="0">
                        <a:ln>
                          <a:noFill/>
                        </a:ln>
                        <a:solidFill>
                          <a:srgbClr val="FFFFE9"/>
                        </a:solidFill>
                        <a:effectLst/>
                        <a:latin typeface="Segoe Script" panose="020B0504020000000003" pitchFamily="34" charset="0"/>
                        <a:cs typeface="Times New Roman" panose="02020603050405020304" pitchFamily="18" charset="0"/>
                      </a:endParaRPr>
                    </a:p>
                  </a:txBody>
                  <a:tcPr marL="95250" marR="95250" marT="47634" marB="47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38100" eaLnBrk="0" hangingPunct="0">
                        <a:spcBef>
                          <a:spcPct val="20000"/>
                        </a:spcBef>
                        <a:buSzPct val="85000"/>
                        <a:defRPr sz="28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8100" marR="0" lvl="0" indent="0" algn="ctr" defTabSz="914400" rtl="0" eaLnBrk="1" fontAlgn="base" latinLnBrk="0" hangingPunct="1">
                        <a:lnSpc>
                          <a:spcPts val="1275"/>
                        </a:lnSpc>
                        <a:spcBef>
                          <a:spcPct val="0"/>
                        </a:spcBef>
                        <a:spcAft>
                          <a:spcPct val="0"/>
                        </a:spcAft>
                        <a:buClrTx/>
                        <a:buSzTx/>
                        <a:buFontTx/>
                        <a:buNone/>
                        <a:tabLst/>
                      </a:pPr>
                      <a:endParaRPr kumimoji="0" lang="ru-RU" altLang="ru-RU" sz="1800" b="1" i="0" u="none" strike="noStrike" cap="none" normalizeH="0" baseline="0" dirty="0" smtClean="0">
                        <a:ln>
                          <a:noFill/>
                        </a:ln>
                        <a:solidFill>
                          <a:srgbClr val="000000"/>
                        </a:solidFill>
                        <a:effectLst/>
                        <a:latin typeface="Segoe Script" panose="020B0504020000000003" pitchFamily="34" charset="0"/>
                        <a:cs typeface="Times New Roman" panose="02020603050405020304" pitchFamily="18" charset="0"/>
                      </a:endParaRPr>
                    </a:p>
                    <a:p>
                      <a:pPr marL="38100" marR="0" lvl="0" indent="0" algn="ctr" defTabSz="914400" rtl="0" eaLnBrk="1" fontAlgn="base" latinLnBrk="0" hangingPunct="1">
                        <a:lnSpc>
                          <a:spcPts val="1275"/>
                        </a:lnSpc>
                        <a:spcBef>
                          <a:spcPct val="0"/>
                        </a:spcBef>
                        <a:spcAft>
                          <a:spcPct val="0"/>
                        </a:spcAft>
                        <a:buClrTx/>
                        <a:buSzTx/>
                        <a:buFontTx/>
                        <a:buNone/>
                        <a:tabLst/>
                      </a:pPr>
                      <a:r>
                        <a:rPr kumimoji="0" lang="ru-RU" altLang="ru-RU" sz="1800" b="1" i="0" u="none" strike="noStrike" cap="none" normalizeH="0" baseline="0" dirty="0" smtClean="0">
                          <a:ln>
                            <a:noFill/>
                          </a:ln>
                          <a:solidFill>
                            <a:srgbClr val="000000"/>
                          </a:solidFill>
                          <a:effectLst/>
                          <a:latin typeface="Segoe Script" panose="020B0504020000000003" pitchFamily="34" charset="0"/>
                          <a:cs typeface="Times New Roman" panose="02020603050405020304" pitchFamily="18" charset="0"/>
                        </a:rPr>
                        <a:t>Разновидности групп</a:t>
                      </a:r>
                      <a:endParaRPr kumimoji="0" lang="ru-RU" altLang="ru-RU" sz="1600" b="1" i="0" u="none" strike="noStrike" cap="none" normalizeH="0" baseline="0" dirty="0" smtClean="0">
                        <a:ln>
                          <a:noFill/>
                        </a:ln>
                        <a:solidFill>
                          <a:srgbClr val="FFFFE9"/>
                        </a:solidFill>
                        <a:effectLst/>
                        <a:latin typeface="Segoe Script" panose="020B0504020000000003" pitchFamily="34" charset="0"/>
                        <a:cs typeface="Times New Roman" panose="02020603050405020304" pitchFamily="18" charset="0"/>
                      </a:endParaRPr>
                    </a:p>
                  </a:txBody>
                  <a:tcPr marL="95250" marR="95250" marT="47634" marB="47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32015">
                <a:tc>
                  <a:txBody>
                    <a:bodyPr/>
                    <a:lstStyle>
                      <a:lvl1pPr marL="38100" eaLnBrk="0" hangingPunct="0">
                        <a:spcBef>
                          <a:spcPct val="20000"/>
                        </a:spcBef>
                        <a:buSzPct val="85000"/>
                        <a:defRPr sz="28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8100" marR="0" lvl="0" indent="0" algn="l" defTabSz="914400" rtl="0" eaLnBrk="1" fontAlgn="base" latinLnBrk="0" hangingPunct="1">
                        <a:lnSpc>
                          <a:spcPts val="1275"/>
                        </a:lnSpc>
                        <a:spcBef>
                          <a:spcPts val="300"/>
                        </a:spcBef>
                        <a:spcAft>
                          <a:spcPts val="300"/>
                        </a:spcAft>
                        <a:buClrTx/>
                        <a:buSzTx/>
                        <a:buFontTx/>
                        <a:buNone/>
                        <a:tabLst/>
                      </a:pPr>
                      <a:r>
                        <a:rPr kumimoji="0" lang="ru-RU" altLang="ru-RU" sz="1800" b="0" i="1"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1. По способу образования</a:t>
                      </a:r>
                      <a:endParaRPr kumimoji="0" lang="ru-RU" altLang="ru-RU" sz="1600" b="0" i="1" u="none" strike="noStrike" cap="none" normalizeH="0" baseline="0" smtClean="0">
                        <a:ln>
                          <a:noFill/>
                        </a:ln>
                        <a:solidFill>
                          <a:srgbClr val="00264C"/>
                        </a:solidFill>
                        <a:effectLst/>
                        <a:latin typeface="Times New Roman" panose="02020603050405020304" pitchFamily="18" charset="0"/>
                        <a:cs typeface="Times New Roman" panose="02020603050405020304" pitchFamily="18" charset="0"/>
                      </a:endParaRPr>
                    </a:p>
                  </a:txBody>
                  <a:tcPr marL="95250" marR="95250" marT="47634" marB="47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E8E4"/>
                    </a:solidFill>
                  </a:tcPr>
                </a:tc>
                <a:tc>
                  <a:txBody>
                    <a:bodyPr/>
                    <a:lstStyle>
                      <a:lvl1pPr marL="342900" indent="-342900" eaLnBrk="0" hangingPunct="0">
                        <a:spcBef>
                          <a:spcPct val="20000"/>
                        </a:spcBef>
                        <a:buSzPct val="85000"/>
                        <a:tabLst>
                          <a:tab pos="457200" algn="l"/>
                        </a:tabLst>
                        <a:defRPr sz="28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tabLst>
                          <a:tab pos="457200" algn="l"/>
                        </a:tabLst>
                        <a:defRPr sz="2400">
                          <a:solidFill>
                            <a:schemeClr val="tx1"/>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tabLst>
                          <a:tab pos="457200" algn="l"/>
                        </a:tabLst>
                        <a:defRPr sz="2000">
                          <a:solidFill>
                            <a:schemeClr val="tx1"/>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tabLst>
                          <a:tab pos="457200" algn="l"/>
                        </a:tabLst>
                        <a:defRPr>
                          <a:solidFill>
                            <a:schemeClr val="tx1"/>
                          </a:solidFill>
                          <a:latin typeface="Times New Roman" panose="02020603050405020304" pitchFamily="18" charset="0"/>
                        </a:defRPr>
                      </a:lvl4pPr>
                      <a:lvl5pPr marL="2057400" indent="-228600" eaLnBrk="0" hangingPunct="0">
                        <a:spcBef>
                          <a:spcPct val="20000"/>
                        </a:spcBef>
                        <a:tabLst>
                          <a:tab pos="457200" algn="l"/>
                        </a:tabLst>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tabLst>
                          <a:tab pos="457200" algn="l"/>
                        </a:tabLs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tabLst>
                          <a:tab pos="457200" algn="l"/>
                        </a:tabLs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tabLst>
                          <a:tab pos="457200" algn="l"/>
                        </a:tabLs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tabLst>
                          <a:tab pos="457200" algn="l"/>
                        </a:tabLs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ts val="1275"/>
                        </a:lnSpc>
                        <a:spcBef>
                          <a:spcPct val="0"/>
                        </a:spcBef>
                        <a:spcAft>
                          <a:spcPts val="150"/>
                        </a:spcAft>
                        <a:buClrTx/>
                        <a:buSzPts val="1000"/>
                        <a:buFont typeface="Wingdings" panose="05000000000000000000" pitchFamily="2" charset="2"/>
                        <a:buChar char=""/>
                        <a:tabLst>
                          <a:tab pos="457200" algn="l"/>
                        </a:tabLst>
                      </a:pPr>
                      <a:r>
                        <a:rPr kumimoji="0" lang="ru-RU" altLang="ru-RU" sz="14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стихийно возникшие;</a:t>
                      </a:r>
                      <a:endParaRPr kumimoji="0" lang="ru-RU" altLang="ru-RU" sz="1200" b="0" i="0" u="none" strike="noStrike" cap="none" normalizeH="0" baseline="0" smtClean="0">
                        <a:ln>
                          <a:noFill/>
                        </a:ln>
                        <a:solidFill>
                          <a:srgbClr val="00264C"/>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ts val="1275"/>
                        </a:lnSpc>
                        <a:spcBef>
                          <a:spcPct val="0"/>
                        </a:spcBef>
                        <a:spcAft>
                          <a:spcPts val="150"/>
                        </a:spcAft>
                        <a:buClrTx/>
                        <a:buSzPts val="1000"/>
                        <a:buFont typeface="Wingdings" panose="05000000000000000000" pitchFamily="2" charset="2"/>
                        <a:buChar char=""/>
                        <a:tabLst>
                          <a:tab pos="457200" algn="l"/>
                        </a:tabLst>
                      </a:pPr>
                      <a:r>
                        <a:rPr kumimoji="0" lang="ru-RU" altLang="ru-RU" sz="14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специально организованные</a:t>
                      </a:r>
                      <a:r>
                        <a:rPr kumimoji="0" lang="ru-RU" altLang="ru-RU" sz="12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a:t>
                      </a:r>
                      <a:endParaRPr kumimoji="0" lang="ru-RU" altLang="ru-RU" sz="1200" b="0" i="0" u="none" strike="noStrike" cap="none" normalizeH="0" baseline="0" smtClean="0">
                        <a:ln>
                          <a:noFill/>
                        </a:ln>
                        <a:solidFill>
                          <a:srgbClr val="00264C"/>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ts val="1275"/>
                        </a:lnSpc>
                        <a:spcBef>
                          <a:spcPct val="0"/>
                        </a:spcBef>
                        <a:spcAft>
                          <a:spcPts val="150"/>
                        </a:spcAft>
                        <a:buClrTx/>
                        <a:buSzPts val="1000"/>
                        <a:buFont typeface="Wingdings" panose="05000000000000000000" pitchFamily="2" charset="2"/>
                        <a:buChar char=""/>
                        <a:tabLst>
                          <a:tab pos="457200" algn="l"/>
                        </a:tabLst>
                      </a:pPr>
                      <a:r>
                        <a:rPr kumimoji="0" lang="ru-RU" altLang="ru-RU" sz="14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реальные;</a:t>
                      </a:r>
                      <a:endParaRPr kumimoji="0" lang="ru-RU" altLang="ru-RU" sz="1200" b="0" i="0" u="none" strike="noStrike" cap="none" normalizeH="0" baseline="0" smtClean="0">
                        <a:ln>
                          <a:noFill/>
                        </a:ln>
                        <a:solidFill>
                          <a:srgbClr val="00264C"/>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ts val="1275"/>
                        </a:lnSpc>
                        <a:spcBef>
                          <a:spcPct val="0"/>
                        </a:spcBef>
                        <a:spcAft>
                          <a:spcPts val="150"/>
                        </a:spcAft>
                        <a:buClrTx/>
                        <a:buSzPts val="1000"/>
                        <a:buFont typeface="Wingdings" panose="05000000000000000000" pitchFamily="2" charset="2"/>
                        <a:buChar char=""/>
                        <a:tabLst>
                          <a:tab pos="457200" algn="l"/>
                        </a:tabLst>
                      </a:pPr>
                      <a:r>
                        <a:rPr kumimoji="0" lang="ru-RU" altLang="ru-RU" sz="14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условные</a:t>
                      </a:r>
                      <a:endParaRPr kumimoji="0" lang="ru-RU" altLang="ru-RU" sz="1200" b="0" i="0" u="none" strike="noStrike" cap="none" normalizeH="0" baseline="0" smtClean="0">
                        <a:ln>
                          <a:noFill/>
                        </a:ln>
                        <a:solidFill>
                          <a:srgbClr val="00264C"/>
                        </a:solidFill>
                        <a:effectLst/>
                        <a:latin typeface="Times New Roman" panose="02020603050405020304" pitchFamily="18" charset="0"/>
                        <a:cs typeface="Times New Roman" panose="02020603050405020304" pitchFamily="18" charset="0"/>
                      </a:endParaRPr>
                    </a:p>
                  </a:txBody>
                  <a:tcPr marL="95250" marR="95250" marT="47634" marB="47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E8E4"/>
                    </a:solidFill>
                  </a:tcPr>
                </a:tc>
              </a:tr>
              <a:tr h="1022553">
                <a:tc>
                  <a:txBody>
                    <a:bodyPr/>
                    <a:lstStyle>
                      <a:lvl1pPr marL="38100" eaLnBrk="0" hangingPunct="0">
                        <a:spcBef>
                          <a:spcPct val="20000"/>
                        </a:spcBef>
                        <a:buSzPct val="85000"/>
                        <a:defRPr sz="28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8100" marR="0" lvl="0" indent="0" algn="l" defTabSz="914400" rtl="0" eaLnBrk="1" fontAlgn="base" latinLnBrk="0" hangingPunct="1">
                        <a:lnSpc>
                          <a:spcPts val="1275"/>
                        </a:lnSpc>
                        <a:spcBef>
                          <a:spcPts val="300"/>
                        </a:spcBef>
                        <a:spcAft>
                          <a:spcPts val="300"/>
                        </a:spcAft>
                        <a:buClrTx/>
                        <a:buSzTx/>
                        <a:buFontTx/>
                        <a:buNone/>
                        <a:tabLst/>
                      </a:pPr>
                      <a:r>
                        <a:rPr kumimoji="0" lang="ru-RU" altLang="ru-RU" sz="1800" b="0" i="1"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2. По величине группы и способу взаимодействия ее членов</a:t>
                      </a:r>
                      <a:endParaRPr kumimoji="0" lang="ru-RU" altLang="ru-RU" sz="1600" b="0" i="1" u="none" strike="noStrike" cap="none" normalizeH="0" baseline="0" smtClean="0">
                        <a:ln>
                          <a:noFill/>
                        </a:ln>
                        <a:solidFill>
                          <a:srgbClr val="00264C"/>
                        </a:solidFill>
                        <a:effectLst/>
                        <a:latin typeface="Times New Roman" panose="02020603050405020304" pitchFamily="18" charset="0"/>
                        <a:cs typeface="Times New Roman" panose="02020603050405020304" pitchFamily="18" charset="0"/>
                      </a:endParaRPr>
                    </a:p>
                  </a:txBody>
                  <a:tcPr marL="95250" marR="95250" marT="47634" marB="47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4F2"/>
                    </a:solidFill>
                  </a:tcPr>
                </a:tc>
                <a:tc>
                  <a:txBody>
                    <a:bodyPr/>
                    <a:lstStyle>
                      <a:lvl1pPr marL="342900" indent="-342900" eaLnBrk="0" hangingPunct="0">
                        <a:spcBef>
                          <a:spcPct val="20000"/>
                        </a:spcBef>
                        <a:buSzPct val="85000"/>
                        <a:tabLst>
                          <a:tab pos="457200" algn="l"/>
                        </a:tabLst>
                        <a:defRPr sz="28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tabLst>
                          <a:tab pos="457200" algn="l"/>
                        </a:tabLst>
                        <a:defRPr sz="2400">
                          <a:solidFill>
                            <a:schemeClr val="tx1"/>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tabLst>
                          <a:tab pos="457200" algn="l"/>
                        </a:tabLst>
                        <a:defRPr sz="2000">
                          <a:solidFill>
                            <a:schemeClr val="tx1"/>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tabLst>
                          <a:tab pos="457200" algn="l"/>
                        </a:tabLst>
                        <a:defRPr>
                          <a:solidFill>
                            <a:schemeClr val="tx1"/>
                          </a:solidFill>
                          <a:latin typeface="Times New Roman" panose="02020603050405020304" pitchFamily="18" charset="0"/>
                        </a:defRPr>
                      </a:lvl4pPr>
                      <a:lvl5pPr marL="2057400" indent="-228600" eaLnBrk="0" hangingPunct="0">
                        <a:spcBef>
                          <a:spcPct val="20000"/>
                        </a:spcBef>
                        <a:tabLst>
                          <a:tab pos="457200" algn="l"/>
                        </a:tabLst>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tabLst>
                          <a:tab pos="457200" algn="l"/>
                        </a:tabLs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tabLst>
                          <a:tab pos="457200" algn="l"/>
                        </a:tabLs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tabLst>
                          <a:tab pos="457200" algn="l"/>
                        </a:tabLs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tabLst>
                          <a:tab pos="457200" algn="l"/>
                        </a:tabLs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ts val="1275"/>
                        </a:lnSpc>
                        <a:spcBef>
                          <a:spcPct val="0"/>
                        </a:spcBef>
                        <a:spcAft>
                          <a:spcPts val="150"/>
                        </a:spcAft>
                        <a:buClrTx/>
                        <a:buSzPts val="1000"/>
                        <a:buFont typeface="Wingdings" panose="05000000000000000000" pitchFamily="2" charset="2"/>
                        <a:buChar char=""/>
                        <a:tabLst>
                          <a:tab pos="457200" algn="l"/>
                        </a:tabLst>
                      </a:pPr>
                      <a:r>
                        <a:rPr kumimoji="0" lang="ru-RU" altLang="ru-RU" sz="14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малые;</a:t>
                      </a:r>
                      <a:endParaRPr kumimoji="0" lang="ru-RU" altLang="ru-RU" sz="1200" b="0" i="0" u="none" strike="noStrike" cap="none" normalizeH="0" baseline="0" smtClean="0">
                        <a:ln>
                          <a:noFill/>
                        </a:ln>
                        <a:solidFill>
                          <a:srgbClr val="00264C"/>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ts val="1275"/>
                        </a:lnSpc>
                        <a:spcBef>
                          <a:spcPct val="0"/>
                        </a:spcBef>
                        <a:spcAft>
                          <a:spcPts val="150"/>
                        </a:spcAft>
                        <a:buClrTx/>
                        <a:buSzPts val="1000"/>
                        <a:buFont typeface="Wingdings" panose="05000000000000000000" pitchFamily="2" charset="2"/>
                        <a:buChar char=""/>
                        <a:tabLst>
                          <a:tab pos="457200" algn="l"/>
                        </a:tabLst>
                      </a:pPr>
                      <a:r>
                        <a:rPr kumimoji="0" lang="ru-RU" altLang="ru-RU" sz="14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средние;</a:t>
                      </a:r>
                      <a:endParaRPr kumimoji="0" lang="ru-RU" altLang="ru-RU" sz="1200" b="0" i="0" u="none" strike="noStrike" cap="none" normalizeH="0" baseline="0" smtClean="0">
                        <a:ln>
                          <a:noFill/>
                        </a:ln>
                        <a:solidFill>
                          <a:srgbClr val="00264C"/>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ts val="1275"/>
                        </a:lnSpc>
                        <a:spcBef>
                          <a:spcPct val="0"/>
                        </a:spcBef>
                        <a:spcAft>
                          <a:spcPts val="150"/>
                        </a:spcAft>
                        <a:buClrTx/>
                        <a:buSzPts val="1000"/>
                        <a:buFont typeface="Wingdings" panose="05000000000000000000" pitchFamily="2" charset="2"/>
                        <a:buChar char=""/>
                        <a:tabLst>
                          <a:tab pos="457200" algn="l"/>
                        </a:tabLst>
                      </a:pPr>
                      <a:r>
                        <a:rPr kumimoji="0" lang="ru-RU" altLang="ru-RU" sz="14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большие;</a:t>
                      </a:r>
                      <a:endParaRPr kumimoji="0" lang="ru-RU" altLang="ru-RU" sz="1200" b="0" i="0" u="none" strike="noStrike" cap="none" normalizeH="0" baseline="0" smtClean="0">
                        <a:ln>
                          <a:noFill/>
                        </a:ln>
                        <a:solidFill>
                          <a:srgbClr val="00264C"/>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ts val="1275"/>
                        </a:lnSpc>
                        <a:spcBef>
                          <a:spcPct val="0"/>
                        </a:spcBef>
                        <a:spcAft>
                          <a:spcPts val="150"/>
                        </a:spcAft>
                        <a:buClrTx/>
                        <a:buSzPts val="1000"/>
                        <a:buFont typeface="Wingdings" panose="05000000000000000000" pitchFamily="2" charset="2"/>
                        <a:buChar char=""/>
                        <a:tabLst>
                          <a:tab pos="457200" algn="l"/>
                        </a:tabLst>
                      </a:pPr>
                      <a:r>
                        <a:rPr kumimoji="0" lang="ru-RU" altLang="ru-RU" sz="14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контактаые (первичные);</a:t>
                      </a:r>
                      <a:endParaRPr kumimoji="0" lang="ru-RU" altLang="ru-RU" sz="1200" b="0" i="0" u="none" strike="noStrike" cap="none" normalizeH="0" baseline="0" smtClean="0">
                        <a:ln>
                          <a:noFill/>
                        </a:ln>
                        <a:solidFill>
                          <a:srgbClr val="00264C"/>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ts val="1275"/>
                        </a:lnSpc>
                        <a:spcBef>
                          <a:spcPct val="0"/>
                        </a:spcBef>
                        <a:spcAft>
                          <a:spcPts val="150"/>
                        </a:spcAft>
                        <a:buClrTx/>
                        <a:buSzPts val="1000"/>
                        <a:buFont typeface="Wingdings" panose="05000000000000000000" pitchFamily="2" charset="2"/>
                        <a:buChar char=""/>
                        <a:tabLst>
                          <a:tab pos="457200" algn="l"/>
                        </a:tabLst>
                      </a:pPr>
                      <a:r>
                        <a:rPr kumimoji="0" lang="ru-RU" altLang="ru-RU" sz="14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дистанционные (вторичные)</a:t>
                      </a:r>
                      <a:endParaRPr kumimoji="0" lang="ru-RU" altLang="ru-RU" sz="1200" b="0" i="0" u="none" strike="noStrike" cap="none" normalizeH="0" baseline="0" smtClean="0">
                        <a:ln>
                          <a:noFill/>
                        </a:ln>
                        <a:solidFill>
                          <a:srgbClr val="00264C"/>
                        </a:solidFill>
                        <a:effectLst/>
                        <a:latin typeface="Times New Roman" panose="02020603050405020304" pitchFamily="18" charset="0"/>
                        <a:cs typeface="Times New Roman" panose="02020603050405020304" pitchFamily="18" charset="0"/>
                      </a:endParaRPr>
                    </a:p>
                  </a:txBody>
                  <a:tcPr marL="95250" marR="95250" marT="47634" marB="47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4F2"/>
                    </a:solidFill>
                  </a:tcPr>
                </a:tc>
              </a:tr>
              <a:tr h="2064160">
                <a:tc>
                  <a:txBody>
                    <a:bodyPr/>
                    <a:lstStyle>
                      <a:lvl1pPr marL="38100" eaLnBrk="0" hangingPunct="0">
                        <a:spcBef>
                          <a:spcPct val="20000"/>
                        </a:spcBef>
                        <a:buSzPct val="85000"/>
                        <a:defRPr sz="28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8100" marR="0" lvl="0" indent="0" algn="l" defTabSz="914400" rtl="0" eaLnBrk="1" fontAlgn="base" latinLnBrk="0" hangingPunct="1">
                        <a:lnSpc>
                          <a:spcPts val="1275"/>
                        </a:lnSpc>
                        <a:spcBef>
                          <a:spcPts val="300"/>
                        </a:spcBef>
                        <a:spcAft>
                          <a:spcPts val="300"/>
                        </a:spcAft>
                        <a:buClrTx/>
                        <a:buSzTx/>
                        <a:buFontTx/>
                        <a:buNone/>
                        <a:tabLst/>
                      </a:pPr>
                      <a:r>
                        <a:rPr kumimoji="0" lang="ru-RU" altLang="ru-RU" sz="1800" b="0" i="1"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3. По характеру совместной деятельности</a:t>
                      </a:r>
                      <a:endParaRPr kumimoji="0" lang="ru-RU" altLang="ru-RU" sz="1600" b="0" i="1" u="none" strike="noStrike" cap="none" normalizeH="0" baseline="0" smtClean="0">
                        <a:ln>
                          <a:noFill/>
                        </a:ln>
                        <a:solidFill>
                          <a:srgbClr val="00264C"/>
                        </a:solidFill>
                        <a:effectLst/>
                        <a:latin typeface="Times New Roman" panose="02020603050405020304" pitchFamily="18" charset="0"/>
                        <a:cs typeface="Times New Roman" panose="02020603050405020304" pitchFamily="18" charset="0"/>
                      </a:endParaRPr>
                    </a:p>
                  </a:txBody>
                  <a:tcPr marL="95250" marR="95250" marT="47634" marB="47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E8E4"/>
                    </a:solidFill>
                  </a:tcPr>
                </a:tc>
                <a:tc>
                  <a:txBody>
                    <a:bodyPr/>
                    <a:lstStyle>
                      <a:lvl1pPr marL="342900" indent="-342900" eaLnBrk="0" hangingPunct="0">
                        <a:spcBef>
                          <a:spcPct val="20000"/>
                        </a:spcBef>
                        <a:buSzPct val="85000"/>
                        <a:tabLst>
                          <a:tab pos="457200" algn="l"/>
                        </a:tabLst>
                        <a:defRPr sz="28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tabLst>
                          <a:tab pos="457200" algn="l"/>
                        </a:tabLst>
                        <a:defRPr sz="2400">
                          <a:solidFill>
                            <a:schemeClr val="tx1"/>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tabLst>
                          <a:tab pos="457200" algn="l"/>
                        </a:tabLst>
                        <a:defRPr sz="2000">
                          <a:solidFill>
                            <a:schemeClr val="tx1"/>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tabLst>
                          <a:tab pos="457200" algn="l"/>
                        </a:tabLst>
                        <a:defRPr>
                          <a:solidFill>
                            <a:schemeClr val="tx1"/>
                          </a:solidFill>
                          <a:latin typeface="Times New Roman" panose="02020603050405020304" pitchFamily="18" charset="0"/>
                        </a:defRPr>
                      </a:lvl4pPr>
                      <a:lvl5pPr marL="2057400" indent="-228600" eaLnBrk="0" hangingPunct="0">
                        <a:spcBef>
                          <a:spcPct val="20000"/>
                        </a:spcBef>
                        <a:tabLst>
                          <a:tab pos="457200" algn="l"/>
                        </a:tabLst>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tabLst>
                          <a:tab pos="457200" algn="l"/>
                        </a:tabLs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tabLst>
                          <a:tab pos="457200" algn="l"/>
                        </a:tabLs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tabLst>
                          <a:tab pos="457200" algn="l"/>
                        </a:tabLs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tabLst>
                          <a:tab pos="457200" algn="l"/>
                        </a:tabLs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ts val="1275"/>
                        </a:lnSpc>
                        <a:spcBef>
                          <a:spcPct val="0"/>
                        </a:spcBef>
                        <a:spcAft>
                          <a:spcPts val="150"/>
                        </a:spcAft>
                        <a:buClrTx/>
                        <a:buSzPts val="1000"/>
                        <a:buFont typeface="Wingdings" panose="05000000000000000000" pitchFamily="2" charset="2"/>
                        <a:buChar char=""/>
                        <a:tabLst>
                          <a:tab pos="457200" algn="l"/>
                        </a:tabLst>
                      </a:pPr>
                      <a:r>
                        <a:rPr kumimoji="0" lang="ru-RU" altLang="ru-RU" sz="14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практические (совместная трудовая деятельность);</a:t>
                      </a:r>
                      <a:endParaRPr kumimoji="0" lang="ru-RU" altLang="ru-RU" sz="1200" b="0" i="0" u="none" strike="noStrike" cap="none" normalizeH="0" baseline="0" smtClean="0">
                        <a:ln>
                          <a:noFill/>
                        </a:ln>
                        <a:solidFill>
                          <a:srgbClr val="00264C"/>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ts val="1275"/>
                        </a:lnSpc>
                        <a:spcBef>
                          <a:spcPct val="0"/>
                        </a:spcBef>
                        <a:spcAft>
                          <a:spcPts val="150"/>
                        </a:spcAft>
                        <a:buClrTx/>
                        <a:buSzPts val="1000"/>
                        <a:buFont typeface="Wingdings" panose="05000000000000000000" pitchFamily="2" charset="2"/>
                        <a:buChar char=""/>
                        <a:tabLst>
                          <a:tab pos="457200" algn="l"/>
                        </a:tabLst>
                      </a:pPr>
                      <a:r>
                        <a:rPr kumimoji="0" lang="ru-RU" altLang="ru-RU" sz="14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гностические (совместная исследовательская деятельность);</a:t>
                      </a:r>
                      <a:endParaRPr kumimoji="0" lang="ru-RU" altLang="ru-RU" sz="1200" b="0" i="0" u="none" strike="noStrike" cap="none" normalizeH="0" baseline="0" smtClean="0">
                        <a:ln>
                          <a:noFill/>
                        </a:ln>
                        <a:solidFill>
                          <a:srgbClr val="00264C"/>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ts val="1275"/>
                        </a:lnSpc>
                        <a:spcBef>
                          <a:spcPct val="0"/>
                        </a:spcBef>
                        <a:spcAft>
                          <a:spcPts val="150"/>
                        </a:spcAft>
                        <a:buClrTx/>
                        <a:buSzPts val="1000"/>
                        <a:buFont typeface="Wingdings" panose="05000000000000000000" pitchFamily="2" charset="2"/>
                        <a:buChar char=""/>
                        <a:tabLst>
                          <a:tab pos="457200" algn="l"/>
                        </a:tabLst>
                      </a:pPr>
                      <a:r>
                        <a:rPr kumimoji="0" lang="ru-RU" altLang="ru-RU" sz="14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эстетические (совместное удовлетворение эстетических потребностей);</a:t>
                      </a:r>
                      <a:endParaRPr kumimoji="0" lang="ru-RU" altLang="ru-RU" sz="1200" b="0" i="0" u="none" strike="noStrike" cap="none" normalizeH="0" baseline="0" smtClean="0">
                        <a:ln>
                          <a:noFill/>
                        </a:ln>
                        <a:solidFill>
                          <a:srgbClr val="00264C"/>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ts val="1275"/>
                        </a:lnSpc>
                        <a:spcBef>
                          <a:spcPct val="0"/>
                        </a:spcBef>
                        <a:spcAft>
                          <a:spcPts val="150"/>
                        </a:spcAft>
                        <a:buClrTx/>
                        <a:buSzPts val="1000"/>
                        <a:buFont typeface="Wingdings" panose="05000000000000000000" pitchFamily="2" charset="2"/>
                        <a:buChar char=""/>
                        <a:tabLst>
                          <a:tab pos="457200" algn="l"/>
                        </a:tabLst>
                      </a:pPr>
                      <a:r>
                        <a:rPr kumimoji="0" lang="ru-RU" altLang="ru-RU" sz="14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гедонические (досуговые, развлекательно-игровые);</a:t>
                      </a:r>
                      <a:endParaRPr kumimoji="0" lang="ru-RU" altLang="ru-RU" sz="1200" b="0" i="0" u="none" strike="noStrike" cap="none" normalizeH="0" baseline="0" smtClean="0">
                        <a:ln>
                          <a:noFill/>
                        </a:ln>
                        <a:solidFill>
                          <a:srgbClr val="00264C"/>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ts val="1275"/>
                        </a:lnSpc>
                        <a:spcBef>
                          <a:spcPct val="0"/>
                        </a:spcBef>
                        <a:spcAft>
                          <a:spcPts val="150"/>
                        </a:spcAft>
                        <a:buClrTx/>
                        <a:buSzPts val="1000"/>
                        <a:buFont typeface="Wingdings" panose="05000000000000000000" pitchFamily="2" charset="2"/>
                        <a:buChar char=""/>
                        <a:tabLst>
                          <a:tab pos="457200" algn="l"/>
                        </a:tabLst>
                      </a:pPr>
                      <a:r>
                        <a:rPr kumimoji="0" lang="ru-RU" altLang="ru-RU" sz="14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непосредственно коммуникативные;</a:t>
                      </a:r>
                      <a:endParaRPr kumimoji="0" lang="ru-RU" altLang="ru-RU" sz="1200" b="0" i="0" u="none" strike="noStrike" cap="none" normalizeH="0" baseline="0" smtClean="0">
                        <a:ln>
                          <a:noFill/>
                        </a:ln>
                        <a:solidFill>
                          <a:srgbClr val="00264C"/>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ts val="1275"/>
                        </a:lnSpc>
                        <a:spcBef>
                          <a:spcPct val="0"/>
                        </a:spcBef>
                        <a:spcAft>
                          <a:spcPts val="150"/>
                        </a:spcAft>
                        <a:buClrTx/>
                        <a:buSzPts val="1000"/>
                        <a:buFont typeface="Wingdings" panose="05000000000000000000" pitchFamily="2" charset="2"/>
                        <a:buChar char=""/>
                        <a:tabLst>
                          <a:tab pos="457200" algn="l"/>
                        </a:tabLst>
                      </a:pPr>
                      <a:r>
                        <a:rPr kumimoji="0" lang="ru-RU" altLang="ru-RU" sz="14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идеологические;</a:t>
                      </a:r>
                      <a:endParaRPr kumimoji="0" lang="ru-RU" altLang="ru-RU" sz="1200" b="0" i="0" u="none" strike="noStrike" cap="none" normalizeH="0" baseline="0" smtClean="0">
                        <a:ln>
                          <a:noFill/>
                        </a:ln>
                        <a:solidFill>
                          <a:srgbClr val="00264C"/>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ts val="1275"/>
                        </a:lnSpc>
                        <a:spcBef>
                          <a:spcPct val="0"/>
                        </a:spcBef>
                        <a:spcAft>
                          <a:spcPts val="150"/>
                        </a:spcAft>
                        <a:buClrTx/>
                        <a:buSzPts val="1000"/>
                        <a:buFont typeface="Wingdings" panose="05000000000000000000" pitchFamily="2" charset="2"/>
                        <a:buChar char=""/>
                        <a:tabLst>
                          <a:tab pos="457200" algn="l"/>
                        </a:tabLst>
                      </a:pPr>
                      <a:r>
                        <a:rPr kumimoji="0" lang="ru-RU" altLang="ru-RU" sz="14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общественно-политические</a:t>
                      </a:r>
                      <a:endParaRPr kumimoji="0" lang="ru-RU" altLang="ru-RU" sz="1200" b="0" i="0" u="none" strike="noStrike" cap="none" normalizeH="0" baseline="0" smtClean="0">
                        <a:ln>
                          <a:noFill/>
                        </a:ln>
                        <a:solidFill>
                          <a:srgbClr val="00264C"/>
                        </a:solidFill>
                        <a:effectLst/>
                        <a:latin typeface="Times New Roman" panose="02020603050405020304" pitchFamily="18" charset="0"/>
                        <a:cs typeface="Times New Roman" panose="02020603050405020304" pitchFamily="18" charset="0"/>
                      </a:endParaRPr>
                    </a:p>
                  </a:txBody>
                  <a:tcPr marL="95250" marR="95250" marT="47634" marB="47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E8E4"/>
                    </a:solidFill>
                  </a:tcPr>
                </a:tc>
              </a:tr>
              <a:tr h="666311">
                <a:tc>
                  <a:txBody>
                    <a:bodyPr/>
                    <a:lstStyle>
                      <a:lvl1pPr marL="38100" eaLnBrk="0" hangingPunct="0">
                        <a:spcBef>
                          <a:spcPct val="20000"/>
                        </a:spcBef>
                        <a:buSzPct val="85000"/>
                        <a:defRPr sz="28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8100" marR="0" lvl="0" indent="0" algn="l" defTabSz="914400" rtl="0" eaLnBrk="1" fontAlgn="base" latinLnBrk="0" hangingPunct="1">
                        <a:lnSpc>
                          <a:spcPts val="1275"/>
                        </a:lnSpc>
                        <a:spcBef>
                          <a:spcPts val="300"/>
                        </a:spcBef>
                        <a:spcAft>
                          <a:spcPts val="300"/>
                        </a:spcAft>
                        <a:buClrTx/>
                        <a:buSzTx/>
                        <a:buFontTx/>
                        <a:buNone/>
                        <a:tabLst/>
                      </a:pPr>
                      <a:r>
                        <a:rPr kumimoji="0" lang="ru-RU" altLang="ru-RU" sz="1800" b="0" i="1"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4. По личностной значимости</a:t>
                      </a:r>
                      <a:endParaRPr kumimoji="0" lang="ru-RU" altLang="ru-RU" sz="1600" b="0" i="1" u="none" strike="noStrike" cap="none" normalizeH="0" baseline="0" smtClean="0">
                        <a:ln>
                          <a:noFill/>
                        </a:ln>
                        <a:solidFill>
                          <a:srgbClr val="00264C"/>
                        </a:solidFill>
                        <a:effectLst/>
                        <a:latin typeface="Times New Roman" panose="02020603050405020304" pitchFamily="18" charset="0"/>
                        <a:cs typeface="Times New Roman" panose="02020603050405020304" pitchFamily="18" charset="0"/>
                      </a:endParaRPr>
                    </a:p>
                  </a:txBody>
                  <a:tcPr marL="95250" marR="95250" marT="47634" marB="47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4F2"/>
                    </a:solidFill>
                  </a:tcPr>
                </a:tc>
                <a:tc>
                  <a:txBody>
                    <a:bodyPr/>
                    <a:lstStyle>
                      <a:lvl1pPr marL="342900" indent="-342900" eaLnBrk="0" hangingPunct="0">
                        <a:spcBef>
                          <a:spcPct val="20000"/>
                        </a:spcBef>
                        <a:buSzPct val="85000"/>
                        <a:tabLst>
                          <a:tab pos="457200" algn="l"/>
                        </a:tabLst>
                        <a:defRPr sz="28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tabLst>
                          <a:tab pos="457200" algn="l"/>
                        </a:tabLst>
                        <a:defRPr sz="2400">
                          <a:solidFill>
                            <a:schemeClr val="tx1"/>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tabLst>
                          <a:tab pos="457200" algn="l"/>
                        </a:tabLst>
                        <a:defRPr sz="2000">
                          <a:solidFill>
                            <a:schemeClr val="tx1"/>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tabLst>
                          <a:tab pos="457200" algn="l"/>
                        </a:tabLst>
                        <a:defRPr>
                          <a:solidFill>
                            <a:schemeClr val="tx1"/>
                          </a:solidFill>
                          <a:latin typeface="Times New Roman" panose="02020603050405020304" pitchFamily="18" charset="0"/>
                        </a:defRPr>
                      </a:lvl4pPr>
                      <a:lvl5pPr marL="2057400" indent="-228600" eaLnBrk="0" hangingPunct="0">
                        <a:spcBef>
                          <a:spcPct val="20000"/>
                        </a:spcBef>
                        <a:tabLst>
                          <a:tab pos="457200" algn="l"/>
                        </a:tabLst>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tabLst>
                          <a:tab pos="457200" algn="l"/>
                        </a:tabLs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tabLst>
                          <a:tab pos="457200" algn="l"/>
                        </a:tabLs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tabLst>
                          <a:tab pos="457200" algn="l"/>
                        </a:tabLs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tabLst>
                          <a:tab pos="457200" algn="l"/>
                        </a:tabLs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ts val="1275"/>
                        </a:lnSpc>
                        <a:spcBef>
                          <a:spcPct val="0"/>
                        </a:spcBef>
                        <a:spcAft>
                          <a:spcPts val="150"/>
                        </a:spcAft>
                        <a:buClrTx/>
                        <a:buSzPts val="1000"/>
                        <a:buFont typeface="Wingdings" panose="05000000000000000000" pitchFamily="2" charset="2"/>
                        <a:buChar char=""/>
                        <a:tabLst>
                          <a:tab pos="457200" algn="l"/>
                        </a:tabLst>
                      </a:pPr>
                      <a:r>
                        <a:rPr kumimoji="0" lang="ru-RU" altLang="ru-RU" sz="14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референтные;</a:t>
                      </a:r>
                      <a:endParaRPr kumimoji="0" lang="ru-RU" altLang="ru-RU" sz="1200" b="0" i="0" u="none" strike="noStrike" cap="none" normalizeH="0" baseline="0" smtClean="0">
                        <a:ln>
                          <a:noFill/>
                        </a:ln>
                        <a:solidFill>
                          <a:srgbClr val="00264C"/>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ts val="1275"/>
                        </a:lnSpc>
                        <a:spcBef>
                          <a:spcPct val="0"/>
                        </a:spcBef>
                        <a:spcAft>
                          <a:spcPts val="150"/>
                        </a:spcAft>
                        <a:buClrTx/>
                        <a:buSzPts val="1000"/>
                        <a:buFont typeface="Wingdings" panose="05000000000000000000" pitchFamily="2" charset="2"/>
                        <a:buChar char=""/>
                        <a:tabLst>
                          <a:tab pos="457200" algn="l"/>
                        </a:tabLst>
                      </a:pPr>
                      <a:r>
                        <a:rPr kumimoji="0" lang="ru-RU" altLang="ru-RU" sz="14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элитарные</a:t>
                      </a:r>
                      <a:endParaRPr kumimoji="0" lang="ru-RU" altLang="ru-RU" sz="1200" b="0" i="0" u="none" strike="noStrike" cap="none" normalizeH="0" baseline="0" smtClean="0">
                        <a:ln>
                          <a:noFill/>
                        </a:ln>
                        <a:solidFill>
                          <a:srgbClr val="00264C"/>
                        </a:solidFill>
                        <a:effectLst/>
                        <a:latin typeface="Times New Roman" panose="02020603050405020304" pitchFamily="18" charset="0"/>
                        <a:cs typeface="Times New Roman" panose="02020603050405020304" pitchFamily="18" charset="0"/>
                      </a:endParaRPr>
                    </a:p>
                  </a:txBody>
                  <a:tcPr marL="95250" marR="95250" marT="47634" marB="47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4F2"/>
                    </a:solidFill>
                  </a:tcPr>
                </a:tc>
              </a:tr>
              <a:tr h="975985">
                <a:tc>
                  <a:txBody>
                    <a:bodyPr/>
                    <a:lstStyle>
                      <a:lvl1pPr marL="38100" eaLnBrk="0" hangingPunct="0">
                        <a:spcBef>
                          <a:spcPct val="20000"/>
                        </a:spcBef>
                        <a:buSzPct val="85000"/>
                        <a:defRPr sz="28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8100" marR="0" lvl="0" indent="0" algn="l" defTabSz="914400" rtl="0" eaLnBrk="1" fontAlgn="base" latinLnBrk="0" hangingPunct="1">
                        <a:lnSpc>
                          <a:spcPts val="1275"/>
                        </a:lnSpc>
                        <a:spcBef>
                          <a:spcPts val="300"/>
                        </a:spcBef>
                        <a:spcAft>
                          <a:spcPts val="300"/>
                        </a:spcAft>
                        <a:buClrTx/>
                        <a:buSzTx/>
                        <a:buFontTx/>
                        <a:buNone/>
                        <a:tabLst/>
                      </a:pPr>
                      <a:r>
                        <a:rPr kumimoji="0" lang="ru-RU" altLang="ru-RU" sz="1800" b="0" i="1"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5. По социальной значимости</a:t>
                      </a:r>
                      <a:endParaRPr kumimoji="0" lang="ru-RU" altLang="ru-RU" sz="1600" b="0" i="1" u="none" strike="noStrike" cap="none" normalizeH="0" baseline="0" smtClean="0">
                        <a:ln>
                          <a:noFill/>
                        </a:ln>
                        <a:solidFill>
                          <a:srgbClr val="00264C"/>
                        </a:solidFill>
                        <a:effectLst/>
                        <a:latin typeface="Times New Roman" panose="02020603050405020304" pitchFamily="18" charset="0"/>
                        <a:cs typeface="Times New Roman" panose="02020603050405020304" pitchFamily="18" charset="0"/>
                      </a:endParaRPr>
                    </a:p>
                  </a:txBody>
                  <a:tcPr marL="95250" marR="95250" marT="47634" marB="47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E8E4"/>
                    </a:solidFill>
                  </a:tcPr>
                </a:tc>
                <a:tc>
                  <a:txBody>
                    <a:bodyPr/>
                    <a:lstStyle>
                      <a:lvl1pPr marL="342900" indent="-342900" eaLnBrk="0" hangingPunct="0">
                        <a:spcBef>
                          <a:spcPct val="20000"/>
                        </a:spcBef>
                        <a:buSzPct val="85000"/>
                        <a:tabLst>
                          <a:tab pos="457200" algn="l"/>
                        </a:tabLst>
                        <a:defRPr sz="2800">
                          <a:solidFill>
                            <a:schemeClr val="tx1"/>
                          </a:solidFill>
                          <a:latin typeface="Times New Roman" panose="02020603050405020304" pitchFamily="18" charset="0"/>
                        </a:defRPr>
                      </a:lvl1pPr>
                      <a:lvl2pPr marL="742950" indent="-285750" eaLnBrk="0" hangingPunct="0">
                        <a:spcBef>
                          <a:spcPct val="20000"/>
                        </a:spcBef>
                        <a:buClr>
                          <a:schemeClr val="bg2"/>
                        </a:buClr>
                        <a:buSzPct val="70000"/>
                        <a:buFont typeface="Wingdings" panose="05000000000000000000" pitchFamily="2" charset="2"/>
                        <a:tabLst>
                          <a:tab pos="457200" algn="l"/>
                        </a:tabLst>
                        <a:defRPr sz="2400">
                          <a:solidFill>
                            <a:schemeClr val="tx1"/>
                          </a:solidFill>
                          <a:latin typeface="Times New Roman" panose="02020603050405020304" pitchFamily="18" charset="0"/>
                        </a:defRPr>
                      </a:lvl2pPr>
                      <a:lvl3pPr marL="1143000" indent="-228600" eaLnBrk="0" hangingPunct="0">
                        <a:spcBef>
                          <a:spcPct val="20000"/>
                        </a:spcBef>
                        <a:buSzPct val="70000"/>
                        <a:buFont typeface="Wingdings" panose="05000000000000000000" pitchFamily="2" charset="2"/>
                        <a:tabLst>
                          <a:tab pos="457200" algn="l"/>
                        </a:tabLst>
                        <a:defRPr sz="2000">
                          <a:solidFill>
                            <a:schemeClr val="tx1"/>
                          </a:solidFill>
                          <a:latin typeface="Times New Roman" panose="02020603050405020304" pitchFamily="18" charset="0"/>
                        </a:defRPr>
                      </a:lvl3pPr>
                      <a:lvl4pPr marL="1600200" indent="-228600" eaLnBrk="0" hangingPunct="0">
                        <a:spcBef>
                          <a:spcPct val="20000"/>
                        </a:spcBef>
                        <a:buSzPct val="70000"/>
                        <a:buFont typeface="Wingdings" panose="05000000000000000000" pitchFamily="2" charset="2"/>
                        <a:tabLst>
                          <a:tab pos="457200" algn="l"/>
                        </a:tabLst>
                        <a:defRPr>
                          <a:solidFill>
                            <a:schemeClr val="tx1"/>
                          </a:solidFill>
                          <a:latin typeface="Times New Roman" panose="02020603050405020304" pitchFamily="18" charset="0"/>
                        </a:defRPr>
                      </a:lvl4pPr>
                      <a:lvl5pPr marL="2057400" indent="-228600" eaLnBrk="0" hangingPunct="0">
                        <a:spcBef>
                          <a:spcPct val="20000"/>
                        </a:spcBef>
                        <a:tabLst>
                          <a:tab pos="457200" algn="l"/>
                        </a:tabLst>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tabLst>
                          <a:tab pos="457200" algn="l"/>
                        </a:tabLs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tabLst>
                          <a:tab pos="457200" algn="l"/>
                        </a:tabLs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tabLst>
                          <a:tab pos="457200" algn="l"/>
                        </a:tabLs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tabLst>
                          <a:tab pos="457200" algn="l"/>
                        </a:tabLs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ts val="1275"/>
                        </a:lnSpc>
                        <a:spcBef>
                          <a:spcPct val="0"/>
                        </a:spcBef>
                        <a:spcAft>
                          <a:spcPts val="150"/>
                        </a:spcAft>
                        <a:buClrTx/>
                        <a:buSzPts val="1000"/>
                        <a:buFont typeface="Wingdings" panose="05000000000000000000" pitchFamily="2" charset="2"/>
                        <a:buChar char=""/>
                        <a:tabLst>
                          <a:tab pos="457200" algn="l"/>
                        </a:tabLst>
                      </a:pPr>
                      <a:r>
                        <a:rPr kumimoji="0" lang="ru-RU" altLang="ru-RU" sz="1400" b="0" i="0" u="none" strike="noStrike" cap="none" normalizeH="0" baseline="0" dirty="0" smtClean="0">
                          <a:ln>
                            <a:noFill/>
                          </a:ln>
                          <a:solidFill>
                            <a:srgbClr val="000000"/>
                          </a:solidFill>
                          <a:effectLst/>
                          <a:latin typeface="Arial" panose="020B0604020202020204" pitchFamily="34" charset="0"/>
                          <a:cs typeface="Times New Roman" panose="02020603050405020304" pitchFamily="18" charset="0"/>
                        </a:rPr>
                        <a:t>социально положительные;</a:t>
                      </a:r>
                      <a:endParaRPr kumimoji="0" lang="ru-RU" altLang="ru-RU" sz="1200" b="0" i="0" u="none" strike="noStrike" cap="none" normalizeH="0" baseline="0" dirty="0" smtClean="0">
                        <a:ln>
                          <a:noFill/>
                        </a:ln>
                        <a:solidFill>
                          <a:srgbClr val="00264C"/>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ts val="1275"/>
                        </a:lnSpc>
                        <a:spcBef>
                          <a:spcPct val="0"/>
                        </a:spcBef>
                        <a:spcAft>
                          <a:spcPts val="150"/>
                        </a:spcAft>
                        <a:buClrTx/>
                        <a:buSzPts val="1000"/>
                        <a:buFont typeface="Wingdings" panose="05000000000000000000" pitchFamily="2" charset="2"/>
                        <a:buChar char=""/>
                        <a:tabLst>
                          <a:tab pos="457200" algn="l"/>
                        </a:tabLst>
                      </a:pPr>
                      <a:r>
                        <a:rPr kumimoji="0" lang="ru-RU" altLang="ru-RU" sz="1400" b="0" i="0" u="none" strike="noStrike" cap="none" normalizeH="0" baseline="0" dirty="0" smtClean="0">
                          <a:ln>
                            <a:noFill/>
                          </a:ln>
                          <a:solidFill>
                            <a:srgbClr val="000000"/>
                          </a:solidFill>
                          <a:effectLst/>
                          <a:latin typeface="Arial" panose="020B0604020202020204" pitchFamily="34" charset="0"/>
                          <a:cs typeface="Times New Roman" panose="02020603050405020304" pitchFamily="18" charset="0"/>
                        </a:rPr>
                        <a:t>асоциальные — социально деструктивные;</a:t>
                      </a:r>
                      <a:endParaRPr kumimoji="0" lang="ru-RU" altLang="ru-RU" sz="1200" b="0" i="0" u="none" strike="noStrike" cap="none" normalizeH="0" baseline="0" dirty="0" smtClean="0">
                        <a:ln>
                          <a:noFill/>
                        </a:ln>
                        <a:solidFill>
                          <a:srgbClr val="00264C"/>
                        </a:solidFill>
                        <a:effectLst/>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ts val="1275"/>
                        </a:lnSpc>
                        <a:spcBef>
                          <a:spcPct val="0"/>
                        </a:spcBef>
                        <a:spcAft>
                          <a:spcPts val="150"/>
                        </a:spcAft>
                        <a:buClrTx/>
                        <a:buSzPts val="1000"/>
                        <a:buFont typeface="Wingdings" panose="05000000000000000000" pitchFamily="2" charset="2"/>
                        <a:buChar char=""/>
                        <a:tabLst>
                          <a:tab pos="457200" algn="l"/>
                        </a:tabLst>
                      </a:pPr>
                      <a:r>
                        <a:rPr kumimoji="0" lang="ru-RU" altLang="ru-RU" sz="1400" b="0" i="0" u="none" strike="noStrike" cap="none" normalizeH="0" baseline="0" dirty="0" smtClean="0">
                          <a:ln>
                            <a:noFill/>
                          </a:ln>
                          <a:solidFill>
                            <a:srgbClr val="000000"/>
                          </a:solidFill>
                          <a:effectLst/>
                          <a:latin typeface="Arial" panose="020B0604020202020204" pitchFamily="34" charset="0"/>
                          <a:cs typeface="Times New Roman" panose="02020603050405020304" pitchFamily="18" charset="0"/>
                        </a:rPr>
                        <a:t>антисоциальные — криминальные, преступные</a:t>
                      </a:r>
                      <a:endParaRPr kumimoji="0" lang="ru-RU" altLang="ru-RU" sz="1200" b="0" i="0" u="none" strike="noStrike" cap="none" normalizeH="0" baseline="0" dirty="0" smtClean="0">
                        <a:ln>
                          <a:noFill/>
                        </a:ln>
                        <a:solidFill>
                          <a:srgbClr val="00264C"/>
                        </a:solidFill>
                        <a:effectLst/>
                        <a:latin typeface="Times New Roman" panose="02020603050405020304" pitchFamily="18" charset="0"/>
                        <a:cs typeface="Times New Roman" panose="02020603050405020304" pitchFamily="18" charset="0"/>
                      </a:endParaRPr>
                    </a:p>
                  </a:txBody>
                  <a:tcPr marL="95250" marR="95250" marT="47634" marB="47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E8E4"/>
                    </a:solidFill>
                  </a:tcPr>
                </a:tc>
              </a:tr>
            </a:tbl>
          </a:graphicData>
        </a:graphic>
      </p:graphicFrame>
    </p:spTree>
    <p:extLst>
      <p:ext uri="{BB962C8B-B14F-4D97-AF65-F5344CB8AC3E}">
        <p14:creationId xmlns:p14="http://schemas.microsoft.com/office/powerpoint/2010/main" val="50625732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277813"/>
            <a:ext cx="8351837" cy="847725"/>
          </a:xfrm>
          <a:solidFill>
            <a:srgbClr val="CCCC00">
              <a:alpha val="50980"/>
            </a:srgbClr>
          </a:solidFill>
        </p:spPr>
        <p:txBody>
          <a:bodyPr/>
          <a:lstStyle/>
          <a:p>
            <a:pPr algn="ctr" eaLnBrk="1" hangingPunct="1"/>
            <a:r>
              <a:rPr lang="ru-RU" sz="3800" b="1" smtClean="0"/>
              <a:t>Внешняя среда организации</a:t>
            </a:r>
            <a:r>
              <a:rPr lang="ru-RU" sz="3800" smtClean="0"/>
              <a:t> </a:t>
            </a:r>
          </a:p>
        </p:txBody>
      </p:sp>
      <p:grpSp>
        <p:nvGrpSpPr>
          <p:cNvPr id="2" name="Diagram 1024"/>
          <p:cNvGrpSpPr>
            <a:grpSpLocks/>
          </p:cNvGrpSpPr>
          <p:nvPr/>
        </p:nvGrpSpPr>
        <p:grpSpPr bwMode="auto">
          <a:xfrm>
            <a:off x="611188" y="908050"/>
            <a:ext cx="8064500" cy="5689600"/>
            <a:chOff x="341" y="233"/>
            <a:chExt cx="5080" cy="3584"/>
          </a:xfrm>
        </p:grpSpPr>
        <p:sp>
          <p:nvSpPr>
            <p:cNvPr id="3" name="_s2052"/>
            <p:cNvSpPr>
              <a:spLocks noChangeArrowheads="1" noTextEdit="1"/>
            </p:cNvSpPr>
            <p:nvPr/>
          </p:nvSpPr>
          <p:spPr bwMode="auto">
            <a:xfrm>
              <a:off x="2418" y="1517"/>
              <a:ext cx="834" cy="834"/>
            </a:xfrm>
            <a:prstGeom prst="ellipse">
              <a:avLst/>
            </a:prstGeom>
            <a:solidFill>
              <a:schemeClr val="accent2">
                <a:alpha val="50000"/>
              </a:schemeClr>
            </a:solidFill>
            <a:ln w="4670">
              <a:solidFill>
                <a:schemeClr val="accent2"/>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4" name="_s2053"/>
            <p:cNvSpPr>
              <a:spLocks noChangeArrowheads="1"/>
            </p:cNvSpPr>
            <p:nvPr/>
          </p:nvSpPr>
          <p:spPr bwMode="auto">
            <a:xfrm>
              <a:off x="2418" y="1226"/>
              <a:ext cx="83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0781" tIns="35390" rIns="70781" bIns="353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FF"/>
                  </a:solidFill>
                  <a:effectLst/>
                  <a:latin typeface="Arial" charset="0"/>
                </a:rPr>
                <a:t>       Политическая система</a:t>
              </a:r>
              <a:r>
                <a:rPr kumimoji="0" lang="ru-RU" sz="1600" b="1" i="0" u="none" strike="noStrike" cap="none" normalizeH="0" baseline="0" smtClean="0">
                  <a:ln>
                    <a:noFill/>
                  </a:ln>
                  <a:solidFill>
                    <a:schemeClr val="tx1"/>
                  </a:solidFill>
                  <a:effectLst/>
                  <a:latin typeface="Arial" charset="0"/>
                </a:rPr>
                <a:t>:</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Конституционные основы </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Формы собственности</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Особенности законодательства</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Политическая стабильность</a:t>
              </a:r>
            </a:p>
            <a:p>
              <a:pPr marL="457200" marR="0" lvl="1"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a:p>
              <a:pPr marL="457200" marR="0" lvl="1"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a:p>
              <a:pPr marL="457200" marR="0" lvl="1"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a:p>
              <a:pPr marL="457200" marR="0" lvl="1"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p:txBody>
        </p:sp>
        <p:sp>
          <p:nvSpPr>
            <p:cNvPr id="5" name="_s2054"/>
            <p:cNvSpPr>
              <a:spLocks noChangeArrowheads="1" noTextEdit="1"/>
            </p:cNvSpPr>
            <p:nvPr/>
          </p:nvSpPr>
          <p:spPr bwMode="auto">
            <a:xfrm>
              <a:off x="2719" y="1736"/>
              <a:ext cx="834" cy="833"/>
            </a:xfrm>
            <a:prstGeom prst="ellipse">
              <a:avLst/>
            </a:prstGeom>
            <a:solidFill>
              <a:schemeClr val="hlink">
                <a:alpha val="50000"/>
              </a:schemeClr>
            </a:solidFill>
            <a:ln w="4670">
              <a:solidFill>
                <a:schemeClr val="hlink"/>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6" name="_s2055"/>
            <p:cNvSpPr>
              <a:spLocks noChangeArrowheads="1"/>
            </p:cNvSpPr>
            <p:nvPr/>
          </p:nvSpPr>
          <p:spPr bwMode="auto">
            <a:xfrm>
              <a:off x="3610" y="1790"/>
              <a:ext cx="83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0781" tIns="35390" rIns="70781" bIns="353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                       </a:t>
              </a:r>
              <a:r>
                <a:rPr kumimoji="0" lang="ru-RU" sz="1600" b="1" i="0" u="none" strike="noStrike" cap="none" normalizeH="0" baseline="0" smtClean="0">
                  <a:ln>
                    <a:noFill/>
                  </a:ln>
                  <a:solidFill>
                    <a:srgbClr val="FF3399"/>
                  </a:solidFill>
                  <a:effectLst/>
                  <a:latin typeface="Arial" charset="0"/>
                </a:rPr>
                <a:t>Социальная система:</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                       Социальные нормы</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                      Социальные воззрения</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                    Этические нормы</a:t>
              </a:r>
            </a:p>
          </p:txBody>
        </p:sp>
        <p:sp>
          <p:nvSpPr>
            <p:cNvPr id="7" name="_s2056"/>
            <p:cNvSpPr>
              <a:spLocks noChangeArrowheads="1" noTextEdit="1"/>
            </p:cNvSpPr>
            <p:nvPr/>
          </p:nvSpPr>
          <p:spPr bwMode="auto">
            <a:xfrm>
              <a:off x="2604" y="2090"/>
              <a:ext cx="833" cy="833"/>
            </a:xfrm>
            <a:prstGeom prst="ellipse">
              <a:avLst/>
            </a:prstGeom>
            <a:solidFill>
              <a:schemeClr val="folHlink">
                <a:alpha val="50000"/>
              </a:schemeClr>
            </a:solidFill>
            <a:ln w="4670">
              <a:solidFill>
                <a:schemeClr val="folHlink"/>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8" name="_s2057"/>
            <p:cNvSpPr>
              <a:spLocks noChangeArrowheads="1"/>
            </p:cNvSpPr>
            <p:nvPr/>
          </p:nvSpPr>
          <p:spPr bwMode="auto">
            <a:xfrm>
              <a:off x="3315" y="2909"/>
              <a:ext cx="833"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0781" tIns="35390" rIns="70781" bIns="353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                                         </a:t>
              </a:r>
              <a:r>
                <a:rPr kumimoji="0" lang="ru-RU" sz="1600" b="1" i="0" u="none" strike="noStrike" cap="none" normalizeH="0" baseline="0" smtClean="0">
                  <a:ln>
                    <a:noFill/>
                  </a:ln>
                  <a:solidFill>
                    <a:srgbClr val="666699"/>
                  </a:solidFill>
                  <a:effectLst/>
                  <a:latin typeface="Arial" charset="0"/>
                </a:rPr>
                <a:t>Ресурсная система:</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                                  Рабочая сила</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                                   Природные силы</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                                    Инфраструктура </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                                    Территориальное положение</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p:txBody>
        </p:sp>
        <p:sp>
          <p:nvSpPr>
            <p:cNvPr id="9" name="_s2058"/>
            <p:cNvSpPr>
              <a:spLocks noChangeArrowheads="1" noTextEdit="1"/>
            </p:cNvSpPr>
            <p:nvPr/>
          </p:nvSpPr>
          <p:spPr bwMode="auto">
            <a:xfrm>
              <a:off x="2232" y="2089"/>
              <a:ext cx="833" cy="834"/>
            </a:xfrm>
            <a:prstGeom prst="ellipse">
              <a:avLst/>
            </a:prstGeom>
            <a:solidFill>
              <a:schemeClr val="hlink">
                <a:alpha val="50000"/>
              </a:schemeClr>
            </a:solidFill>
            <a:ln w="4670">
              <a:solidFill>
                <a:schemeClr val="hlink"/>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 name="_s2059"/>
            <p:cNvSpPr>
              <a:spLocks noChangeArrowheads="1"/>
            </p:cNvSpPr>
            <p:nvPr/>
          </p:nvSpPr>
          <p:spPr bwMode="auto">
            <a:xfrm>
              <a:off x="1523" y="2910"/>
              <a:ext cx="833"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0781" tIns="35390" rIns="70781" bIns="353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hlink"/>
                  </a:solidFill>
                  <a:effectLst/>
                  <a:latin typeface="Arial" charset="0"/>
                </a:rPr>
                <a:t>Технологическая система</a:t>
              </a:r>
              <a:r>
                <a:rPr kumimoji="0" lang="ru-RU" sz="1600" b="1" i="0" u="none" strike="noStrike" cap="none" normalizeH="0" baseline="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Развитие науки                                     </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Развитие технологий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p:txBody>
        </p:sp>
        <p:sp>
          <p:nvSpPr>
            <p:cNvPr id="11" name="_s2060"/>
            <p:cNvSpPr>
              <a:spLocks noChangeArrowheads="1" noTextEdit="1"/>
            </p:cNvSpPr>
            <p:nvPr/>
          </p:nvSpPr>
          <p:spPr bwMode="auto">
            <a:xfrm>
              <a:off x="2117" y="1735"/>
              <a:ext cx="833" cy="834"/>
            </a:xfrm>
            <a:prstGeom prst="ellipse">
              <a:avLst/>
            </a:prstGeom>
            <a:solidFill>
              <a:schemeClr val="folHlink">
                <a:alpha val="50000"/>
              </a:schemeClr>
            </a:solidFill>
            <a:ln w="4670">
              <a:solidFill>
                <a:schemeClr val="folHlink"/>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2" name="_s2061"/>
            <p:cNvSpPr>
              <a:spLocks noChangeArrowheads="1"/>
            </p:cNvSpPr>
            <p:nvPr/>
          </p:nvSpPr>
          <p:spPr bwMode="auto">
            <a:xfrm>
              <a:off x="1225" y="1791"/>
              <a:ext cx="83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0781" tIns="35390" rIns="70781" bIns="353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Arial" charset="0"/>
                </a:rPr>
                <a:t>Экономическая система</a:t>
              </a:r>
              <a:r>
                <a:rPr kumimoji="0" lang="ru-RU" sz="1600" b="1" i="0" u="none" strike="noStrike" cap="none" normalizeH="0" baseline="0" smtClean="0">
                  <a:ln>
                    <a:noFill/>
                  </a:ln>
                  <a:solidFill>
                    <a:schemeClr val="tx1"/>
                  </a:solidFill>
                  <a:effectLst/>
                  <a:latin typeface="Arial" charset="0"/>
                </a:rPr>
                <a:t>:                           </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Уровень жизни                               </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Капитал                                 </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Поставщики                                </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Потребители                                  </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Конъюнктура                                 </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Цены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p:txBody>
        </p:sp>
        <p:sp>
          <p:nvSpPr>
            <p:cNvPr id="13" name="Text Box 35"/>
            <p:cNvSpPr txBox="1">
              <a:spLocks noChangeArrowheads="1"/>
            </p:cNvSpPr>
            <p:nvPr/>
          </p:nvSpPr>
          <p:spPr bwMode="auto">
            <a:xfrm>
              <a:off x="2199" y="2152"/>
              <a:ext cx="1270"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ru-RU" sz="1800" b="1" i="0" u="none" strike="noStrike" cap="none" normalizeH="0" baseline="0" smtClean="0">
                  <a:ln>
                    <a:noFill/>
                  </a:ln>
                  <a:solidFill>
                    <a:srgbClr val="FF0000"/>
                  </a:solidFill>
                  <a:effectLst/>
                  <a:latin typeface="Comic Sans MS" pitchFamily="66" charset="0"/>
                </a:rPr>
                <a:t>ОРГАНИЗАЦИЯ</a:t>
              </a:r>
            </a:p>
          </p:txBody>
        </p:sp>
        <p:sp>
          <p:nvSpPr>
            <p:cNvPr id="14" name="AutoShape 36"/>
            <p:cNvSpPr>
              <a:spLocks noChangeArrowheads="1"/>
            </p:cNvSpPr>
            <p:nvPr/>
          </p:nvSpPr>
          <p:spPr bwMode="auto">
            <a:xfrm rot="2573508">
              <a:off x="2154" y="2701"/>
              <a:ext cx="227" cy="363"/>
            </a:xfrm>
            <a:prstGeom prst="upDownArrow">
              <a:avLst>
                <a:gd name="adj1" fmla="val 50000"/>
                <a:gd name="adj2" fmla="val 31982"/>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ru-RU"/>
            </a:p>
          </p:txBody>
        </p:sp>
        <p:sp>
          <p:nvSpPr>
            <p:cNvPr id="15" name="AutoShape 37"/>
            <p:cNvSpPr>
              <a:spLocks noChangeArrowheads="1"/>
            </p:cNvSpPr>
            <p:nvPr/>
          </p:nvSpPr>
          <p:spPr bwMode="auto">
            <a:xfrm rot="3282040">
              <a:off x="3401" y="1680"/>
              <a:ext cx="227" cy="363"/>
            </a:xfrm>
            <a:prstGeom prst="upDownArrow">
              <a:avLst>
                <a:gd name="adj1" fmla="val 50000"/>
                <a:gd name="adj2" fmla="val 31982"/>
              </a:avLst>
            </a:prstGeom>
            <a:solidFill>
              <a:srgbClr val="FF33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ru-RU"/>
            </a:p>
          </p:txBody>
        </p:sp>
        <p:sp>
          <p:nvSpPr>
            <p:cNvPr id="16" name="AutoShape 40"/>
            <p:cNvSpPr>
              <a:spLocks noChangeArrowheads="1"/>
            </p:cNvSpPr>
            <p:nvPr/>
          </p:nvSpPr>
          <p:spPr bwMode="auto">
            <a:xfrm rot="18302172">
              <a:off x="1995" y="1726"/>
              <a:ext cx="227" cy="363"/>
            </a:xfrm>
            <a:prstGeom prst="upDownArrow">
              <a:avLst>
                <a:gd name="adj1" fmla="val 50000"/>
                <a:gd name="adj2" fmla="val 31982"/>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ru-RU"/>
            </a:p>
          </p:txBody>
        </p:sp>
        <p:sp>
          <p:nvSpPr>
            <p:cNvPr id="17" name="AutoShape 39"/>
            <p:cNvSpPr>
              <a:spLocks noChangeArrowheads="1"/>
            </p:cNvSpPr>
            <p:nvPr/>
          </p:nvSpPr>
          <p:spPr bwMode="auto">
            <a:xfrm rot="8240911">
              <a:off x="3242" y="2701"/>
              <a:ext cx="227" cy="363"/>
            </a:xfrm>
            <a:prstGeom prst="upDownArrow">
              <a:avLst>
                <a:gd name="adj1" fmla="val 50000"/>
                <a:gd name="adj2" fmla="val 31982"/>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18" name="AutoShape 41"/>
            <p:cNvSpPr>
              <a:spLocks noChangeArrowheads="1"/>
            </p:cNvSpPr>
            <p:nvPr/>
          </p:nvSpPr>
          <p:spPr bwMode="auto">
            <a:xfrm>
              <a:off x="2700" y="1367"/>
              <a:ext cx="227" cy="363"/>
            </a:xfrm>
            <a:prstGeom prst="upDownArrow">
              <a:avLst>
                <a:gd name="adj1" fmla="val 50000"/>
                <a:gd name="adj2" fmla="val 31982"/>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ru-RU"/>
            </a:p>
          </p:txBody>
        </p:sp>
      </p:grpSp>
      <p:pic>
        <p:nvPicPr>
          <p:cNvPr id="2069" name="Picture 42" descr="j029324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8313" y="404813"/>
            <a:ext cx="847725" cy="625475"/>
          </a:xfrm>
          <a:noFill/>
        </p:spPr>
      </p:pic>
      <p:sp>
        <p:nvSpPr>
          <p:cNvPr id="2070" name="Oval 44" descr="Газетная бумага"/>
          <p:cNvSpPr>
            <a:spLocks noChangeArrowheads="1"/>
          </p:cNvSpPr>
          <p:nvPr/>
        </p:nvSpPr>
        <p:spPr bwMode="auto">
          <a:xfrm>
            <a:off x="34925" y="6264275"/>
            <a:ext cx="2305050" cy="549275"/>
          </a:xfrm>
          <a:prstGeom prst="ellipse">
            <a:avLst/>
          </a:prstGeom>
          <a:blipFill dpi="0" rotWithShape="1">
            <a:blip r:embed="rId4"/>
            <a:srcRect/>
            <a:tile tx="0" ty="0" sx="100000" sy="100000" flip="none" algn="tl"/>
          </a:blipFill>
          <a:ln w="9525">
            <a:solidFill>
              <a:schemeClr val="tx1"/>
            </a:solidFill>
            <a:round/>
            <a:headEnd/>
            <a:tailEnd/>
          </a:ln>
        </p:spPr>
        <p:txBody>
          <a:bodyPr wrap="none" anchor="ctr"/>
          <a:lstStyle/>
          <a:p>
            <a:pPr algn="ctr"/>
            <a:r>
              <a:rPr lang="ru-RU" sz="1600" b="1">
                <a:latin typeface="Times New Roman" pitchFamily="18" charset="0"/>
              </a:rPr>
              <a:t>Сущность организации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194">
                                            <p:txEl>
                                              <p:charRg st="4294967295" end="4294967295"/>
                                            </p:txEl>
                                          </p:spTgt>
                                        </p:tgtEl>
                                        <p:attrNameLst>
                                          <p:attrName>style.visibility</p:attrName>
                                        </p:attrNameLst>
                                      </p:cBhvr>
                                      <p:to>
                                        <p:strVal val="visible"/>
                                      </p:to>
                                    </p:set>
                                    <p:anim calcmode="lin" valueType="num">
                                      <p:cBhvr>
                                        <p:cTn id="7" dur="1000" fill="hold"/>
                                        <p:tgtEl>
                                          <p:spTgt spid="8194">
                                            <p:txEl>
                                              <p:charRg st="4294967295" end="4294967295"/>
                                            </p:txEl>
                                          </p:spTgt>
                                        </p:tgtEl>
                                        <p:attrNameLst>
                                          <p:attrName>ppt_x</p:attrName>
                                        </p:attrNameLst>
                                      </p:cBhvr>
                                      <p:tavLst>
                                        <p:tav tm="0">
                                          <p:val>
                                            <p:strVal val="#ppt_x-.2"/>
                                          </p:val>
                                        </p:tav>
                                        <p:tav tm="100000">
                                          <p:val>
                                            <p:strVal val="#ppt_x"/>
                                          </p:val>
                                        </p:tav>
                                      </p:tavLst>
                                    </p:anim>
                                    <p:anim calcmode="lin" valueType="num">
                                      <p:cBhvr>
                                        <p:cTn id="8" dur="1000" fill="hold"/>
                                        <p:tgtEl>
                                          <p:spTgt spid="8194">
                                            <p:txEl>
                                              <p:charRg st="4294967295" end="4294967295"/>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4">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descr="Large confetti"/>
          <p:cNvSpPr>
            <a:spLocks noGrp="1"/>
          </p:cNvSpPr>
          <p:nvPr>
            <p:ph type="title"/>
          </p:nvPr>
        </p:nvSpPr>
        <p:spPr>
          <a:xfrm>
            <a:off x="611188" y="74613"/>
            <a:ext cx="8183562" cy="1050925"/>
          </a:xfrm>
        </p:spPr>
        <p:txBody>
          <a:bodyPr/>
          <a:lstStyle/>
          <a:p>
            <a:pPr algn="r"/>
            <a:r>
              <a:rPr lang="ru-RU" altLang="ru-RU" smtClean="0">
                <a:solidFill>
                  <a:srgbClr val="00B050"/>
                </a:solidFill>
              </a:rPr>
              <a:t>Развитие малой группы</a:t>
            </a:r>
          </a:p>
        </p:txBody>
      </p:sp>
      <p:sp>
        <p:nvSpPr>
          <p:cNvPr id="51203" name="Объект 2"/>
          <p:cNvSpPr>
            <a:spLocks noGrp="1"/>
          </p:cNvSpPr>
          <p:nvPr>
            <p:ph idx="1"/>
          </p:nvPr>
        </p:nvSpPr>
        <p:spPr>
          <a:xfrm>
            <a:off x="468313" y="1989138"/>
            <a:ext cx="8183562" cy="3743325"/>
          </a:xfrm>
        </p:spPr>
        <p:txBody>
          <a:bodyPr/>
          <a:lstStyle/>
          <a:p>
            <a:r>
              <a:rPr lang="ru-RU" altLang="ru-RU" smtClean="0">
                <a:cs typeface="Times New Roman" pitchFamily="18" charset="0"/>
              </a:rPr>
              <a:t>Развитие малой группы- процесс смены этапов, или стадий, различающихся по характеру доминирующих тенденций во внутригрупповых отношениях: дифференциации и интеграции.</a:t>
            </a:r>
          </a:p>
          <a:p>
            <a:endParaRPr lang="ru-RU" altLang="ru-RU"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604951"/>
            <a:ext cx="2653308" cy="16323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840077"/>
      </p:ext>
    </p:extLst>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3238" y="1196752"/>
            <a:ext cx="8172450" cy="4483100"/>
          </a:xfrm>
        </p:spPr>
        <p:txBody>
          <a:bodyPr>
            <a:normAutofit fontScale="92500" lnSpcReduction="20000"/>
          </a:bodyPr>
          <a:lstStyle/>
          <a:p>
            <a:pPr>
              <a:defRPr/>
            </a:pPr>
            <a:r>
              <a:rPr lang="ru-RU" b="1" dirty="0">
                <a:cs typeface="Times New Roman" pitchFamily="18" charset="0"/>
              </a:rPr>
              <a:t>Л. И. Уманский</a:t>
            </a:r>
            <a:r>
              <a:rPr lang="ru-RU" i="1" dirty="0">
                <a:cs typeface="Times New Roman" pitchFamily="18" charset="0"/>
              </a:rPr>
              <a:t>: «…поэтапное развитие группы характеризует­ся последовательной сменой стадий, различающихся степенью психологической интегрированности в деловой и эмоциональной сферах…».</a:t>
            </a:r>
          </a:p>
          <a:p>
            <a:pPr marL="0" indent="0">
              <a:buFontTx/>
              <a:buNone/>
              <a:defRPr/>
            </a:pPr>
            <a:endParaRPr lang="ru-RU" i="1" dirty="0">
              <a:cs typeface="Times New Roman" pitchFamily="18" charset="0"/>
            </a:endParaRPr>
          </a:p>
          <a:p>
            <a:pPr>
              <a:defRPr/>
            </a:pPr>
            <a:endParaRPr lang="ru-RU" sz="2200" i="1" dirty="0" smtClean="0">
              <a:cs typeface="Times New Roman" pitchFamily="18" charset="0"/>
            </a:endParaRPr>
          </a:p>
          <a:p>
            <a:pPr>
              <a:defRPr/>
            </a:pPr>
            <a:r>
              <a:rPr lang="ru-RU" sz="2200" i="1" dirty="0" smtClean="0">
                <a:latin typeface="Segoe Script" pitchFamily="34" charset="0"/>
                <a:cs typeface="Times New Roman" pitchFamily="18" charset="0"/>
              </a:rPr>
              <a:t>Номинальная </a:t>
            </a:r>
            <a:r>
              <a:rPr lang="ru-RU" sz="2200" i="1" dirty="0">
                <a:latin typeface="Segoe Script" pitchFamily="34" charset="0"/>
                <a:cs typeface="Times New Roman" pitchFamily="18" charset="0"/>
              </a:rPr>
              <a:t>группа </a:t>
            </a:r>
          </a:p>
          <a:p>
            <a:pPr>
              <a:defRPr/>
            </a:pPr>
            <a:r>
              <a:rPr lang="ru-RU" sz="2200" i="1" dirty="0">
                <a:latin typeface="Segoe Script" pitchFamily="34" charset="0"/>
                <a:cs typeface="Times New Roman" pitchFamily="18" charset="0"/>
              </a:rPr>
              <a:t>Группа-ассоциация</a:t>
            </a:r>
          </a:p>
          <a:p>
            <a:pPr>
              <a:defRPr/>
            </a:pPr>
            <a:r>
              <a:rPr lang="ru-RU" sz="2200" i="1" dirty="0">
                <a:latin typeface="Segoe Script" pitchFamily="34" charset="0"/>
                <a:cs typeface="Times New Roman" pitchFamily="18" charset="0"/>
              </a:rPr>
              <a:t>Группа-коопера­ция </a:t>
            </a:r>
          </a:p>
          <a:p>
            <a:pPr>
              <a:defRPr/>
            </a:pPr>
            <a:r>
              <a:rPr lang="ru-RU" sz="2200" i="1" dirty="0">
                <a:latin typeface="Segoe Script" pitchFamily="34" charset="0"/>
                <a:cs typeface="Times New Roman" pitchFamily="18" charset="0"/>
              </a:rPr>
              <a:t>Группа-автономия </a:t>
            </a:r>
            <a:endParaRPr lang="ru-RU" sz="2200" i="1" dirty="0" smtClean="0">
              <a:latin typeface="Segoe Script" pitchFamily="34" charset="0"/>
              <a:cs typeface="Times New Roman" pitchFamily="18" charset="0"/>
            </a:endParaRPr>
          </a:p>
          <a:p>
            <a:pPr>
              <a:defRPr/>
            </a:pPr>
            <a:r>
              <a:rPr lang="ru-RU" sz="2200" i="1" dirty="0" smtClean="0">
                <a:latin typeface="Segoe Script" pitchFamily="34" charset="0"/>
                <a:cs typeface="Times New Roman" pitchFamily="18" charset="0"/>
              </a:rPr>
              <a:t>Группа-корпорация</a:t>
            </a:r>
            <a:endParaRPr lang="ru-RU" sz="2200" i="1" dirty="0">
              <a:latin typeface="Segoe Script" pitchFamily="34" charset="0"/>
              <a:cs typeface="Times New Roman" pitchFamily="18" charset="0"/>
            </a:endParaRPr>
          </a:p>
          <a:p>
            <a:pPr>
              <a:defRPr/>
            </a:pPr>
            <a:endParaRPr lang="ru-RU"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3789040"/>
            <a:ext cx="1404156"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8" name="Заголовок 1" descr="Large confetti"/>
          <p:cNvSpPr>
            <a:spLocks noGrp="1"/>
          </p:cNvSpPr>
          <p:nvPr>
            <p:ph type="title"/>
          </p:nvPr>
        </p:nvSpPr>
        <p:spPr>
          <a:xfrm>
            <a:off x="611188" y="0"/>
            <a:ext cx="8183562" cy="1050925"/>
          </a:xfrm>
        </p:spPr>
        <p:txBody>
          <a:bodyPr/>
          <a:lstStyle/>
          <a:p>
            <a:pPr algn="r"/>
            <a:r>
              <a:rPr lang="ru-RU" altLang="ru-RU" smtClean="0">
                <a:solidFill>
                  <a:srgbClr val="00B050"/>
                </a:solidFill>
              </a:rPr>
              <a:t>Развитие малой группы</a:t>
            </a:r>
          </a:p>
        </p:txBody>
      </p:sp>
    </p:spTree>
    <p:extLst>
      <p:ext uri="{BB962C8B-B14F-4D97-AF65-F5344CB8AC3E}">
        <p14:creationId xmlns:p14="http://schemas.microsoft.com/office/powerpoint/2010/main" val="2893537439"/>
      </p:ext>
    </p:extLst>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836712"/>
            <a:ext cx="8640762" cy="5346700"/>
          </a:xfrm>
        </p:spPr>
        <p:txBody>
          <a:bodyPr>
            <a:noAutofit/>
          </a:bodyPr>
          <a:lstStyle/>
          <a:p>
            <a:pPr marL="0" indent="0" algn="r">
              <a:buFontTx/>
              <a:buNone/>
              <a:defRPr/>
            </a:pPr>
            <a:r>
              <a:rPr lang="ru-RU" sz="2400" b="1" dirty="0" smtClean="0">
                <a:cs typeface="Times New Roman" pitchFamily="18" charset="0"/>
              </a:rPr>
              <a:t>                                                   Б. </a:t>
            </a:r>
            <a:r>
              <a:rPr lang="ru-RU" sz="2400" b="1" dirty="0" err="1" smtClean="0">
                <a:cs typeface="Times New Roman" pitchFamily="18" charset="0"/>
              </a:rPr>
              <a:t>Такмен</a:t>
            </a:r>
            <a:r>
              <a:rPr lang="ru-RU" sz="2400" dirty="0" smtClean="0">
                <a:cs typeface="Times New Roman" pitchFamily="18" charset="0"/>
              </a:rPr>
              <a:t>: </a:t>
            </a:r>
          </a:p>
          <a:p>
            <a:pPr marL="0" indent="0" algn="r">
              <a:buFontTx/>
              <a:buNone/>
              <a:defRPr/>
            </a:pPr>
            <a:r>
              <a:rPr lang="ru-RU" sz="2400" dirty="0">
                <a:cs typeface="Times New Roman" pitchFamily="18" charset="0"/>
              </a:rPr>
              <a:t>В</a:t>
            </a:r>
            <a:r>
              <a:rPr lang="ru-RU" sz="2400" dirty="0" smtClean="0">
                <a:cs typeface="Times New Roman" pitchFamily="18" charset="0"/>
              </a:rPr>
              <a:t>ыделение </a:t>
            </a:r>
            <a:r>
              <a:rPr lang="ru-RU" sz="2400" dirty="0">
                <a:cs typeface="Times New Roman" pitchFamily="18" charset="0"/>
              </a:rPr>
              <a:t>двух основных сфер, или измерений, групповой </a:t>
            </a:r>
            <a:r>
              <a:rPr lang="ru-RU" sz="2400" dirty="0" smtClean="0">
                <a:cs typeface="Times New Roman" pitchFamily="18" charset="0"/>
              </a:rPr>
              <a:t>жизнедеятельности</a:t>
            </a:r>
            <a:r>
              <a:rPr lang="ru-RU" sz="2400" dirty="0">
                <a:cs typeface="Times New Roman" pitchFamily="18" charset="0"/>
              </a:rPr>
              <a:t>: деловой, связанной с решением групповой задачи, и </a:t>
            </a:r>
            <a:r>
              <a:rPr lang="ru-RU" sz="2400" dirty="0" smtClean="0">
                <a:cs typeface="Times New Roman" pitchFamily="18" charset="0"/>
              </a:rPr>
              <a:t>межличностной</a:t>
            </a:r>
            <a:r>
              <a:rPr lang="ru-RU" sz="2400" dirty="0">
                <a:cs typeface="Times New Roman" pitchFamily="18" charset="0"/>
              </a:rPr>
              <a:t>, связанной с развитием групповой структуры.</a:t>
            </a:r>
          </a:p>
          <a:p>
            <a:pPr marL="0" indent="0">
              <a:buFontTx/>
              <a:buNone/>
              <a:defRPr/>
            </a:pPr>
            <a:endParaRPr lang="ru-RU" sz="1600" dirty="0" smtClean="0">
              <a:cs typeface="Times New Roman" pitchFamily="18" charset="0"/>
            </a:endParaRPr>
          </a:p>
          <a:p>
            <a:pPr marL="0" indent="0">
              <a:buFontTx/>
              <a:buNone/>
              <a:defRPr/>
            </a:pPr>
            <a:r>
              <a:rPr lang="ru-RU" sz="1600" dirty="0" smtClean="0">
                <a:cs typeface="Times New Roman" pitchFamily="18" charset="0"/>
              </a:rPr>
              <a:t>1. В </a:t>
            </a:r>
            <a:r>
              <a:rPr lang="ru-RU" sz="1600" dirty="0">
                <a:cs typeface="Times New Roman" pitchFamily="18" charset="0"/>
              </a:rPr>
              <a:t>сфере деловой </a:t>
            </a:r>
            <a:r>
              <a:rPr lang="ru-RU" sz="1600" dirty="0" smtClean="0">
                <a:cs typeface="Times New Roman" pitchFamily="18" charset="0"/>
              </a:rPr>
              <a:t>активности:</a:t>
            </a:r>
          </a:p>
          <a:p>
            <a:pPr>
              <a:defRPr/>
            </a:pPr>
            <a:r>
              <a:rPr lang="ru-RU" sz="1400" dirty="0" smtClean="0">
                <a:latin typeface="Segoe Script" pitchFamily="34" charset="0"/>
                <a:cs typeface="Times New Roman" pitchFamily="18" charset="0"/>
              </a:rPr>
              <a:t>ориентировка </a:t>
            </a:r>
            <a:r>
              <a:rPr lang="ru-RU" sz="1400" dirty="0">
                <a:latin typeface="Segoe Script" pitchFamily="34" charset="0"/>
                <a:cs typeface="Times New Roman" pitchFamily="18" charset="0"/>
              </a:rPr>
              <a:t>в задаче и поиск оптимального способа ее решения;</a:t>
            </a:r>
          </a:p>
          <a:p>
            <a:pPr>
              <a:defRPr/>
            </a:pPr>
            <a:r>
              <a:rPr lang="ru-RU" sz="1400" dirty="0" smtClean="0">
                <a:latin typeface="Segoe Script" pitchFamily="34" charset="0"/>
                <a:cs typeface="Times New Roman" pitchFamily="18" charset="0"/>
              </a:rPr>
              <a:t>эмоциональные </a:t>
            </a:r>
            <a:r>
              <a:rPr lang="ru-RU" sz="1400" dirty="0">
                <a:latin typeface="Segoe Script" pitchFamily="34" charset="0"/>
                <a:cs typeface="Times New Roman" pitchFamily="18" charset="0"/>
              </a:rPr>
              <a:t>реакции на требования задачи, противодействие членов груп­пы требованиям, предъявляемым к ним в связи с решением задачи и противореча­щим их собственным намерениям;</a:t>
            </a:r>
          </a:p>
          <a:p>
            <a:pPr>
              <a:defRPr/>
            </a:pPr>
            <a:r>
              <a:rPr lang="ru-RU" sz="1400" dirty="0" smtClean="0">
                <a:latin typeface="Segoe Script" pitchFamily="34" charset="0"/>
                <a:cs typeface="Times New Roman" pitchFamily="18" charset="0"/>
              </a:rPr>
              <a:t>открытый </a:t>
            </a:r>
            <a:r>
              <a:rPr lang="ru-RU" sz="1400" dirty="0">
                <a:latin typeface="Segoe Script" pitchFamily="34" charset="0"/>
                <a:cs typeface="Times New Roman" pitchFamily="18" charset="0"/>
              </a:rPr>
              <a:t>обмен информацией с целью достижения более глубокого понима­ния намерений друг друга и поиска альтернатив;</a:t>
            </a:r>
          </a:p>
          <a:p>
            <a:pPr>
              <a:defRPr/>
            </a:pPr>
            <a:r>
              <a:rPr lang="ru-RU" sz="1400" dirty="0" smtClean="0">
                <a:latin typeface="Segoe Script" pitchFamily="34" charset="0"/>
                <a:cs typeface="Times New Roman" pitchFamily="18" charset="0"/>
              </a:rPr>
              <a:t>принятие </a:t>
            </a:r>
            <a:r>
              <a:rPr lang="ru-RU" sz="1400" dirty="0">
                <a:latin typeface="Segoe Script" pitchFamily="34" charset="0"/>
                <a:cs typeface="Times New Roman" pitchFamily="18" charset="0"/>
              </a:rPr>
              <a:t>решения и активные совместные действия по его реализации.</a:t>
            </a:r>
          </a:p>
          <a:p>
            <a:pPr marL="0" indent="0">
              <a:buFontTx/>
              <a:buNone/>
              <a:defRPr/>
            </a:pPr>
            <a:endParaRPr lang="ru-RU" sz="1600" dirty="0" smtClean="0">
              <a:cs typeface="Times New Roman" pitchFamily="18" charset="0"/>
            </a:endParaRPr>
          </a:p>
          <a:p>
            <a:pPr marL="0" indent="0">
              <a:buFontTx/>
              <a:buNone/>
              <a:defRPr/>
            </a:pPr>
            <a:r>
              <a:rPr lang="ru-RU" sz="1600" dirty="0" smtClean="0">
                <a:cs typeface="Times New Roman" pitchFamily="18" charset="0"/>
              </a:rPr>
              <a:t>2. В </a:t>
            </a:r>
            <a:r>
              <a:rPr lang="ru-RU" sz="1600" dirty="0">
                <a:cs typeface="Times New Roman" pitchFamily="18" charset="0"/>
              </a:rPr>
              <a:t>сфере межличностной </a:t>
            </a:r>
            <a:r>
              <a:rPr lang="ru-RU" sz="1600" dirty="0" smtClean="0">
                <a:cs typeface="Times New Roman" pitchFamily="18" charset="0"/>
              </a:rPr>
              <a:t>активности:</a:t>
            </a:r>
          </a:p>
          <a:p>
            <a:pPr>
              <a:defRPr/>
            </a:pPr>
            <a:r>
              <a:rPr lang="ru-RU" sz="1400" dirty="0" smtClean="0">
                <a:latin typeface="Segoe Script" pitchFamily="34" charset="0"/>
                <a:cs typeface="Times New Roman" pitchFamily="18" charset="0"/>
              </a:rPr>
              <a:t>«проверка и зависимость», </a:t>
            </a:r>
          </a:p>
          <a:p>
            <a:pPr>
              <a:defRPr/>
            </a:pPr>
            <a:r>
              <a:rPr lang="ru-RU" sz="1400" dirty="0" smtClean="0">
                <a:latin typeface="Segoe Script" pitchFamily="34" charset="0"/>
                <a:cs typeface="Times New Roman" pitchFamily="18" charset="0"/>
              </a:rPr>
              <a:t>«внутренний конфликт</a:t>
            </a:r>
          </a:p>
          <a:p>
            <a:pPr>
              <a:defRPr/>
            </a:pPr>
            <a:r>
              <a:rPr lang="ru-RU" sz="1400" dirty="0" smtClean="0">
                <a:latin typeface="Segoe Script" pitchFamily="34" charset="0"/>
                <a:cs typeface="Times New Roman" pitchFamily="18" charset="0"/>
              </a:rPr>
              <a:t>«</a:t>
            </a:r>
            <a:r>
              <a:rPr lang="ru-RU" sz="1400" dirty="0">
                <a:latin typeface="Segoe Script" pitchFamily="34" charset="0"/>
                <a:cs typeface="Times New Roman" pitchFamily="18" charset="0"/>
              </a:rPr>
              <a:t>развитие групповой сплоченности</a:t>
            </a:r>
            <a:r>
              <a:rPr lang="ru-RU" sz="1400" dirty="0" smtClean="0">
                <a:latin typeface="Segoe Script" pitchFamily="34" charset="0"/>
                <a:cs typeface="Times New Roman" pitchFamily="18" charset="0"/>
              </a:rPr>
              <a:t>»</a:t>
            </a:r>
            <a:endParaRPr lang="ru-RU" sz="1400" dirty="0">
              <a:latin typeface="Segoe Script" pitchFamily="34" charset="0"/>
              <a:cs typeface="Times New Roman" pitchFamily="18" charset="0"/>
            </a:endParaRPr>
          </a:p>
          <a:p>
            <a:pPr>
              <a:defRPr/>
            </a:pPr>
            <a:r>
              <a:rPr lang="ru-RU" sz="1400" dirty="0" smtClean="0">
                <a:latin typeface="Segoe Script" pitchFamily="34" charset="0"/>
                <a:cs typeface="Times New Roman" pitchFamily="18" charset="0"/>
              </a:rPr>
              <a:t>«функционально-ролевая </a:t>
            </a:r>
            <a:r>
              <a:rPr lang="ru-RU" sz="1400" dirty="0">
                <a:latin typeface="Segoe Script" pitchFamily="34" charset="0"/>
                <a:cs typeface="Times New Roman" pitchFamily="18" charset="0"/>
              </a:rPr>
              <a:t>согласованность</a:t>
            </a:r>
            <a:r>
              <a:rPr lang="ru-RU" sz="1400" dirty="0" smtClean="0">
                <a:latin typeface="Segoe Script" pitchFamily="34" charset="0"/>
                <a:cs typeface="Times New Roman" pitchFamily="18" charset="0"/>
              </a:rPr>
              <a:t>»</a:t>
            </a:r>
            <a:endParaRPr lang="ru-RU" sz="1400" dirty="0">
              <a:latin typeface="Segoe Script" pitchFamily="34" charset="0"/>
              <a:cs typeface="Times New Roman" pitchFamily="18" charset="0"/>
            </a:endParaRPr>
          </a:p>
        </p:txBody>
      </p:sp>
      <p:sp>
        <p:nvSpPr>
          <p:cNvPr id="53251" name="Заголовок 1" descr="Large confetti"/>
          <p:cNvSpPr>
            <a:spLocks noGrp="1"/>
          </p:cNvSpPr>
          <p:nvPr>
            <p:ph type="title"/>
          </p:nvPr>
        </p:nvSpPr>
        <p:spPr>
          <a:xfrm>
            <a:off x="611188" y="0"/>
            <a:ext cx="8183562" cy="1050925"/>
          </a:xfrm>
        </p:spPr>
        <p:txBody>
          <a:bodyPr/>
          <a:lstStyle/>
          <a:p>
            <a:pPr algn="r"/>
            <a:r>
              <a:rPr lang="ru-RU" altLang="ru-RU" smtClean="0">
                <a:solidFill>
                  <a:srgbClr val="00B050"/>
                </a:solidFill>
              </a:rPr>
              <a:t>Развитие малой группы</a:t>
            </a:r>
          </a:p>
        </p:txBody>
      </p:sp>
    </p:spTree>
    <p:extLst>
      <p:ext uri="{BB962C8B-B14F-4D97-AF65-F5344CB8AC3E}">
        <p14:creationId xmlns:p14="http://schemas.microsoft.com/office/powerpoint/2010/main" val="2400406257"/>
      </p:ext>
    </p:extLst>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3238" y="1125538"/>
            <a:ext cx="7597775" cy="5346700"/>
          </a:xfrm>
        </p:spPr>
        <p:txBody>
          <a:bodyPr>
            <a:normAutofit fontScale="92500" lnSpcReduction="20000"/>
          </a:bodyPr>
          <a:lstStyle/>
          <a:p>
            <a:pPr marL="0" indent="0" algn="r">
              <a:buFontTx/>
              <a:buNone/>
              <a:defRPr/>
            </a:pPr>
            <a:r>
              <a:rPr lang="ru-RU" sz="3600" dirty="0" smtClean="0">
                <a:cs typeface="Times New Roman" pitchFamily="18" charset="0"/>
              </a:rPr>
              <a:t>                   Т</a:t>
            </a:r>
            <a:r>
              <a:rPr lang="ru-RU" sz="3600" dirty="0">
                <a:cs typeface="Times New Roman" pitchFamily="18" charset="0"/>
              </a:rPr>
              <a:t>. Ю. </a:t>
            </a:r>
            <a:r>
              <a:rPr lang="ru-RU" sz="3600" dirty="0" smtClean="0">
                <a:cs typeface="Times New Roman" pitchFamily="18" charset="0"/>
              </a:rPr>
              <a:t>Базаров</a:t>
            </a:r>
            <a:endParaRPr lang="ru-RU" sz="3600" dirty="0">
              <a:cs typeface="Times New Roman" pitchFamily="18" charset="0"/>
            </a:endParaRPr>
          </a:p>
          <a:p>
            <a:pPr>
              <a:defRPr/>
            </a:pPr>
            <a:r>
              <a:rPr lang="ru-RU" sz="1900" i="1" dirty="0" smtClean="0">
                <a:latin typeface="Segoe Script" pitchFamily="34" charset="0"/>
                <a:cs typeface="Times New Roman" pitchFamily="18" charset="0"/>
              </a:rPr>
              <a:t>Адаптация. этап </a:t>
            </a:r>
            <a:r>
              <a:rPr lang="ru-RU" sz="1900" i="1" dirty="0">
                <a:latin typeface="Segoe Script" pitchFamily="34" charset="0"/>
                <a:cs typeface="Times New Roman" pitchFamily="18" charset="0"/>
              </a:rPr>
              <a:t>взаимного информирования и анализа задач. </a:t>
            </a:r>
            <a:endParaRPr lang="ru-RU" sz="1900" i="1" dirty="0" smtClean="0">
              <a:latin typeface="Segoe Script" pitchFamily="34" charset="0"/>
              <a:cs typeface="Times New Roman" pitchFamily="18" charset="0"/>
            </a:endParaRPr>
          </a:p>
          <a:p>
            <a:pPr>
              <a:defRPr/>
            </a:pPr>
            <a:endParaRPr lang="ru-RU" sz="1900" i="1" dirty="0">
              <a:latin typeface="Segoe Script" pitchFamily="34" charset="0"/>
              <a:cs typeface="Times New Roman" pitchFamily="18" charset="0"/>
            </a:endParaRPr>
          </a:p>
          <a:p>
            <a:pPr>
              <a:defRPr/>
            </a:pPr>
            <a:r>
              <a:rPr lang="ru-RU" sz="1900" i="1" dirty="0" smtClean="0">
                <a:latin typeface="Segoe Script" pitchFamily="34" charset="0"/>
                <a:cs typeface="Times New Roman" pitchFamily="18" charset="0"/>
              </a:rPr>
              <a:t>Группирование. созданием </a:t>
            </a:r>
            <a:r>
              <a:rPr lang="ru-RU" sz="1900" i="1" dirty="0">
                <a:latin typeface="Segoe Script" pitchFamily="34" charset="0"/>
                <a:cs typeface="Times New Roman" pitchFamily="18" charset="0"/>
              </a:rPr>
              <a:t>объединений (подгрупп) по симпатиям и интересам. </a:t>
            </a:r>
            <a:endParaRPr lang="ru-RU" sz="1900" i="1" dirty="0" smtClean="0">
              <a:latin typeface="Segoe Script" pitchFamily="34" charset="0"/>
              <a:cs typeface="Times New Roman" pitchFamily="18" charset="0"/>
            </a:endParaRPr>
          </a:p>
          <a:p>
            <a:pPr>
              <a:defRPr/>
            </a:pPr>
            <a:endParaRPr lang="ru-RU" sz="1900" i="1" dirty="0">
              <a:latin typeface="Segoe Script" pitchFamily="34" charset="0"/>
              <a:cs typeface="Times New Roman" pitchFamily="18" charset="0"/>
            </a:endParaRPr>
          </a:p>
          <a:p>
            <a:pPr>
              <a:defRPr/>
            </a:pPr>
            <a:r>
              <a:rPr lang="ru-RU" sz="1900" i="1" dirty="0" smtClean="0">
                <a:latin typeface="Segoe Script" pitchFamily="34" charset="0"/>
                <a:cs typeface="Times New Roman" pitchFamily="18" charset="0"/>
              </a:rPr>
              <a:t>Кооперация.  осознание </a:t>
            </a:r>
            <a:r>
              <a:rPr lang="ru-RU" sz="1900" i="1" dirty="0">
                <a:latin typeface="Segoe Script" pitchFamily="34" charset="0"/>
                <a:cs typeface="Times New Roman" pitchFamily="18" charset="0"/>
              </a:rPr>
              <a:t>желания </a:t>
            </a:r>
            <a:endParaRPr lang="ru-RU" sz="1900" i="1" dirty="0" smtClean="0">
              <a:latin typeface="Segoe Script" pitchFamily="34" charset="0"/>
              <a:cs typeface="Times New Roman" pitchFamily="18" charset="0"/>
            </a:endParaRPr>
          </a:p>
          <a:p>
            <a:pPr marL="0" indent="0">
              <a:buFontTx/>
              <a:buNone/>
              <a:defRPr/>
            </a:pPr>
            <a:r>
              <a:rPr lang="ru-RU" sz="1900" i="1" dirty="0" smtClean="0">
                <a:latin typeface="Segoe Script" pitchFamily="34" charset="0"/>
                <a:cs typeface="Times New Roman" pitchFamily="18" charset="0"/>
              </a:rPr>
              <a:t>работать </a:t>
            </a:r>
            <a:r>
              <a:rPr lang="ru-RU" sz="1900" i="1" dirty="0">
                <a:latin typeface="Segoe Script" pitchFamily="34" charset="0"/>
                <a:cs typeface="Times New Roman" pitchFamily="18" charset="0"/>
              </a:rPr>
              <a:t>над решением задачи. </a:t>
            </a:r>
            <a:endParaRPr lang="ru-RU" sz="1900" i="1" dirty="0" smtClean="0">
              <a:latin typeface="Segoe Script" pitchFamily="34" charset="0"/>
              <a:cs typeface="Times New Roman" pitchFamily="18" charset="0"/>
            </a:endParaRPr>
          </a:p>
          <a:p>
            <a:pPr>
              <a:defRPr/>
            </a:pPr>
            <a:endParaRPr lang="ru-RU" sz="1900" i="1" dirty="0">
              <a:latin typeface="Segoe Script" pitchFamily="34" charset="0"/>
              <a:cs typeface="Times New Roman" pitchFamily="18" charset="0"/>
            </a:endParaRPr>
          </a:p>
          <a:p>
            <a:pPr>
              <a:defRPr/>
            </a:pPr>
            <a:r>
              <a:rPr lang="ru-RU" sz="1900" i="1" dirty="0" smtClean="0">
                <a:latin typeface="Segoe Script" pitchFamily="34" charset="0"/>
                <a:cs typeface="Times New Roman" pitchFamily="18" charset="0"/>
              </a:rPr>
              <a:t>Нормирование </a:t>
            </a:r>
            <a:r>
              <a:rPr lang="ru-RU" sz="1900" i="1" dirty="0">
                <a:latin typeface="Segoe Script" pitchFamily="34" charset="0"/>
                <a:cs typeface="Times New Roman" pitchFamily="18" charset="0"/>
              </a:rPr>
              <a:t>деятельности</a:t>
            </a:r>
            <a:r>
              <a:rPr lang="ru-RU" sz="1900" i="1" dirty="0" smtClean="0">
                <a:latin typeface="Segoe Script" pitchFamily="34" charset="0"/>
                <a:cs typeface="Times New Roman" pitchFamily="18" charset="0"/>
              </a:rPr>
              <a:t>. </a:t>
            </a:r>
          </a:p>
          <a:p>
            <a:pPr marL="0" indent="0">
              <a:buFontTx/>
              <a:buNone/>
              <a:defRPr/>
            </a:pPr>
            <a:r>
              <a:rPr lang="ru-RU" sz="1900" i="1" dirty="0" smtClean="0">
                <a:latin typeface="Segoe Script" pitchFamily="34" charset="0"/>
                <a:cs typeface="Times New Roman" pitchFamily="18" charset="0"/>
              </a:rPr>
              <a:t>разрабатываются </a:t>
            </a:r>
            <a:r>
              <a:rPr lang="ru-RU" sz="1900" i="1" dirty="0">
                <a:latin typeface="Segoe Script" pitchFamily="34" charset="0"/>
                <a:cs typeface="Times New Roman" pitchFamily="18" charset="0"/>
              </a:rPr>
              <a:t>принципы </a:t>
            </a:r>
            <a:endParaRPr lang="ru-RU" sz="1900" i="1" dirty="0" smtClean="0">
              <a:latin typeface="Segoe Script" pitchFamily="34" charset="0"/>
              <a:cs typeface="Times New Roman" pitchFamily="18" charset="0"/>
            </a:endParaRPr>
          </a:p>
          <a:p>
            <a:pPr marL="0" indent="0">
              <a:buFontTx/>
              <a:buNone/>
              <a:defRPr/>
            </a:pPr>
            <a:r>
              <a:rPr lang="ru-RU" sz="1900" i="1" dirty="0" smtClean="0">
                <a:latin typeface="Segoe Script" pitchFamily="34" charset="0"/>
                <a:cs typeface="Times New Roman" pitchFamily="18" charset="0"/>
              </a:rPr>
              <a:t>группового взаимодействия</a:t>
            </a:r>
            <a:r>
              <a:rPr lang="ru-RU" sz="1900" i="1" dirty="0">
                <a:latin typeface="Segoe Script" pitchFamily="34" charset="0"/>
                <a:cs typeface="Times New Roman" pitchFamily="18" charset="0"/>
              </a:rPr>
              <a:t>. </a:t>
            </a:r>
            <a:endParaRPr lang="ru-RU" sz="1900" i="1" dirty="0" smtClean="0">
              <a:latin typeface="Segoe Script" pitchFamily="34" charset="0"/>
              <a:cs typeface="Times New Roman" pitchFamily="18" charset="0"/>
            </a:endParaRPr>
          </a:p>
          <a:p>
            <a:pPr>
              <a:defRPr/>
            </a:pPr>
            <a:endParaRPr lang="ru-RU" sz="1900" i="1" dirty="0">
              <a:latin typeface="Segoe Script" pitchFamily="34" charset="0"/>
              <a:cs typeface="Times New Roman" pitchFamily="18" charset="0"/>
            </a:endParaRPr>
          </a:p>
          <a:p>
            <a:pPr>
              <a:defRPr/>
            </a:pPr>
            <a:r>
              <a:rPr lang="ru-RU" sz="1900" i="1" dirty="0" smtClean="0">
                <a:latin typeface="Segoe Script" pitchFamily="34" charset="0"/>
                <a:cs typeface="Times New Roman" pitchFamily="18" charset="0"/>
              </a:rPr>
              <a:t>Функционирование. стадию </a:t>
            </a:r>
          </a:p>
          <a:p>
            <a:pPr marL="0" indent="0">
              <a:buFontTx/>
              <a:buNone/>
              <a:defRPr/>
            </a:pPr>
            <a:r>
              <a:rPr lang="ru-RU" sz="1900" i="1" dirty="0" smtClean="0">
                <a:latin typeface="Segoe Script" pitchFamily="34" charset="0"/>
                <a:cs typeface="Times New Roman" pitchFamily="18" charset="0"/>
              </a:rPr>
              <a:t>принятия решений</a:t>
            </a:r>
            <a:r>
              <a:rPr lang="ru-RU" sz="1900" i="1" dirty="0">
                <a:latin typeface="Segoe Script" pitchFamily="34" charset="0"/>
                <a:cs typeface="Times New Roman" pitchFamily="18" charset="0"/>
              </a:rPr>
              <a:t>, </a:t>
            </a:r>
            <a:endParaRPr lang="ru-RU" sz="1900" i="1" dirty="0" smtClean="0">
              <a:latin typeface="Segoe Script" pitchFamily="34" charset="0"/>
              <a:cs typeface="Times New Roman" pitchFamily="18" charset="0"/>
            </a:endParaRPr>
          </a:p>
          <a:p>
            <a:pPr marL="0" indent="0">
              <a:buFontTx/>
              <a:buNone/>
              <a:defRPr/>
            </a:pPr>
            <a:r>
              <a:rPr lang="ru-RU" sz="1900" i="1" dirty="0" smtClean="0">
                <a:latin typeface="Segoe Script" pitchFamily="34" charset="0"/>
                <a:cs typeface="Times New Roman" pitchFamily="18" charset="0"/>
              </a:rPr>
              <a:t>характеризующуюся </a:t>
            </a:r>
          </a:p>
          <a:p>
            <a:pPr marL="0" indent="0">
              <a:buFontTx/>
              <a:buNone/>
              <a:defRPr/>
            </a:pPr>
            <a:r>
              <a:rPr lang="ru-RU" sz="1900" i="1" dirty="0" smtClean="0">
                <a:latin typeface="Segoe Script" pitchFamily="34" charset="0"/>
                <a:cs typeface="Times New Roman" pitchFamily="18" charset="0"/>
              </a:rPr>
              <a:t>конструктивными </a:t>
            </a:r>
            <a:r>
              <a:rPr lang="ru-RU" sz="1900" i="1" dirty="0">
                <a:latin typeface="Segoe Script" pitchFamily="34" charset="0"/>
                <a:cs typeface="Times New Roman" pitchFamily="18" charset="0"/>
              </a:rPr>
              <a:t>попытками </a:t>
            </a:r>
            <a:endParaRPr lang="ru-RU" sz="1900" i="1" dirty="0" smtClean="0">
              <a:latin typeface="Segoe Script" pitchFamily="34" charset="0"/>
              <a:cs typeface="Times New Roman" pitchFamily="18" charset="0"/>
            </a:endParaRPr>
          </a:p>
          <a:p>
            <a:pPr marL="0" indent="0">
              <a:buFontTx/>
              <a:buNone/>
              <a:defRPr/>
            </a:pPr>
            <a:r>
              <a:rPr lang="ru-RU" sz="1900" i="1" dirty="0" smtClean="0">
                <a:latin typeface="Segoe Script" pitchFamily="34" charset="0"/>
                <a:cs typeface="Times New Roman" pitchFamily="18" charset="0"/>
              </a:rPr>
              <a:t>успешного </a:t>
            </a:r>
            <a:r>
              <a:rPr lang="ru-RU" sz="1900" i="1" dirty="0">
                <a:latin typeface="Segoe Script" pitchFamily="34" charset="0"/>
                <a:cs typeface="Times New Roman" pitchFamily="18" charset="0"/>
              </a:rPr>
              <a:t>решения </a:t>
            </a:r>
            <a:r>
              <a:rPr lang="ru-RU" sz="1900" i="1" dirty="0" smtClean="0">
                <a:latin typeface="Segoe Script" pitchFamily="34" charset="0"/>
                <a:cs typeface="Times New Roman" pitchFamily="18" charset="0"/>
              </a:rPr>
              <a:t>задачи</a:t>
            </a:r>
            <a:endParaRPr lang="ru-RU" sz="1900" i="1" dirty="0">
              <a:latin typeface="Segoe Script" pitchFamily="34"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3455322"/>
            <a:ext cx="1584176" cy="22925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6" name="Заголовок 1" descr="Large confetti"/>
          <p:cNvSpPr>
            <a:spLocks noGrp="1"/>
          </p:cNvSpPr>
          <p:nvPr>
            <p:ph type="title"/>
          </p:nvPr>
        </p:nvSpPr>
        <p:spPr>
          <a:xfrm>
            <a:off x="611188" y="-26988"/>
            <a:ext cx="8183562" cy="1050926"/>
          </a:xfrm>
        </p:spPr>
        <p:txBody>
          <a:bodyPr/>
          <a:lstStyle/>
          <a:p>
            <a:pPr algn="r"/>
            <a:r>
              <a:rPr lang="ru-RU" altLang="ru-RU" smtClean="0">
                <a:solidFill>
                  <a:srgbClr val="00B050"/>
                </a:solidFill>
              </a:rPr>
              <a:t>Развитие малой группы</a:t>
            </a:r>
          </a:p>
        </p:txBody>
      </p:sp>
    </p:spTree>
    <p:extLst>
      <p:ext uri="{BB962C8B-B14F-4D97-AF65-F5344CB8AC3E}">
        <p14:creationId xmlns:p14="http://schemas.microsoft.com/office/powerpoint/2010/main" val="3702627630"/>
      </p:ext>
    </p:extLst>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77500" lnSpcReduction="20000"/>
          </a:bodyPr>
          <a:lstStyle/>
          <a:p>
            <a:pPr marL="0" indent="0" algn="ctr">
              <a:buFontTx/>
              <a:buNone/>
              <a:defRPr/>
            </a:pPr>
            <a:r>
              <a:rPr lang="ru-RU" sz="3300" dirty="0">
                <a:cs typeface="Times New Roman" pitchFamily="18" charset="0"/>
              </a:rPr>
              <a:t>П</a:t>
            </a:r>
            <a:r>
              <a:rPr lang="ru-RU" sz="3300" dirty="0" smtClean="0">
                <a:cs typeface="Times New Roman" pitchFamily="18" charset="0"/>
              </a:rPr>
              <a:t>сихологические </a:t>
            </a:r>
            <a:r>
              <a:rPr lang="ru-RU" sz="3300" dirty="0">
                <a:cs typeface="Times New Roman" pitchFamily="18" charset="0"/>
              </a:rPr>
              <a:t>механизмы развития малой группы</a:t>
            </a:r>
            <a:r>
              <a:rPr lang="ru-RU" sz="3300" dirty="0" smtClean="0">
                <a:cs typeface="Times New Roman" pitchFamily="18" charset="0"/>
              </a:rPr>
              <a:t>:</a:t>
            </a:r>
          </a:p>
          <a:p>
            <a:pPr marL="0" indent="0">
              <a:buFontTx/>
              <a:buNone/>
              <a:defRPr/>
            </a:pPr>
            <a:endParaRPr lang="ru-RU" sz="3300" dirty="0">
              <a:cs typeface="Times New Roman" pitchFamily="18" charset="0"/>
            </a:endParaRPr>
          </a:p>
          <a:p>
            <a:pPr>
              <a:defRPr/>
            </a:pPr>
            <a:r>
              <a:rPr lang="ru-RU" dirty="0" smtClean="0">
                <a:cs typeface="Times New Roman" pitchFamily="18" charset="0"/>
              </a:rPr>
              <a:t> </a:t>
            </a:r>
            <a:r>
              <a:rPr lang="ru-RU" i="1" dirty="0" smtClean="0">
                <a:cs typeface="Times New Roman" pitchFamily="18" charset="0"/>
              </a:rPr>
              <a:t>Разрешение </a:t>
            </a:r>
            <a:r>
              <a:rPr lang="ru-RU" i="1" dirty="0">
                <a:cs typeface="Times New Roman" pitchFamily="18" charset="0"/>
              </a:rPr>
              <a:t>внутригрупповых противоречий: между растущими потенциальными возможностями и реально выполняемой деятельностью, между растущим </a:t>
            </a:r>
            <a:r>
              <a:rPr lang="ru-RU" i="1" dirty="0" smtClean="0">
                <a:cs typeface="Times New Roman" pitchFamily="18" charset="0"/>
              </a:rPr>
              <a:t>стремлением </a:t>
            </a:r>
            <a:r>
              <a:rPr lang="ru-RU" i="1" dirty="0">
                <a:cs typeface="Times New Roman" pitchFamily="18" charset="0"/>
              </a:rPr>
              <a:t>индивидов к самореализации и усиливающейся тенденцией интеграции с группой</a:t>
            </a:r>
            <a:r>
              <a:rPr lang="ru-RU" i="1" dirty="0" smtClean="0">
                <a:cs typeface="Times New Roman" pitchFamily="18" charset="0"/>
              </a:rPr>
              <a:t>.</a:t>
            </a:r>
          </a:p>
          <a:p>
            <a:pPr marL="0" indent="0">
              <a:buFontTx/>
              <a:buNone/>
              <a:defRPr/>
            </a:pPr>
            <a:endParaRPr lang="ru-RU" i="1" dirty="0">
              <a:cs typeface="Times New Roman" pitchFamily="18" charset="0"/>
            </a:endParaRPr>
          </a:p>
          <a:p>
            <a:pPr>
              <a:defRPr/>
            </a:pPr>
            <a:r>
              <a:rPr lang="ru-RU" i="1" dirty="0" smtClean="0">
                <a:cs typeface="Times New Roman" pitchFamily="18" charset="0"/>
              </a:rPr>
              <a:t> </a:t>
            </a:r>
            <a:r>
              <a:rPr lang="ru-RU" i="1" dirty="0">
                <a:cs typeface="Times New Roman" pitchFamily="18" charset="0"/>
              </a:rPr>
              <a:t>«Психологический обмен» — предоставление группой более высокого </a:t>
            </a:r>
            <a:r>
              <a:rPr lang="ru-RU" i="1" dirty="0" smtClean="0">
                <a:cs typeface="Times New Roman" pitchFamily="18" charset="0"/>
              </a:rPr>
              <a:t>психологического </a:t>
            </a:r>
            <a:r>
              <a:rPr lang="ru-RU" i="1" dirty="0">
                <a:cs typeface="Times New Roman" pitchFamily="18" charset="0"/>
              </a:rPr>
              <a:t>статуса индивидам в ответ на более высокий вклад в ее жизнедеятельность.</a:t>
            </a:r>
          </a:p>
          <a:p>
            <a:pPr>
              <a:defRPr/>
            </a:pPr>
            <a:endParaRPr lang="ru-RU" dirty="0"/>
          </a:p>
        </p:txBody>
      </p:sp>
      <p:sp>
        <p:nvSpPr>
          <p:cNvPr id="55299" name="Заголовок 1" descr="Large confetti"/>
          <p:cNvSpPr>
            <a:spLocks noGrp="1"/>
          </p:cNvSpPr>
          <p:nvPr>
            <p:ph type="title"/>
          </p:nvPr>
        </p:nvSpPr>
        <p:spPr>
          <a:xfrm>
            <a:off x="611188" y="0"/>
            <a:ext cx="8183562" cy="1050925"/>
          </a:xfrm>
        </p:spPr>
        <p:txBody>
          <a:bodyPr/>
          <a:lstStyle/>
          <a:p>
            <a:pPr algn="r"/>
            <a:r>
              <a:rPr lang="ru-RU" altLang="ru-RU" smtClean="0">
                <a:solidFill>
                  <a:srgbClr val="00B050"/>
                </a:solidFill>
              </a:rPr>
              <a:t>Развитие малой группы</a:t>
            </a:r>
          </a:p>
        </p:txBody>
      </p:sp>
    </p:spTree>
    <p:extLst>
      <p:ext uri="{BB962C8B-B14F-4D97-AF65-F5344CB8AC3E}">
        <p14:creationId xmlns:p14="http://schemas.microsoft.com/office/powerpoint/2010/main" val="2670431268"/>
      </p:ext>
    </p:extLst>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20000"/>
          </a:bodyPr>
          <a:lstStyle/>
          <a:p>
            <a:pPr marL="0" indent="0">
              <a:buFontTx/>
              <a:buNone/>
              <a:defRPr/>
            </a:pPr>
            <a:r>
              <a:rPr lang="ru-RU" dirty="0" smtClean="0">
                <a:cs typeface="Times New Roman" pitchFamily="18" charset="0"/>
              </a:rPr>
              <a:t>Ряд </a:t>
            </a:r>
            <a:r>
              <a:rPr lang="ru-RU" dirty="0">
                <a:cs typeface="Times New Roman" pitchFamily="18" charset="0"/>
              </a:rPr>
              <a:t>приёмов эффективного управления малой </a:t>
            </a:r>
            <a:r>
              <a:rPr lang="ru-RU" dirty="0" smtClean="0">
                <a:cs typeface="Times New Roman" pitchFamily="18" charset="0"/>
              </a:rPr>
              <a:t>группой</a:t>
            </a:r>
          </a:p>
          <a:p>
            <a:pPr>
              <a:defRPr/>
            </a:pPr>
            <a:endParaRPr lang="ru-RU" dirty="0" smtClean="0">
              <a:cs typeface="Times New Roman" pitchFamily="18" charset="0"/>
            </a:endParaRPr>
          </a:p>
          <a:p>
            <a:pPr>
              <a:defRPr/>
            </a:pPr>
            <a:r>
              <a:rPr lang="ru-RU" i="1" dirty="0" smtClean="0">
                <a:cs typeface="Times New Roman" pitchFamily="18" charset="0"/>
              </a:rPr>
              <a:t>Помощь </a:t>
            </a:r>
            <a:r>
              <a:rPr lang="ru-RU" i="1" dirty="0">
                <a:cs typeface="Times New Roman" pitchFamily="18" charset="0"/>
              </a:rPr>
              <a:t>в </a:t>
            </a:r>
            <a:r>
              <a:rPr lang="ru-RU" i="1" dirty="0" smtClean="0">
                <a:cs typeface="Times New Roman" pitchFamily="18" charset="0"/>
              </a:rPr>
              <a:t>самооценке</a:t>
            </a:r>
          </a:p>
          <a:p>
            <a:pPr>
              <a:defRPr/>
            </a:pPr>
            <a:r>
              <a:rPr lang="ru-RU" i="1" dirty="0" smtClean="0">
                <a:cs typeface="Times New Roman" pitchFamily="18" charset="0"/>
              </a:rPr>
              <a:t>Постепенное </a:t>
            </a:r>
            <a:r>
              <a:rPr lang="ru-RU" i="1" dirty="0">
                <a:cs typeface="Times New Roman" pitchFamily="18" charset="0"/>
              </a:rPr>
              <a:t>движение </a:t>
            </a:r>
            <a:r>
              <a:rPr lang="ru-RU" i="1" dirty="0" smtClean="0">
                <a:cs typeface="Times New Roman" pitchFamily="18" charset="0"/>
              </a:rPr>
              <a:t>вперёд</a:t>
            </a:r>
          </a:p>
          <a:p>
            <a:pPr>
              <a:defRPr/>
            </a:pPr>
            <a:r>
              <a:rPr lang="ru-RU" i="1" dirty="0" smtClean="0">
                <a:cs typeface="Times New Roman" pitchFamily="18" charset="0"/>
              </a:rPr>
              <a:t>Сила примера</a:t>
            </a:r>
          </a:p>
          <a:p>
            <a:pPr>
              <a:defRPr/>
            </a:pPr>
            <a:r>
              <a:rPr lang="ru-RU" i="1" dirty="0" smtClean="0">
                <a:cs typeface="Times New Roman" pitchFamily="18" charset="0"/>
              </a:rPr>
              <a:t>Справедливое вознаграждение</a:t>
            </a:r>
          </a:p>
          <a:p>
            <a:pPr>
              <a:defRPr/>
            </a:pPr>
            <a:r>
              <a:rPr lang="ru-RU" i="1" dirty="0" smtClean="0">
                <a:cs typeface="Times New Roman" pitchFamily="18" charset="0"/>
              </a:rPr>
              <a:t>Согласованность целей</a:t>
            </a:r>
          </a:p>
          <a:p>
            <a:pPr>
              <a:defRPr/>
            </a:pPr>
            <a:r>
              <a:rPr lang="ru-RU" i="1" dirty="0" smtClean="0">
                <a:cs typeface="Times New Roman" pitchFamily="18" charset="0"/>
              </a:rPr>
              <a:t>Реалистичность </a:t>
            </a:r>
            <a:r>
              <a:rPr lang="ru-RU" i="1" dirty="0">
                <a:cs typeface="Times New Roman" pitchFamily="18" charset="0"/>
              </a:rPr>
              <a:t>оценок </a:t>
            </a:r>
            <a:endParaRPr lang="ru-RU" i="1" dirty="0" smtClean="0">
              <a:cs typeface="Times New Roman" pitchFamily="18" charset="0"/>
            </a:endParaRPr>
          </a:p>
          <a:p>
            <a:pPr marL="0" indent="0">
              <a:buFontTx/>
              <a:buNone/>
              <a:defRPr/>
            </a:pPr>
            <a:r>
              <a:rPr lang="ru-RU" i="1" dirty="0">
                <a:cs typeface="Times New Roman" pitchFamily="18" charset="0"/>
              </a:rPr>
              <a:t> </a:t>
            </a:r>
            <a:r>
              <a:rPr lang="ru-RU" i="1" dirty="0" smtClean="0">
                <a:cs typeface="Times New Roman" pitchFamily="18" charset="0"/>
              </a:rPr>
              <a:t>  и </a:t>
            </a:r>
            <a:r>
              <a:rPr lang="ru-RU" i="1" dirty="0">
                <a:cs typeface="Times New Roman" pitchFamily="18" charset="0"/>
              </a:rPr>
              <a:t>учёт </a:t>
            </a:r>
            <a:r>
              <a:rPr lang="ru-RU" i="1" dirty="0" smtClean="0">
                <a:cs typeface="Times New Roman" pitchFamily="18" charset="0"/>
              </a:rPr>
              <a:t>рисков</a:t>
            </a:r>
            <a:endParaRPr lang="ru-RU" i="1" dirty="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264289"/>
            <a:ext cx="3626642" cy="24415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4" name="Заголовок 1" descr="Large confetti"/>
          <p:cNvSpPr>
            <a:spLocks noGrp="1"/>
          </p:cNvSpPr>
          <p:nvPr>
            <p:ph type="title"/>
          </p:nvPr>
        </p:nvSpPr>
        <p:spPr>
          <a:xfrm>
            <a:off x="611188" y="0"/>
            <a:ext cx="8183562" cy="1050925"/>
          </a:xfrm>
        </p:spPr>
        <p:txBody>
          <a:bodyPr/>
          <a:lstStyle/>
          <a:p>
            <a:pPr algn="r"/>
            <a:r>
              <a:rPr lang="ru-RU" altLang="ru-RU" smtClean="0">
                <a:solidFill>
                  <a:srgbClr val="C00000"/>
                </a:solidFill>
              </a:rPr>
              <a:t>Управление малой группы</a:t>
            </a:r>
          </a:p>
        </p:txBody>
      </p:sp>
    </p:spTree>
    <p:extLst>
      <p:ext uri="{BB962C8B-B14F-4D97-AF65-F5344CB8AC3E}">
        <p14:creationId xmlns:p14="http://schemas.microsoft.com/office/powerpoint/2010/main" val="694240699"/>
      </p:ext>
    </p:extLst>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descr="Large confetti"/>
          <p:cNvSpPr>
            <a:spLocks noGrp="1" noChangeArrowheads="1"/>
          </p:cNvSpPr>
          <p:nvPr>
            <p:ph type="title"/>
          </p:nvPr>
        </p:nvSpPr>
        <p:spPr>
          <a:xfrm>
            <a:off x="1093788" y="284163"/>
            <a:ext cx="7772400" cy="984250"/>
          </a:xfrm>
        </p:spPr>
        <p:txBody>
          <a:bodyPr/>
          <a:lstStyle/>
          <a:p>
            <a:pPr eaLnBrk="1" hangingPunct="1"/>
            <a:r>
              <a:rPr lang="ru-RU" altLang="ru-RU" sz="4000" smtClean="0"/>
              <a:t>Моральные вариации служебных отношений</a:t>
            </a:r>
          </a:p>
        </p:txBody>
      </p:sp>
      <p:sp>
        <p:nvSpPr>
          <p:cNvPr id="57347" name="AutoShape 3"/>
          <p:cNvSpPr>
            <a:spLocks noChangeArrowheads="1"/>
          </p:cNvSpPr>
          <p:nvPr/>
        </p:nvSpPr>
        <p:spPr bwMode="auto">
          <a:xfrm>
            <a:off x="4648200" y="4191000"/>
            <a:ext cx="4419600" cy="838200"/>
          </a:xfrm>
          <a:prstGeom prst="wedgeRoundRectCallout">
            <a:avLst>
              <a:gd name="adj1" fmla="val -1722"/>
              <a:gd name="adj2" fmla="val -382199"/>
              <a:gd name="adj3" fmla="val 16667"/>
            </a:avLst>
          </a:prstGeom>
          <a:solidFill>
            <a:srgbClr val="D0FCC0"/>
          </a:solidFill>
          <a:ln w="9525">
            <a:solidFill>
              <a:schemeClr val="bg2"/>
            </a:solidFill>
            <a:miter lim="800000"/>
            <a:headEnd/>
            <a:tailEnd/>
          </a:ln>
          <a:effectLst>
            <a:outerShdw dist="107763" dir="13500000" algn="ctr" rotWithShape="0">
              <a:schemeClr val="bg2"/>
            </a:outerShdw>
          </a:effectLst>
        </p:spPr>
        <p:txBody>
          <a:bodyPr/>
          <a:lstStyle/>
          <a:p>
            <a:pPr algn="ctr" eaLnBrk="1" hangingPunct="1"/>
            <a:r>
              <a:rPr lang="ru-RU" altLang="ru-RU" sz="4800">
                <a:solidFill>
                  <a:srgbClr val="FF3300"/>
                </a:solidFill>
                <a:latin typeface="Garamond" pitchFamily="18" charset="0"/>
              </a:rPr>
              <a:t>Обслуживание</a:t>
            </a:r>
          </a:p>
        </p:txBody>
      </p:sp>
      <p:sp>
        <p:nvSpPr>
          <p:cNvPr id="57348" name="AutoShape 4"/>
          <p:cNvSpPr>
            <a:spLocks noChangeArrowheads="1"/>
          </p:cNvSpPr>
          <p:nvPr/>
        </p:nvSpPr>
        <p:spPr bwMode="auto">
          <a:xfrm>
            <a:off x="381000" y="5105400"/>
            <a:ext cx="4953000" cy="1371600"/>
          </a:xfrm>
          <a:prstGeom prst="wedgeRoundRectCallout">
            <a:avLst>
              <a:gd name="adj1" fmla="val 26921"/>
              <a:gd name="adj2" fmla="val -295486"/>
              <a:gd name="adj3" fmla="val 16667"/>
            </a:avLst>
          </a:prstGeom>
          <a:solidFill>
            <a:srgbClr val="D0FCC0"/>
          </a:solidFill>
          <a:ln w="9525">
            <a:solidFill>
              <a:schemeClr val="bg2"/>
            </a:solidFill>
            <a:miter lim="800000"/>
            <a:headEnd/>
            <a:tailEnd/>
          </a:ln>
          <a:effectLst>
            <a:outerShdw dist="107763" dir="13500000" algn="ctr" rotWithShape="0">
              <a:schemeClr val="bg2"/>
            </a:outerShdw>
          </a:effectLst>
        </p:spPr>
        <p:txBody>
          <a:bodyPr/>
          <a:lstStyle/>
          <a:p>
            <a:pPr algn="ctr" eaLnBrk="1" hangingPunct="1">
              <a:lnSpc>
                <a:spcPct val="80000"/>
              </a:lnSpc>
            </a:pPr>
            <a:r>
              <a:rPr lang="ru-RU" altLang="ru-RU" sz="4800">
                <a:solidFill>
                  <a:srgbClr val="FF3300"/>
                </a:solidFill>
                <a:latin typeface="Garamond" pitchFamily="18" charset="0"/>
              </a:rPr>
              <a:t>Услужение, прислуживание</a:t>
            </a:r>
          </a:p>
        </p:txBody>
      </p:sp>
      <p:sp>
        <p:nvSpPr>
          <p:cNvPr id="57349" name="AutoShape 5"/>
          <p:cNvSpPr>
            <a:spLocks noChangeArrowheads="1"/>
          </p:cNvSpPr>
          <p:nvPr/>
        </p:nvSpPr>
        <p:spPr bwMode="auto">
          <a:xfrm>
            <a:off x="4038600" y="2286000"/>
            <a:ext cx="4724400" cy="838200"/>
          </a:xfrm>
          <a:prstGeom prst="wedgeRoundRectCallout">
            <a:avLst>
              <a:gd name="adj1" fmla="val -21269"/>
              <a:gd name="adj2" fmla="val -134282"/>
              <a:gd name="adj3" fmla="val 16667"/>
            </a:avLst>
          </a:prstGeom>
          <a:solidFill>
            <a:srgbClr val="D0FCC0"/>
          </a:solidFill>
          <a:ln w="9525">
            <a:solidFill>
              <a:schemeClr val="bg2"/>
            </a:solidFill>
            <a:miter lim="800000"/>
            <a:headEnd/>
            <a:tailEnd/>
          </a:ln>
          <a:effectLst>
            <a:outerShdw dist="107763" dir="13500000" algn="ctr" rotWithShape="0">
              <a:schemeClr val="bg2"/>
            </a:outerShdw>
          </a:effectLst>
        </p:spPr>
        <p:txBody>
          <a:bodyPr/>
          <a:lstStyle/>
          <a:p>
            <a:pPr algn="ctr" eaLnBrk="1" hangingPunct="1"/>
            <a:r>
              <a:rPr lang="ru-RU" altLang="ru-RU" sz="4800">
                <a:solidFill>
                  <a:srgbClr val="FF3300"/>
                </a:solidFill>
                <a:latin typeface="Garamond" pitchFamily="18" charset="0"/>
              </a:rPr>
              <a:t>Сотрудничество</a:t>
            </a:r>
          </a:p>
        </p:txBody>
      </p:sp>
      <p:sp>
        <p:nvSpPr>
          <p:cNvPr id="57350" name="AutoShape 6"/>
          <p:cNvSpPr>
            <a:spLocks noChangeArrowheads="1"/>
          </p:cNvSpPr>
          <p:nvPr/>
        </p:nvSpPr>
        <p:spPr bwMode="auto">
          <a:xfrm>
            <a:off x="304800" y="3429000"/>
            <a:ext cx="4267200" cy="838200"/>
          </a:xfrm>
          <a:prstGeom prst="wedgeRoundRectCallout">
            <a:avLst>
              <a:gd name="adj1" fmla="val 7736"/>
              <a:gd name="adj2" fmla="val -288069"/>
              <a:gd name="adj3" fmla="val 16667"/>
            </a:avLst>
          </a:prstGeom>
          <a:solidFill>
            <a:srgbClr val="D0FCC0"/>
          </a:solidFill>
          <a:ln w="9525">
            <a:solidFill>
              <a:schemeClr val="bg2"/>
            </a:solidFill>
            <a:miter lim="800000"/>
            <a:headEnd/>
            <a:tailEnd/>
          </a:ln>
          <a:effectLst>
            <a:outerShdw dist="107763" dir="13500000" algn="ctr" rotWithShape="0">
              <a:schemeClr val="bg2"/>
            </a:outerShdw>
          </a:effectLst>
        </p:spPr>
        <p:txBody>
          <a:bodyPr/>
          <a:lstStyle/>
          <a:p>
            <a:pPr algn="ctr" eaLnBrk="1" hangingPunct="1"/>
            <a:r>
              <a:rPr lang="ru-RU" altLang="ru-RU" sz="4800">
                <a:solidFill>
                  <a:srgbClr val="FF3300"/>
                </a:solidFill>
                <a:latin typeface="Garamond" pitchFamily="18" charset="0"/>
              </a:rPr>
              <a:t>Наёмничество</a:t>
            </a:r>
          </a:p>
        </p:txBody>
      </p:sp>
      <p:sp>
        <p:nvSpPr>
          <p:cNvPr id="57351" name="AutoShape 7"/>
          <p:cNvSpPr>
            <a:spLocks noChangeArrowheads="1"/>
          </p:cNvSpPr>
          <p:nvPr/>
        </p:nvSpPr>
        <p:spPr bwMode="auto">
          <a:xfrm>
            <a:off x="457200" y="1828800"/>
            <a:ext cx="3276600" cy="838200"/>
          </a:xfrm>
          <a:prstGeom prst="wedgeRoundRectCallout">
            <a:avLst>
              <a:gd name="adj1" fmla="val -17880"/>
              <a:gd name="adj2" fmla="val -134282"/>
              <a:gd name="adj3" fmla="val 16667"/>
            </a:avLst>
          </a:prstGeom>
          <a:solidFill>
            <a:srgbClr val="D0FCC0"/>
          </a:solidFill>
          <a:ln w="9525">
            <a:solidFill>
              <a:schemeClr val="bg2"/>
            </a:solidFill>
            <a:miter lim="800000"/>
            <a:headEnd/>
            <a:tailEnd/>
          </a:ln>
          <a:effectLst>
            <a:outerShdw dist="107763" dir="13500000" algn="ctr" rotWithShape="0">
              <a:schemeClr val="bg2"/>
            </a:outerShdw>
          </a:effectLst>
        </p:spPr>
        <p:txBody>
          <a:bodyPr/>
          <a:lstStyle/>
          <a:p>
            <a:pPr algn="ctr" eaLnBrk="1" hangingPunct="1"/>
            <a:r>
              <a:rPr lang="ru-RU" altLang="ru-RU" sz="4800">
                <a:solidFill>
                  <a:srgbClr val="FF3300"/>
                </a:solidFill>
                <a:latin typeface="Garamond" pitchFamily="18" charset="0"/>
              </a:rPr>
              <a:t>Служение</a:t>
            </a:r>
          </a:p>
        </p:txBody>
      </p:sp>
    </p:spTree>
    <p:extLst>
      <p:ext uri="{BB962C8B-B14F-4D97-AF65-F5344CB8AC3E}">
        <p14:creationId xmlns:p14="http://schemas.microsoft.com/office/powerpoint/2010/main" val="1378886897"/>
      </p:ext>
    </p:extLst>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descr="Large confetti"/>
          <p:cNvSpPr>
            <a:spLocks noGrp="1" noChangeArrowheads="1"/>
          </p:cNvSpPr>
          <p:nvPr>
            <p:ph type="title"/>
          </p:nvPr>
        </p:nvSpPr>
        <p:spPr/>
        <p:txBody>
          <a:bodyPr/>
          <a:lstStyle/>
          <a:p>
            <a:pPr eaLnBrk="1" hangingPunct="1"/>
            <a:r>
              <a:rPr lang="ru-RU" altLang="ru-RU" b="1" smtClean="0">
                <a:solidFill>
                  <a:srgbClr val="3C23F3"/>
                </a:solidFill>
              </a:rPr>
              <a:t>Групповая сплоченность</a:t>
            </a:r>
          </a:p>
        </p:txBody>
      </p:sp>
      <p:sp>
        <p:nvSpPr>
          <p:cNvPr id="58371" name="Text Box 15"/>
          <p:cNvSpPr txBox="1">
            <a:spLocks noChangeArrowheads="1"/>
          </p:cNvSpPr>
          <p:nvPr/>
        </p:nvSpPr>
        <p:spPr bwMode="auto">
          <a:xfrm>
            <a:off x="457200" y="1949450"/>
            <a:ext cx="6778625" cy="4216400"/>
          </a:xfrm>
          <a:prstGeom prst="rect">
            <a:avLst/>
          </a:prstGeom>
          <a:solidFill>
            <a:srgbClr val="FFEEBD"/>
          </a:solidFill>
          <a:ln w="9525">
            <a:solidFill>
              <a:schemeClr val="tx1"/>
            </a:solidFill>
            <a:miter lim="800000"/>
            <a:headEnd/>
            <a:tailEnd/>
          </a:ln>
          <a:effectLst>
            <a:outerShdw dist="107763" dir="18900000" algn="ctr" rotWithShape="0">
              <a:schemeClr val="bg2">
                <a:alpha val="50000"/>
              </a:schemeClr>
            </a:outerShdw>
          </a:effec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spcBef>
                <a:spcPct val="50000"/>
              </a:spcBef>
              <a:buClr>
                <a:srgbClr val="419747"/>
              </a:buClr>
              <a:buSzPct val="120000"/>
              <a:buFont typeface="Wingdings" pitchFamily="2" charset="2"/>
              <a:buChar char="Ø"/>
            </a:pPr>
            <a:r>
              <a:rPr lang="ru-RU" altLang="ru-RU" sz="2000" b="1"/>
              <a:t>Если групповые и организационные цели согласованы и если </a:t>
            </a:r>
            <a:r>
              <a:rPr lang="ru-RU" altLang="ru-RU" sz="2000" b="1">
                <a:solidFill>
                  <a:srgbClr val="E6543C"/>
                </a:solidFill>
              </a:rPr>
              <a:t>групповая сплоченность очень низка</a:t>
            </a:r>
            <a:r>
              <a:rPr lang="ru-RU" altLang="ru-RU" sz="2000" b="1"/>
              <a:t>, попытайтесь ее повысить, сократив численность группы, повысив однородность членов группы, введите элемент соперничества с другими группами, предоставьте членам группы некоторые права и привилегии.</a:t>
            </a:r>
          </a:p>
          <a:p>
            <a:pPr algn="ctr" eaLnBrk="1" hangingPunct="1">
              <a:spcBef>
                <a:spcPct val="50000"/>
              </a:spcBef>
              <a:buClr>
                <a:srgbClr val="419747"/>
              </a:buClr>
              <a:buSzPct val="120000"/>
              <a:buFont typeface="Wingdings" pitchFamily="2" charset="2"/>
              <a:buChar char="Ø"/>
            </a:pPr>
            <a:r>
              <a:rPr lang="ru-RU" altLang="ru-RU" sz="2000" b="1"/>
              <a:t>Если групповые и организационные цели согласованы и если </a:t>
            </a:r>
            <a:r>
              <a:rPr lang="ru-RU" altLang="ru-RU" sz="2000" b="1">
                <a:solidFill>
                  <a:srgbClr val="E6543C"/>
                </a:solidFill>
              </a:rPr>
              <a:t>групповая сплоченность очень высока</a:t>
            </a:r>
            <a:r>
              <a:rPr lang="ru-RU" altLang="ru-RU" sz="2000" b="1"/>
              <a:t>, попытайтесь снизить ее, увеличивая численность группы или внося разнородность в состав группы; не стимулируйте соперничество с другими группами и поощряйте сотрудничество.</a:t>
            </a:r>
            <a:endParaRPr lang="ru-RU" altLang="ru-RU" sz="2000"/>
          </a:p>
        </p:txBody>
      </p:sp>
      <p:pic>
        <p:nvPicPr>
          <p:cNvPr id="58372" name="Picture 16" descr="BS0206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434263" y="5068888"/>
            <a:ext cx="1674812"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WordArt 23"/>
          <p:cNvSpPr>
            <a:spLocks noChangeArrowheads="1" noChangeShapeType="1" noTextEdit="1"/>
          </p:cNvSpPr>
          <p:nvPr/>
        </p:nvSpPr>
        <p:spPr bwMode="auto">
          <a:xfrm rot="5400000">
            <a:off x="6875463" y="2603500"/>
            <a:ext cx="2774950" cy="1546225"/>
          </a:xfrm>
          <a:prstGeom prst="rect">
            <a:avLst/>
          </a:prstGeom>
        </p:spPr>
        <p:txBody>
          <a:bodyPr vert="wordArtVert" wrap="none" fromWordArt="1">
            <a:prstTxWarp prst="textPlain">
              <a:avLst>
                <a:gd name="adj" fmla="val 50000"/>
              </a:avLst>
            </a:prstTxWarp>
          </a:bodyPr>
          <a:lstStyle/>
          <a:p>
            <a:pPr algn="ctr" fontAlgn="auto"/>
            <a:r>
              <a:rPr lang="ru-RU" sz="1800" kern="10" spc="-180">
                <a:ln w="9525">
                  <a:solidFill>
                    <a:srgbClr val="000000"/>
                  </a:solidFill>
                  <a:round/>
                  <a:headEnd/>
                  <a:tailEnd/>
                </a:ln>
                <a:solidFill>
                  <a:srgbClr val="FF0000"/>
                </a:solidFill>
                <a:latin typeface="Arial"/>
                <a:cs typeface="Arial"/>
              </a:rPr>
              <a:t>На заметку</a:t>
            </a:r>
          </a:p>
          <a:p>
            <a:pPr algn="ctr" fontAlgn="auto"/>
            <a:r>
              <a:rPr lang="ru-RU" sz="1800" kern="10" spc="-180">
                <a:ln w="9525">
                  <a:solidFill>
                    <a:srgbClr val="000000"/>
                  </a:solidFill>
                  <a:round/>
                  <a:headEnd/>
                  <a:tailEnd/>
                </a:ln>
                <a:solidFill>
                  <a:srgbClr val="FF0000"/>
                </a:solidFill>
                <a:latin typeface="Arial"/>
                <a:cs typeface="Arial"/>
              </a:rPr>
              <a:t>менеджеру</a:t>
            </a:r>
          </a:p>
        </p:txBody>
      </p:sp>
    </p:spTree>
    <p:extLst>
      <p:ext uri="{BB962C8B-B14F-4D97-AF65-F5344CB8AC3E}">
        <p14:creationId xmlns:p14="http://schemas.microsoft.com/office/powerpoint/2010/main" val="1715183909"/>
      </p:ext>
    </p:extLst>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Прямоугольник 8"/>
          <p:cNvSpPr>
            <a:spLocks noChangeArrowheads="1"/>
          </p:cNvSpPr>
          <p:nvPr/>
        </p:nvSpPr>
        <p:spPr bwMode="auto">
          <a:xfrm>
            <a:off x="179388" y="1700808"/>
            <a:ext cx="87852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ru-RU" altLang="ru-RU" sz="4000" b="1" i="1" u="sng" dirty="0">
                <a:cs typeface="Times New Roman" pitchFamily="18" charset="0"/>
              </a:rPr>
              <a:t>Конфликты в организации: причины и возможности управления</a:t>
            </a:r>
          </a:p>
        </p:txBody>
      </p:sp>
    </p:spTree>
    <p:extLst>
      <p:ext uri="{BB962C8B-B14F-4D97-AF65-F5344CB8AC3E}">
        <p14:creationId xmlns:p14="http://schemas.microsoft.com/office/powerpoint/2010/main" val="1558985867"/>
      </p:ext>
    </p:extLst>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descr="Large confetti"/>
          <p:cNvSpPr>
            <a:spLocks noGrp="1"/>
          </p:cNvSpPr>
          <p:nvPr>
            <p:ph type="title"/>
          </p:nvPr>
        </p:nvSpPr>
        <p:spPr>
          <a:xfrm>
            <a:off x="1042988" y="549275"/>
            <a:ext cx="4321175" cy="1112838"/>
          </a:xfrm>
        </p:spPr>
        <p:txBody>
          <a:bodyPr/>
          <a:lstStyle/>
          <a:p>
            <a:r>
              <a:rPr lang="ru-RU" altLang="ru-RU" sz="6600" smtClean="0">
                <a:cs typeface="Times New Roman" pitchFamily="18" charset="0"/>
              </a:rPr>
              <a:t>Конфликт</a:t>
            </a:r>
          </a:p>
        </p:txBody>
      </p:sp>
      <p:sp>
        <p:nvSpPr>
          <p:cNvPr id="3" name="Текст 2"/>
          <p:cNvSpPr>
            <a:spLocks noGrp="1"/>
          </p:cNvSpPr>
          <p:nvPr>
            <p:ph type="body" sz="half" idx="2"/>
          </p:nvPr>
        </p:nvSpPr>
        <p:spPr>
          <a:xfrm>
            <a:off x="1187450" y="1557338"/>
            <a:ext cx="3481388" cy="2528887"/>
          </a:xfrm>
        </p:spPr>
        <p:txBody>
          <a:bodyPr/>
          <a:lstStyle/>
          <a:p>
            <a:r>
              <a:rPr lang="ru-RU" altLang="ru-RU" sz="4000" smtClean="0">
                <a:cs typeface="Times New Roman" pitchFamily="18" charset="0"/>
              </a:rPr>
              <a:t>- отсутствие между двумя или более сторонами согласия</a:t>
            </a:r>
          </a:p>
        </p:txBody>
      </p:sp>
      <p:pic>
        <p:nvPicPr>
          <p:cNvPr id="5" name="Рисунок 4"/>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l="20400" r="20400"/>
          <a:stretch>
            <a:fillRect/>
          </a:stretch>
        </p:blipFill>
        <p:spPr>
          <a:xfrm>
            <a:off x="4499992" y="980728"/>
            <a:ext cx="4320480" cy="4320480"/>
          </a:xfrm>
          <a:prstGeom prst="ellipse">
            <a:avLst/>
          </a:prstGeom>
        </p:spPr>
      </p:pic>
    </p:spTree>
    <p:extLst>
      <p:ext uri="{BB962C8B-B14F-4D97-AF65-F5344CB8AC3E}">
        <p14:creationId xmlns:p14="http://schemas.microsoft.com/office/powerpoint/2010/main" val="7720166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Oval 38"/>
          <p:cNvSpPr>
            <a:spLocks noChangeArrowheads="1"/>
          </p:cNvSpPr>
          <p:nvPr/>
        </p:nvSpPr>
        <p:spPr bwMode="auto">
          <a:xfrm>
            <a:off x="5219700" y="1125538"/>
            <a:ext cx="3529013" cy="936625"/>
          </a:xfrm>
          <a:prstGeom prst="ellipse">
            <a:avLst/>
          </a:prstGeom>
          <a:solidFill>
            <a:srgbClr val="FFCCFF"/>
          </a:solidFill>
          <a:ln w="9525">
            <a:solidFill>
              <a:schemeClr val="tx1"/>
            </a:solidFill>
            <a:round/>
            <a:headEnd/>
            <a:tailEnd/>
          </a:ln>
        </p:spPr>
        <p:txBody>
          <a:bodyPr wrap="none" anchor="ctr"/>
          <a:lstStyle/>
          <a:p>
            <a:endParaRPr lang="ru-RU"/>
          </a:p>
        </p:txBody>
      </p:sp>
      <p:sp>
        <p:nvSpPr>
          <p:cNvPr id="34819" name="Oval 36"/>
          <p:cNvSpPr>
            <a:spLocks noChangeArrowheads="1"/>
          </p:cNvSpPr>
          <p:nvPr/>
        </p:nvSpPr>
        <p:spPr bwMode="auto">
          <a:xfrm>
            <a:off x="323850" y="1125538"/>
            <a:ext cx="3529013" cy="936625"/>
          </a:xfrm>
          <a:prstGeom prst="ellipse">
            <a:avLst/>
          </a:prstGeom>
          <a:solidFill>
            <a:srgbClr val="99FF66"/>
          </a:solidFill>
          <a:ln w="9525">
            <a:solidFill>
              <a:schemeClr val="tx1"/>
            </a:solidFill>
            <a:round/>
            <a:headEnd/>
            <a:tailEnd/>
          </a:ln>
        </p:spPr>
        <p:txBody>
          <a:bodyPr wrap="none" anchor="ctr"/>
          <a:lstStyle/>
          <a:p>
            <a:endParaRPr lang="ru-RU"/>
          </a:p>
        </p:txBody>
      </p:sp>
      <p:sp>
        <p:nvSpPr>
          <p:cNvPr id="9250" name="Oval 34"/>
          <p:cNvSpPr>
            <a:spLocks noChangeArrowheads="1"/>
          </p:cNvSpPr>
          <p:nvPr/>
        </p:nvSpPr>
        <p:spPr bwMode="auto">
          <a:xfrm>
            <a:off x="3995738" y="3429000"/>
            <a:ext cx="1079500" cy="936625"/>
          </a:xfrm>
          <a:prstGeom prst="ellipse">
            <a:avLst/>
          </a:prstGeom>
          <a:solidFill>
            <a:srgbClr val="FF33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pPr>
              <a:defRPr/>
            </a:pPr>
            <a:endParaRPr lang="ru-RU"/>
          </a:p>
        </p:txBody>
      </p:sp>
      <p:sp>
        <p:nvSpPr>
          <p:cNvPr id="9218" name="Rectangle 2"/>
          <p:cNvSpPr>
            <a:spLocks noGrp="1" noChangeArrowheads="1"/>
          </p:cNvSpPr>
          <p:nvPr>
            <p:ph type="title"/>
          </p:nvPr>
        </p:nvSpPr>
        <p:spPr>
          <a:xfrm>
            <a:off x="806450" y="277813"/>
            <a:ext cx="8229600" cy="1139825"/>
          </a:xfrm>
        </p:spPr>
        <p:txBody>
          <a:bodyPr/>
          <a:lstStyle/>
          <a:p>
            <a:pPr algn="r" eaLnBrk="1" hangingPunct="1"/>
            <a:r>
              <a:rPr lang="ru-RU" b="1" smtClean="0">
                <a:solidFill>
                  <a:srgbClr val="CC0066"/>
                </a:solidFill>
              </a:rPr>
              <a:t>Внутренняя среда организации</a:t>
            </a:r>
            <a:r>
              <a:rPr lang="ru-RU" smtClean="0"/>
              <a:t> </a:t>
            </a:r>
          </a:p>
        </p:txBody>
      </p:sp>
      <p:sp>
        <p:nvSpPr>
          <p:cNvPr id="34822" name="Rectangle 22"/>
          <p:cNvSpPr>
            <a:spLocks noChangeArrowheads="1"/>
          </p:cNvSpPr>
          <p:nvPr/>
        </p:nvSpPr>
        <p:spPr bwMode="auto">
          <a:xfrm>
            <a:off x="0" y="201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203200"/>
            <a:endParaRPr lang="ru-RU" sz="1800"/>
          </a:p>
        </p:txBody>
      </p:sp>
      <p:sp>
        <p:nvSpPr>
          <p:cNvPr id="9237" name="Text Box 21"/>
          <p:cNvSpPr txBox="1">
            <a:spLocks noChangeArrowheads="1"/>
          </p:cNvSpPr>
          <p:nvPr/>
        </p:nvSpPr>
        <p:spPr bwMode="auto">
          <a:xfrm flipH="1">
            <a:off x="3757613" y="2081213"/>
            <a:ext cx="1606550" cy="411162"/>
          </a:xfrm>
          <a:prstGeom prst="rect">
            <a:avLst/>
          </a:prstGeom>
          <a:solidFill>
            <a:srgbClr val="FFFFFF"/>
          </a:solidFill>
          <a:ln w="28575">
            <a:solidFill>
              <a:schemeClr val="tx2"/>
            </a:solidFill>
            <a:miter lim="800000"/>
            <a:headEnd/>
            <a:tailEnd/>
          </a:ln>
          <a:effectLst>
            <a:outerShdw dist="107763" dir="18900000" algn="ctr" rotWithShape="0">
              <a:srgbClr val="808080">
                <a:alpha val="50000"/>
              </a:srgbClr>
            </a:outerShdw>
          </a:effectLst>
        </p:spPr>
        <p:txBody>
          <a:bodyPr/>
          <a:lstStyle/>
          <a:p>
            <a:pPr algn="ctr">
              <a:defRPr/>
            </a:pPr>
            <a:r>
              <a:rPr lang="ru-RU" sz="1800" b="1">
                <a:cs typeface="Times New Roman" pitchFamily="18" charset="0"/>
              </a:rPr>
              <a:t>Технологии</a:t>
            </a:r>
            <a:endParaRPr lang="ru-RU" sz="1800"/>
          </a:p>
        </p:txBody>
      </p:sp>
      <p:sp>
        <p:nvSpPr>
          <p:cNvPr id="34824" name="Text Box 20"/>
          <p:cNvSpPr txBox="1">
            <a:spLocks noChangeArrowheads="1"/>
          </p:cNvSpPr>
          <p:nvPr/>
        </p:nvSpPr>
        <p:spPr bwMode="auto">
          <a:xfrm flipH="1">
            <a:off x="4140200" y="3689350"/>
            <a:ext cx="792163" cy="41275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800" b="1">
                <a:solidFill>
                  <a:srgbClr val="FFFFFF"/>
                </a:solidFill>
                <a:cs typeface="Times New Roman" pitchFamily="18" charset="0"/>
              </a:rPr>
              <a:t>Цели</a:t>
            </a:r>
            <a:endParaRPr lang="ru-RU" sz="1800">
              <a:solidFill>
                <a:srgbClr val="FFFFFF"/>
              </a:solidFill>
            </a:endParaRPr>
          </a:p>
        </p:txBody>
      </p:sp>
      <p:sp>
        <p:nvSpPr>
          <p:cNvPr id="9235" name="Text Box 19"/>
          <p:cNvSpPr txBox="1">
            <a:spLocks noChangeArrowheads="1"/>
          </p:cNvSpPr>
          <p:nvPr/>
        </p:nvSpPr>
        <p:spPr bwMode="auto">
          <a:xfrm flipH="1">
            <a:off x="839788" y="3689350"/>
            <a:ext cx="1606550" cy="412750"/>
          </a:xfrm>
          <a:prstGeom prst="rect">
            <a:avLst/>
          </a:prstGeom>
          <a:solidFill>
            <a:srgbClr val="FFFFFF"/>
          </a:solidFill>
          <a:ln w="28575">
            <a:solidFill>
              <a:schemeClr val="tx2"/>
            </a:solidFill>
            <a:miter lim="800000"/>
            <a:headEnd/>
            <a:tailEnd/>
          </a:ln>
          <a:effectLst>
            <a:outerShdw dist="107763" dir="18900000" algn="ctr" rotWithShape="0">
              <a:srgbClr val="808080">
                <a:alpha val="50000"/>
              </a:srgbClr>
            </a:outerShdw>
          </a:effectLst>
        </p:spPr>
        <p:txBody>
          <a:bodyPr/>
          <a:lstStyle/>
          <a:p>
            <a:pPr algn="ctr">
              <a:defRPr/>
            </a:pPr>
            <a:r>
              <a:rPr lang="ru-RU" sz="1800" b="1">
                <a:cs typeface="Times New Roman" pitchFamily="18" charset="0"/>
              </a:rPr>
              <a:t>Структура</a:t>
            </a:r>
            <a:endParaRPr lang="ru-RU" sz="1800"/>
          </a:p>
        </p:txBody>
      </p:sp>
      <p:sp>
        <p:nvSpPr>
          <p:cNvPr id="9234" name="Text Box 18"/>
          <p:cNvSpPr txBox="1">
            <a:spLocks noChangeArrowheads="1"/>
          </p:cNvSpPr>
          <p:nvPr/>
        </p:nvSpPr>
        <p:spPr bwMode="auto">
          <a:xfrm flipH="1">
            <a:off x="6588125" y="3689350"/>
            <a:ext cx="1606550" cy="412750"/>
          </a:xfrm>
          <a:prstGeom prst="rect">
            <a:avLst/>
          </a:prstGeom>
          <a:solidFill>
            <a:srgbClr val="FFFFFF"/>
          </a:solidFill>
          <a:ln w="28575">
            <a:solidFill>
              <a:schemeClr val="tx2"/>
            </a:solidFill>
            <a:miter lim="800000"/>
            <a:headEnd/>
            <a:tailEnd/>
          </a:ln>
          <a:effectLst>
            <a:outerShdw dist="107763" dir="18900000" algn="ctr" rotWithShape="0">
              <a:srgbClr val="808080">
                <a:alpha val="50000"/>
              </a:srgbClr>
            </a:outerShdw>
          </a:effectLst>
        </p:spPr>
        <p:txBody>
          <a:bodyPr/>
          <a:lstStyle/>
          <a:p>
            <a:pPr algn="ctr">
              <a:defRPr/>
            </a:pPr>
            <a:r>
              <a:rPr lang="ru-RU" sz="1800" b="1">
                <a:cs typeface="Times New Roman" pitchFamily="18" charset="0"/>
              </a:rPr>
              <a:t>Люди</a:t>
            </a:r>
            <a:endParaRPr lang="ru-RU" sz="1800"/>
          </a:p>
        </p:txBody>
      </p:sp>
      <p:sp>
        <p:nvSpPr>
          <p:cNvPr id="9233" name="Text Box 17"/>
          <p:cNvSpPr txBox="1">
            <a:spLocks noChangeArrowheads="1"/>
          </p:cNvSpPr>
          <p:nvPr/>
        </p:nvSpPr>
        <p:spPr bwMode="auto">
          <a:xfrm flipH="1">
            <a:off x="511175" y="5473700"/>
            <a:ext cx="2692400" cy="685800"/>
          </a:xfrm>
          <a:prstGeom prst="rect">
            <a:avLst/>
          </a:prstGeom>
          <a:solidFill>
            <a:srgbClr val="FFFFFF"/>
          </a:solidFill>
          <a:ln w="28575">
            <a:solidFill>
              <a:schemeClr val="tx2"/>
            </a:solidFill>
            <a:miter lim="800000"/>
            <a:headEnd/>
            <a:tailEnd/>
          </a:ln>
          <a:effectLst>
            <a:outerShdw dist="107763" dir="18900000" algn="ctr" rotWithShape="0">
              <a:srgbClr val="808080">
                <a:alpha val="50000"/>
              </a:srgbClr>
            </a:outerShdw>
          </a:effectLst>
        </p:spPr>
        <p:txBody>
          <a:bodyPr/>
          <a:lstStyle/>
          <a:p>
            <a:pPr algn="ctr">
              <a:defRPr/>
            </a:pPr>
            <a:r>
              <a:rPr lang="ru-RU" sz="1800" b="1">
                <a:cs typeface="Times New Roman" pitchFamily="18" charset="0"/>
              </a:rPr>
              <a:t>Система социальной организации</a:t>
            </a:r>
            <a:endParaRPr lang="ru-RU" sz="1800"/>
          </a:p>
        </p:txBody>
      </p:sp>
      <p:sp>
        <p:nvSpPr>
          <p:cNvPr id="9232" name="Text Box 16"/>
          <p:cNvSpPr txBox="1">
            <a:spLocks noChangeArrowheads="1"/>
          </p:cNvSpPr>
          <p:nvPr/>
        </p:nvSpPr>
        <p:spPr bwMode="auto">
          <a:xfrm flipH="1">
            <a:off x="3708400" y="5465763"/>
            <a:ext cx="1606550" cy="411162"/>
          </a:xfrm>
          <a:prstGeom prst="rect">
            <a:avLst/>
          </a:prstGeom>
          <a:solidFill>
            <a:srgbClr val="FFFFFF"/>
          </a:solidFill>
          <a:ln w="28575">
            <a:solidFill>
              <a:schemeClr val="tx2"/>
            </a:solidFill>
            <a:miter lim="800000"/>
            <a:headEnd/>
            <a:tailEnd/>
          </a:ln>
          <a:effectLst>
            <a:outerShdw dist="107763" dir="18900000" algn="ctr" rotWithShape="0">
              <a:srgbClr val="808080">
                <a:alpha val="50000"/>
              </a:srgbClr>
            </a:outerShdw>
          </a:effectLst>
        </p:spPr>
        <p:txBody>
          <a:bodyPr/>
          <a:lstStyle/>
          <a:p>
            <a:pPr algn="ctr">
              <a:defRPr/>
            </a:pPr>
            <a:r>
              <a:rPr lang="ru-RU" sz="1800" b="1">
                <a:cs typeface="Times New Roman" pitchFamily="18" charset="0"/>
              </a:rPr>
              <a:t>Капитал</a:t>
            </a:r>
            <a:endParaRPr lang="ru-RU" sz="1800"/>
          </a:p>
        </p:txBody>
      </p:sp>
      <p:sp>
        <p:nvSpPr>
          <p:cNvPr id="9231" name="Text Box 15"/>
          <p:cNvSpPr txBox="1">
            <a:spLocks noChangeArrowheads="1"/>
          </p:cNvSpPr>
          <p:nvPr/>
        </p:nvSpPr>
        <p:spPr bwMode="auto">
          <a:xfrm flipH="1">
            <a:off x="5700713" y="5480050"/>
            <a:ext cx="3119437" cy="685800"/>
          </a:xfrm>
          <a:prstGeom prst="rect">
            <a:avLst/>
          </a:prstGeom>
          <a:solidFill>
            <a:srgbClr val="FFFFFF"/>
          </a:solidFill>
          <a:ln w="28575">
            <a:solidFill>
              <a:schemeClr val="tx2"/>
            </a:solidFill>
            <a:miter lim="800000"/>
            <a:headEnd/>
            <a:tailEnd/>
          </a:ln>
          <a:effectLst>
            <a:outerShdw dist="107763" dir="18900000" algn="ctr" rotWithShape="0">
              <a:srgbClr val="808080">
                <a:alpha val="50000"/>
              </a:srgbClr>
            </a:outerShdw>
          </a:effectLst>
        </p:spPr>
        <p:txBody>
          <a:bodyPr/>
          <a:lstStyle/>
          <a:p>
            <a:pPr algn="ctr">
              <a:defRPr/>
            </a:pPr>
            <a:r>
              <a:rPr lang="ru-RU" sz="1800" b="1">
                <a:cs typeface="Times New Roman" pitchFamily="18" charset="0"/>
              </a:rPr>
              <a:t>Технико-технологическая система</a:t>
            </a:r>
            <a:endParaRPr lang="ru-RU" sz="1800"/>
          </a:p>
        </p:txBody>
      </p:sp>
      <p:sp>
        <p:nvSpPr>
          <p:cNvPr id="34830" name="AutoShape 14"/>
          <p:cNvSpPr>
            <a:spLocks noChangeArrowheads="1"/>
          </p:cNvSpPr>
          <p:nvPr/>
        </p:nvSpPr>
        <p:spPr bwMode="auto">
          <a:xfrm flipH="1">
            <a:off x="4375150" y="2565400"/>
            <a:ext cx="371475" cy="685800"/>
          </a:xfrm>
          <a:prstGeom prst="upDownArrow">
            <a:avLst>
              <a:gd name="adj1" fmla="val 50000"/>
              <a:gd name="adj2" fmla="val 36923"/>
            </a:avLst>
          </a:prstGeom>
          <a:solidFill>
            <a:srgbClr val="DDDDDD"/>
          </a:solidFill>
          <a:ln w="9525">
            <a:solidFill>
              <a:srgbClr val="000000"/>
            </a:solidFill>
            <a:miter lim="800000"/>
            <a:headEnd/>
            <a:tailEnd/>
          </a:ln>
        </p:spPr>
        <p:txBody>
          <a:bodyPr/>
          <a:lstStyle/>
          <a:p>
            <a:endParaRPr lang="ru-RU"/>
          </a:p>
        </p:txBody>
      </p:sp>
      <p:sp>
        <p:nvSpPr>
          <p:cNvPr id="34831" name="AutoShape 13"/>
          <p:cNvSpPr>
            <a:spLocks noChangeArrowheads="1"/>
          </p:cNvSpPr>
          <p:nvPr/>
        </p:nvSpPr>
        <p:spPr bwMode="auto">
          <a:xfrm flipH="1">
            <a:off x="4356100" y="4543425"/>
            <a:ext cx="369888" cy="685800"/>
          </a:xfrm>
          <a:prstGeom prst="upDownArrow">
            <a:avLst>
              <a:gd name="adj1" fmla="val 50000"/>
              <a:gd name="adj2" fmla="val 37081"/>
            </a:avLst>
          </a:prstGeom>
          <a:solidFill>
            <a:srgbClr val="DDDDDD"/>
          </a:solidFill>
          <a:ln w="9525">
            <a:solidFill>
              <a:srgbClr val="000000"/>
            </a:solidFill>
            <a:miter lim="800000"/>
            <a:headEnd/>
            <a:tailEnd/>
          </a:ln>
        </p:spPr>
        <p:txBody>
          <a:bodyPr/>
          <a:lstStyle/>
          <a:p>
            <a:endParaRPr lang="ru-RU"/>
          </a:p>
        </p:txBody>
      </p:sp>
      <p:sp>
        <p:nvSpPr>
          <p:cNvPr id="34832" name="AutoShape 12"/>
          <p:cNvSpPr>
            <a:spLocks noChangeArrowheads="1"/>
          </p:cNvSpPr>
          <p:nvPr/>
        </p:nvSpPr>
        <p:spPr bwMode="auto">
          <a:xfrm flipH="1">
            <a:off x="2568575" y="3689350"/>
            <a:ext cx="989013" cy="412750"/>
          </a:xfrm>
          <a:prstGeom prst="leftRightArrow">
            <a:avLst>
              <a:gd name="adj1" fmla="val 50000"/>
              <a:gd name="adj2" fmla="val 47923"/>
            </a:avLst>
          </a:prstGeom>
          <a:solidFill>
            <a:srgbClr val="DDDDDD"/>
          </a:solidFill>
          <a:ln w="9525">
            <a:solidFill>
              <a:srgbClr val="000000"/>
            </a:solidFill>
            <a:miter lim="800000"/>
            <a:headEnd/>
            <a:tailEnd/>
          </a:ln>
        </p:spPr>
        <p:txBody>
          <a:bodyPr/>
          <a:lstStyle/>
          <a:p>
            <a:endParaRPr lang="ru-RU"/>
          </a:p>
        </p:txBody>
      </p:sp>
      <p:sp>
        <p:nvSpPr>
          <p:cNvPr id="34833" name="AutoShape 11"/>
          <p:cNvSpPr>
            <a:spLocks noChangeArrowheads="1"/>
          </p:cNvSpPr>
          <p:nvPr/>
        </p:nvSpPr>
        <p:spPr bwMode="auto">
          <a:xfrm flipH="1">
            <a:off x="5364163" y="3716338"/>
            <a:ext cx="1111250" cy="412750"/>
          </a:xfrm>
          <a:prstGeom prst="leftRightArrow">
            <a:avLst>
              <a:gd name="adj1" fmla="val 50000"/>
              <a:gd name="adj2" fmla="val 53846"/>
            </a:avLst>
          </a:prstGeom>
          <a:solidFill>
            <a:srgbClr val="DDDDDD"/>
          </a:solidFill>
          <a:ln w="9525">
            <a:solidFill>
              <a:srgbClr val="000000"/>
            </a:solidFill>
            <a:miter lim="800000"/>
            <a:headEnd/>
            <a:tailEnd/>
          </a:ln>
        </p:spPr>
        <p:txBody>
          <a:bodyPr/>
          <a:lstStyle/>
          <a:p>
            <a:endParaRPr lang="ru-RU"/>
          </a:p>
        </p:txBody>
      </p:sp>
      <p:sp>
        <p:nvSpPr>
          <p:cNvPr id="34834" name="AutoShape 10"/>
          <p:cNvSpPr>
            <a:spLocks noChangeArrowheads="1"/>
          </p:cNvSpPr>
          <p:nvPr/>
        </p:nvSpPr>
        <p:spPr bwMode="auto">
          <a:xfrm flipH="1">
            <a:off x="839788" y="4310063"/>
            <a:ext cx="2100262" cy="1096962"/>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rgbClr val="99CCFF"/>
          </a:solidFill>
          <a:ln w="9525">
            <a:solidFill>
              <a:srgbClr val="000000"/>
            </a:solidFill>
            <a:miter lim="800000"/>
            <a:headEnd/>
            <a:tailEnd/>
          </a:ln>
        </p:spPr>
        <p:txBody>
          <a:bodyPr/>
          <a:lstStyle/>
          <a:p>
            <a:endParaRPr lang="ru-RU"/>
          </a:p>
        </p:txBody>
      </p:sp>
      <p:sp>
        <p:nvSpPr>
          <p:cNvPr id="34835" name="AutoShape 9"/>
          <p:cNvSpPr>
            <a:spLocks noChangeArrowheads="1"/>
          </p:cNvSpPr>
          <p:nvPr/>
        </p:nvSpPr>
        <p:spPr bwMode="auto">
          <a:xfrm flipH="1">
            <a:off x="827088" y="2381250"/>
            <a:ext cx="2101850" cy="1096963"/>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rgbClr val="99CCFF"/>
          </a:solidFill>
          <a:ln w="9525">
            <a:solidFill>
              <a:srgbClr val="000000"/>
            </a:solidFill>
            <a:miter lim="800000"/>
            <a:headEnd/>
            <a:tailEnd/>
          </a:ln>
        </p:spPr>
        <p:txBody>
          <a:bodyPr/>
          <a:lstStyle/>
          <a:p>
            <a:endParaRPr lang="ru-RU"/>
          </a:p>
        </p:txBody>
      </p:sp>
      <p:sp>
        <p:nvSpPr>
          <p:cNvPr id="34836" name="AutoShape 8"/>
          <p:cNvSpPr>
            <a:spLocks noChangeArrowheads="1"/>
          </p:cNvSpPr>
          <p:nvPr/>
        </p:nvSpPr>
        <p:spPr bwMode="auto">
          <a:xfrm flipH="1">
            <a:off x="6011863" y="2381250"/>
            <a:ext cx="2100262" cy="1096963"/>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rgbClr val="CCFF33"/>
          </a:solidFill>
          <a:ln w="9525">
            <a:solidFill>
              <a:srgbClr val="000000"/>
            </a:solidFill>
            <a:miter lim="800000"/>
            <a:headEnd/>
            <a:tailEnd/>
          </a:ln>
        </p:spPr>
        <p:txBody>
          <a:bodyPr/>
          <a:lstStyle/>
          <a:p>
            <a:endParaRPr lang="ru-RU"/>
          </a:p>
        </p:txBody>
      </p:sp>
      <p:sp>
        <p:nvSpPr>
          <p:cNvPr id="34837" name="AutoShape 7"/>
          <p:cNvSpPr>
            <a:spLocks noChangeArrowheads="1"/>
          </p:cNvSpPr>
          <p:nvPr/>
        </p:nvSpPr>
        <p:spPr bwMode="auto">
          <a:xfrm flipH="1">
            <a:off x="6029325" y="4292600"/>
            <a:ext cx="2101850" cy="1096963"/>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rgbClr val="CCFF33"/>
          </a:solidFill>
          <a:ln w="9525">
            <a:solidFill>
              <a:srgbClr val="000000"/>
            </a:solidFill>
            <a:miter lim="800000"/>
            <a:headEnd/>
            <a:tailEnd/>
          </a:ln>
        </p:spPr>
        <p:txBody>
          <a:bodyPr/>
          <a:lstStyle/>
          <a:p>
            <a:endParaRPr lang="ru-RU"/>
          </a:p>
        </p:txBody>
      </p:sp>
      <p:sp>
        <p:nvSpPr>
          <p:cNvPr id="34838" name="Text Box 6"/>
          <p:cNvSpPr txBox="1">
            <a:spLocks noChangeArrowheads="1"/>
          </p:cNvSpPr>
          <p:nvPr/>
        </p:nvSpPr>
        <p:spPr bwMode="auto">
          <a:xfrm>
            <a:off x="5435600" y="1412875"/>
            <a:ext cx="3027363" cy="4127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800" b="1">
                <a:cs typeface="Times New Roman" pitchFamily="18" charset="0"/>
              </a:rPr>
              <a:t>ОБЪЕКТ УПРАВЛЕНИЯ</a:t>
            </a:r>
            <a:endParaRPr lang="ru-RU" sz="1800"/>
          </a:p>
        </p:txBody>
      </p:sp>
      <p:sp>
        <p:nvSpPr>
          <p:cNvPr id="34839" name="Text Box 5"/>
          <p:cNvSpPr txBox="1">
            <a:spLocks noChangeArrowheads="1"/>
          </p:cNvSpPr>
          <p:nvPr/>
        </p:nvSpPr>
        <p:spPr bwMode="auto">
          <a:xfrm>
            <a:off x="539750" y="1412875"/>
            <a:ext cx="3095625" cy="411163"/>
          </a:xfrm>
          <a:prstGeom prst="rect">
            <a:avLst/>
          </a:prstGeom>
          <a:solidFill>
            <a:srgbClr val="99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800" b="1">
                <a:cs typeface="Times New Roman" pitchFamily="18" charset="0"/>
              </a:rPr>
              <a:t>СУБЪЕКТ УПРАВЛЕНИЯ</a:t>
            </a:r>
            <a:endParaRPr lang="ru-RU" sz="1800"/>
          </a:p>
        </p:txBody>
      </p:sp>
      <p:sp>
        <p:nvSpPr>
          <p:cNvPr id="34840" name="Rectangle 32"/>
          <p:cNvSpPr>
            <a:spLocks noChangeArrowheads="1"/>
          </p:cNvSpPr>
          <p:nvPr/>
        </p:nvSpPr>
        <p:spPr bwMode="auto">
          <a:xfrm>
            <a:off x="0" y="201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nchor="ctr">
            <a:spAutoFit/>
          </a:bodyPr>
          <a:lstStyle/>
          <a:p>
            <a:pPr indent="203200"/>
            <a:endParaRPr lang="ru-RU" sz="1800"/>
          </a:p>
        </p:txBody>
      </p:sp>
      <p:sp>
        <p:nvSpPr>
          <p:cNvPr id="34841" name="AutoShape 35"/>
          <p:cNvSpPr>
            <a:spLocks noChangeArrowheads="1"/>
          </p:cNvSpPr>
          <p:nvPr/>
        </p:nvSpPr>
        <p:spPr bwMode="auto">
          <a:xfrm rot="10800000">
            <a:off x="3924300" y="1412875"/>
            <a:ext cx="1214438" cy="5651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DDDDDD"/>
          </a:solidFill>
          <a:ln w="9525">
            <a:solidFill>
              <a:schemeClr val="tx1"/>
            </a:solidFill>
            <a:miter lim="800000"/>
            <a:headEnd/>
            <a:tailEnd/>
          </a:ln>
        </p:spPr>
        <p:txBody>
          <a:bodyPr wrap="none" anchor="ctr"/>
          <a:lstStyle/>
          <a:p>
            <a:endParaRPr lang="ru-RU"/>
          </a:p>
        </p:txBody>
      </p:sp>
      <p:pic>
        <p:nvPicPr>
          <p:cNvPr id="34842" name="Picture 39" descr="j029324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06400" y="260350"/>
            <a:ext cx="1069975" cy="788988"/>
          </a:xfrm>
          <a:noFill/>
        </p:spPr>
      </p:pic>
      <p:sp>
        <p:nvSpPr>
          <p:cNvPr id="34843" name="Oval 41" descr="Газетная бумага"/>
          <p:cNvSpPr>
            <a:spLocks noChangeArrowheads="1"/>
          </p:cNvSpPr>
          <p:nvPr/>
        </p:nvSpPr>
        <p:spPr bwMode="auto">
          <a:xfrm>
            <a:off x="34925" y="6264275"/>
            <a:ext cx="2305050" cy="549275"/>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pPr algn="ctr"/>
            <a:r>
              <a:rPr lang="ru-RU" sz="1600" b="1">
                <a:latin typeface="Times New Roman" pitchFamily="18" charset="0"/>
              </a:rPr>
              <a:t>Сущность организации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ppt_x</p:attrName>
                                        </p:attrNameLst>
                                      </p:cBhvr>
                                      <p:tavLst>
                                        <p:tav tm="0">
                                          <p:val>
                                            <p:strVal val="#ppt_x-.2"/>
                                          </p:val>
                                        </p:tav>
                                        <p:tav tm="100000">
                                          <p:val>
                                            <p:strVal val="#ppt_x"/>
                                          </p:val>
                                        </p:tav>
                                      </p:tavLst>
                                    </p:anim>
                                    <p:anim calcmode="lin" valueType="num">
                                      <p:cBhvr>
                                        <p:cTn id="8" dur="1000" fill="hold"/>
                                        <p:tgtEl>
                                          <p:spTgt spid="92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descr="Large confetti"/>
          <p:cNvSpPr>
            <a:spLocks noGrp="1"/>
          </p:cNvSpPr>
          <p:nvPr>
            <p:ph type="title"/>
          </p:nvPr>
        </p:nvSpPr>
        <p:spPr>
          <a:xfrm>
            <a:off x="1093788" y="404664"/>
            <a:ext cx="7772400" cy="1143000"/>
          </a:xfrm>
        </p:spPr>
        <p:txBody>
          <a:bodyPr/>
          <a:lstStyle/>
          <a:p>
            <a:pPr algn="ctr"/>
            <a:r>
              <a:rPr lang="ru-RU" altLang="ru-RU" sz="4800" b="1" dirty="0" smtClean="0">
                <a:cs typeface="Times New Roman" pitchFamily="18" charset="0"/>
              </a:rPr>
              <a:t>Причины конфликтов в организации</a:t>
            </a:r>
            <a:r>
              <a:rPr lang="ru-RU" altLang="ru-RU" dirty="0" smtClean="0"/>
              <a:t/>
            </a:r>
            <a:br>
              <a:rPr lang="ru-RU" altLang="ru-RU" dirty="0" smtClean="0"/>
            </a:br>
            <a:endParaRPr lang="ru-RU" altLang="ru-RU" dirty="0" smtClean="0"/>
          </a:p>
        </p:txBody>
      </p:sp>
      <p:sp>
        <p:nvSpPr>
          <p:cNvPr id="3" name="Объект 2"/>
          <p:cNvSpPr>
            <a:spLocks noGrp="1"/>
          </p:cNvSpPr>
          <p:nvPr>
            <p:ph idx="1"/>
          </p:nvPr>
        </p:nvSpPr>
        <p:spPr>
          <a:xfrm>
            <a:off x="685800" y="1974850"/>
            <a:ext cx="7772400" cy="4191000"/>
          </a:xfrm>
        </p:spPr>
        <p:txBody>
          <a:bodyPr/>
          <a:lstStyle/>
          <a:p>
            <a:pPr>
              <a:buFont typeface="Times New Roman" pitchFamily="18" charset="0"/>
              <a:buAutoNum type="arabicPeriod"/>
            </a:pPr>
            <a:r>
              <a:rPr lang="ru-RU" altLang="ru-RU" sz="2800" b="1" smtClean="0">
                <a:cs typeface="Times New Roman" pitchFamily="18" charset="0"/>
              </a:rPr>
              <a:t>Распределение ресурсов. </a:t>
            </a:r>
          </a:p>
          <a:p>
            <a:pPr>
              <a:buFont typeface="Times New Roman" pitchFamily="18" charset="0"/>
              <a:buAutoNum type="arabicPeriod"/>
            </a:pPr>
            <a:r>
              <a:rPr lang="ru-RU" altLang="ru-RU" sz="2800" b="1" smtClean="0">
                <a:cs typeface="Times New Roman" pitchFamily="18" charset="0"/>
              </a:rPr>
              <a:t>Взаимозависимость обязанностей.</a:t>
            </a:r>
          </a:p>
          <a:p>
            <a:pPr>
              <a:buFont typeface="Times New Roman" pitchFamily="18" charset="0"/>
              <a:buAutoNum type="arabicPeriod"/>
            </a:pPr>
            <a:r>
              <a:rPr lang="ru-RU" altLang="ru-RU" sz="2800" b="1" smtClean="0">
                <a:cs typeface="Times New Roman" pitchFamily="18" charset="0"/>
              </a:rPr>
              <a:t>Расхождения в целях. </a:t>
            </a:r>
          </a:p>
          <a:p>
            <a:pPr>
              <a:buFont typeface="Times New Roman" pitchFamily="18" charset="0"/>
              <a:buAutoNum type="arabicPeriod"/>
            </a:pPr>
            <a:r>
              <a:rPr lang="ru-RU" altLang="ru-RU" sz="2800" b="1" smtClean="0">
                <a:cs typeface="Times New Roman" pitchFamily="18" charset="0"/>
              </a:rPr>
              <a:t>Различия в ценностях. </a:t>
            </a:r>
          </a:p>
          <a:p>
            <a:pPr>
              <a:buFont typeface="Times New Roman" pitchFamily="18" charset="0"/>
              <a:buAutoNum type="arabicPeriod"/>
            </a:pPr>
            <a:r>
              <a:rPr lang="ru-RU" altLang="ru-RU" sz="2800" b="1" smtClean="0">
                <a:cs typeface="Times New Roman" pitchFamily="18" charset="0"/>
              </a:rPr>
              <a:t>Различия в жизненном опыте и манерах поведения.</a:t>
            </a:r>
          </a:p>
          <a:p>
            <a:pPr>
              <a:buFont typeface="Times New Roman" pitchFamily="18" charset="0"/>
              <a:buAutoNum type="arabicPeriod"/>
            </a:pPr>
            <a:r>
              <a:rPr lang="ru-RU" altLang="ru-RU" sz="2800" b="1" smtClean="0">
                <a:cs typeface="Times New Roman" pitchFamily="18" charset="0"/>
              </a:rPr>
              <a:t>Плохие коммуникации. </a:t>
            </a:r>
          </a:p>
        </p:txBody>
      </p:sp>
    </p:spTree>
    <p:extLst>
      <p:ext uri="{BB962C8B-B14F-4D97-AF65-F5344CB8AC3E}">
        <p14:creationId xmlns:p14="http://schemas.microsoft.com/office/powerpoint/2010/main" val="8321239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descr="Large confetti"/>
          <p:cNvSpPr>
            <a:spLocks noGrp="1"/>
          </p:cNvSpPr>
          <p:nvPr>
            <p:ph type="title"/>
          </p:nvPr>
        </p:nvSpPr>
        <p:spPr>
          <a:xfrm>
            <a:off x="827088" y="333375"/>
            <a:ext cx="4537075" cy="1185863"/>
          </a:xfrm>
        </p:spPr>
        <p:txBody>
          <a:bodyPr/>
          <a:lstStyle/>
          <a:p>
            <a:pPr algn="ctr"/>
            <a:r>
              <a:rPr lang="ru-RU" altLang="ru-RU" sz="4800" smtClean="0">
                <a:cs typeface="Times New Roman" pitchFamily="18" charset="0"/>
              </a:rPr>
              <a:t>Распределение ресурсов </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40200" y="1435100"/>
            <a:ext cx="5003800" cy="5408613"/>
          </a:xfrm>
        </p:spPr>
      </p:pic>
      <p:sp>
        <p:nvSpPr>
          <p:cNvPr id="4" name="Текст 3"/>
          <p:cNvSpPr>
            <a:spLocks noGrp="1"/>
          </p:cNvSpPr>
          <p:nvPr>
            <p:ph type="body" sz="half" idx="2"/>
          </p:nvPr>
        </p:nvSpPr>
        <p:spPr>
          <a:xfrm>
            <a:off x="250825" y="1631950"/>
            <a:ext cx="3529013" cy="4229100"/>
          </a:xfrm>
        </p:spPr>
        <p:txBody>
          <a:bodyPr/>
          <a:lstStyle/>
          <a:p>
            <a:r>
              <a:rPr lang="ru-RU" altLang="ru-RU" sz="2800" smtClean="0">
                <a:cs typeface="Times New Roman" pitchFamily="18" charset="0"/>
              </a:rPr>
              <a:t>Ресурсы всегда ограничены. Руководство решает, как их распределить наиболее эффективным образом. Но люди всегда хотят получать не меньше, а больше. </a:t>
            </a:r>
          </a:p>
        </p:txBody>
      </p:sp>
    </p:spTree>
    <p:extLst>
      <p:ext uri="{BB962C8B-B14F-4D97-AF65-F5344CB8AC3E}">
        <p14:creationId xmlns:p14="http://schemas.microsoft.com/office/powerpoint/2010/main" val="716966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descr="Large confetti"/>
          <p:cNvSpPr>
            <a:spLocks noGrp="1"/>
          </p:cNvSpPr>
          <p:nvPr>
            <p:ph type="title"/>
          </p:nvPr>
        </p:nvSpPr>
        <p:spPr>
          <a:xfrm>
            <a:off x="1009650" y="446088"/>
            <a:ext cx="6875463" cy="1185862"/>
          </a:xfrm>
        </p:spPr>
        <p:txBody>
          <a:bodyPr/>
          <a:lstStyle/>
          <a:p>
            <a:pPr algn="ctr"/>
            <a:r>
              <a:rPr lang="ru-RU" altLang="ru-RU" sz="4800" smtClean="0">
                <a:cs typeface="Times New Roman" pitchFamily="18" charset="0"/>
              </a:rPr>
              <a:t>Взаимозависимость обязанностей</a:t>
            </a:r>
          </a:p>
        </p:txBody>
      </p:sp>
      <p:sp>
        <p:nvSpPr>
          <p:cNvPr id="4" name="Текст 3"/>
          <p:cNvSpPr>
            <a:spLocks noGrp="1"/>
          </p:cNvSpPr>
          <p:nvPr>
            <p:ph type="body" sz="half" idx="2"/>
          </p:nvPr>
        </p:nvSpPr>
        <p:spPr>
          <a:xfrm>
            <a:off x="395288" y="1631950"/>
            <a:ext cx="8208962" cy="4229100"/>
          </a:xfrm>
        </p:spPr>
        <p:txBody>
          <a:bodyPr/>
          <a:lstStyle/>
          <a:p>
            <a:r>
              <a:rPr lang="ru-RU" altLang="ru-RU" sz="4000" smtClean="0">
                <a:cs typeface="Times New Roman" pitchFamily="18" charset="0"/>
              </a:rPr>
              <a:t>Все организации являются системами, состоящими из взаимозависящих элементов, при неадекватной работе одного подразделения или человека взаимозависимость задач может стать причиной конфликта.</a:t>
            </a:r>
          </a:p>
        </p:txBody>
      </p:sp>
    </p:spTree>
    <p:extLst>
      <p:ext uri="{BB962C8B-B14F-4D97-AF65-F5344CB8AC3E}">
        <p14:creationId xmlns:p14="http://schemas.microsoft.com/office/powerpoint/2010/main" val="6119131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descr="Large confetti"/>
          <p:cNvSpPr>
            <a:spLocks noGrp="1"/>
          </p:cNvSpPr>
          <p:nvPr>
            <p:ph type="title"/>
          </p:nvPr>
        </p:nvSpPr>
        <p:spPr>
          <a:xfrm>
            <a:off x="107355" y="-61888"/>
            <a:ext cx="6264845" cy="1690688"/>
          </a:xfrm>
        </p:spPr>
        <p:txBody>
          <a:bodyPr/>
          <a:lstStyle/>
          <a:p>
            <a:r>
              <a:rPr lang="ru-RU" altLang="ru-RU" sz="4800" smtClean="0">
                <a:cs typeface="Times New Roman" pitchFamily="18" charset="0"/>
              </a:rPr>
              <a:t>Расхождения в целях</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007100" y="0"/>
            <a:ext cx="3136900" cy="2133600"/>
          </a:xfrm>
        </p:spPr>
      </p:pic>
      <p:sp>
        <p:nvSpPr>
          <p:cNvPr id="4" name="Текст 3"/>
          <p:cNvSpPr>
            <a:spLocks noGrp="1"/>
          </p:cNvSpPr>
          <p:nvPr>
            <p:ph type="body" sz="half" idx="2"/>
          </p:nvPr>
        </p:nvSpPr>
        <p:spPr>
          <a:xfrm>
            <a:off x="0" y="2204864"/>
            <a:ext cx="7235825" cy="3933825"/>
          </a:xfrm>
        </p:spPr>
        <p:txBody>
          <a:bodyPr/>
          <a:lstStyle/>
          <a:p>
            <a:pPr algn="ctr"/>
            <a:r>
              <a:rPr lang="ru-RU" altLang="ru-RU" sz="2800" dirty="0" smtClean="0">
                <a:cs typeface="Times New Roman" pitchFamily="18" charset="0"/>
              </a:rPr>
              <a:t>Возможность конфликта увеличивается, по мере того как организации разбиваются на подразделения. Это происходит потому, что специализированные подразделения сами формулируют свои цели и могут уделять большее внимание их достижению, чем целей всей организации.</a:t>
            </a:r>
          </a:p>
        </p:txBody>
      </p:sp>
    </p:spTree>
    <p:extLst>
      <p:ext uri="{BB962C8B-B14F-4D97-AF65-F5344CB8AC3E}">
        <p14:creationId xmlns:p14="http://schemas.microsoft.com/office/powerpoint/2010/main" val="13777568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descr="Large confetti"/>
          <p:cNvSpPr>
            <a:spLocks noGrp="1"/>
          </p:cNvSpPr>
          <p:nvPr>
            <p:ph type="title"/>
          </p:nvPr>
        </p:nvSpPr>
        <p:spPr>
          <a:xfrm>
            <a:off x="1370013" y="476250"/>
            <a:ext cx="4857750" cy="1185863"/>
          </a:xfrm>
        </p:spPr>
        <p:txBody>
          <a:bodyPr/>
          <a:lstStyle/>
          <a:p>
            <a:r>
              <a:rPr lang="ru-RU" altLang="ru-RU" sz="4800" smtClean="0">
                <a:cs typeface="Times New Roman" pitchFamily="18" charset="0"/>
              </a:rPr>
              <a:t>Различия в ценностях </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264150" y="9525"/>
            <a:ext cx="3879850" cy="2051050"/>
          </a:xfrm>
        </p:spPr>
      </p:pic>
      <p:sp>
        <p:nvSpPr>
          <p:cNvPr id="4" name="Текст 3"/>
          <p:cNvSpPr>
            <a:spLocks noGrp="1"/>
          </p:cNvSpPr>
          <p:nvPr>
            <p:ph type="body" sz="half" idx="2"/>
          </p:nvPr>
        </p:nvSpPr>
        <p:spPr>
          <a:xfrm>
            <a:off x="0" y="3141663"/>
            <a:ext cx="9144000" cy="4229100"/>
          </a:xfrm>
        </p:spPr>
        <p:txBody>
          <a:bodyPr/>
          <a:lstStyle/>
          <a:p>
            <a:r>
              <a:rPr lang="ru-RU" altLang="ru-RU" sz="2800" smtClean="0">
                <a:cs typeface="Times New Roman" pitchFamily="18" charset="0"/>
              </a:rPr>
              <a:t>Различия в ценностях</a:t>
            </a:r>
            <a:r>
              <a:rPr lang="ru-RU" altLang="ru-RU" sz="2800" b="1" smtClean="0">
                <a:cs typeface="Times New Roman" pitchFamily="18" charset="0"/>
              </a:rPr>
              <a:t> </a:t>
            </a:r>
            <a:r>
              <a:rPr lang="ru-RU" altLang="ru-RU" sz="2800" smtClean="0">
                <a:cs typeface="Times New Roman" pitchFamily="18" charset="0"/>
              </a:rPr>
              <a:t>— весьма распространенная причина конфликта. Например, подчиненный может считать, что всегда имеет право на выражение своего мнения, в то время как руководитель может полагать, что подчиненный имеет право выражать свое мнение только тогда, когда его спрашивают и беспрекословно делать то, что ему говорят.</a:t>
            </a:r>
          </a:p>
        </p:txBody>
      </p:sp>
    </p:spTree>
    <p:extLst>
      <p:ext uri="{BB962C8B-B14F-4D97-AF65-F5344CB8AC3E}">
        <p14:creationId xmlns:p14="http://schemas.microsoft.com/office/powerpoint/2010/main" val="3169961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descr="Large confetti"/>
          <p:cNvSpPr>
            <a:spLocks noGrp="1"/>
          </p:cNvSpPr>
          <p:nvPr>
            <p:ph type="title"/>
          </p:nvPr>
        </p:nvSpPr>
        <p:spPr>
          <a:xfrm>
            <a:off x="-6350" y="476250"/>
            <a:ext cx="9150350" cy="1185863"/>
          </a:xfrm>
        </p:spPr>
        <p:txBody>
          <a:bodyPr/>
          <a:lstStyle/>
          <a:p>
            <a:pPr algn="ctr"/>
            <a:r>
              <a:rPr lang="ru-RU" altLang="ru-RU" sz="4800" smtClean="0">
                <a:cs typeface="Times New Roman" pitchFamily="18" charset="0"/>
              </a:rPr>
              <a:t>Различия в жизненном опыте и манерах поведения</a:t>
            </a:r>
          </a:p>
        </p:txBody>
      </p:sp>
      <p:sp>
        <p:nvSpPr>
          <p:cNvPr id="4" name="Текст 3"/>
          <p:cNvSpPr>
            <a:spLocks noGrp="1"/>
          </p:cNvSpPr>
          <p:nvPr>
            <p:ph type="body" sz="half" idx="2"/>
          </p:nvPr>
        </p:nvSpPr>
        <p:spPr>
          <a:xfrm>
            <a:off x="0" y="1700808"/>
            <a:ext cx="9036050" cy="4229100"/>
          </a:xfrm>
        </p:spPr>
        <p:txBody>
          <a:bodyPr/>
          <a:lstStyle/>
          <a:p>
            <a:pPr algn="ctr"/>
            <a:r>
              <a:rPr lang="ru-RU" altLang="ru-RU" sz="4000" dirty="0" smtClean="0">
                <a:cs typeface="Times New Roman" pitchFamily="18" charset="0"/>
              </a:rPr>
              <a:t>Исследования показали, что различия в жизненном опыте, ценностях, образовании, стаже, возрасте и социальных характеристиках уменьшают степень взаимопонимания и сотрудничества между представителями различных подразделений.</a:t>
            </a:r>
          </a:p>
        </p:txBody>
      </p:sp>
    </p:spTree>
    <p:extLst>
      <p:ext uri="{BB962C8B-B14F-4D97-AF65-F5344CB8AC3E}">
        <p14:creationId xmlns:p14="http://schemas.microsoft.com/office/powerpoint/2010/main" val="8364931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descr="Large confetti"/>
          <p:cNvSpPr>
            <a:spLocks noGrp="1"/>
          </p:cNvSpPr>
          <p:nvPr>
            <p:ph type="title"/>
          </p:nvPr>
        </p:nvSpPr>
        <p:spPr>
          <a:xfrm>
            <a:off x="1042988" y="188913"/>
            <a:ext cx="7235825" cy="1185862"/>
          </a:xfrm>
        </p:spPr>
        <p:txBody>
          <a:bodyPr/>
          <a:lstStyle/>
          <a:p>
            <a:pPr algn="ctr"/>
            <a:r>
              <a:rPr lang="ru-RU" altLang="ru-RU" sz="4800" smtClean="0">
                <a:cs typeface="Times New Roman" pitchFamily="18" charset="0"/>
              </a:rPr>
              <a:t>Плохие коммуникации </a:t>
            </a:r>
          </a:p>
        </p:txBody>
      </p:sp>
      <p:sp>
        <p:nvSpPr>
          <p:cNvPr id="4" name="Текст 3"/>
          <p:cNvSpPr>
            <a:spLocks noGrp="1"/>
          </p:cNvSpPr>
          <p:nvPr>
            <p:ph type="body" sz="half" idx="2"/>
          </p:nvPr>
        </p:nvSpPr>
        <p:spPr>
          <a:xfrm>
            <a:off x="107950" y="1268760"/>
            <a:ext cx="8928100" cy="4229100"/>
          </a:xfrm>
        </p:spPr>
        <p:txBody>
          <a:bodyPr/>
          <a:lstStyle/>
          <a:p>
            <a:pPr algn="ctr"/>
            <a:r>
              <a:rPr lang="ru-RU" altLang="ru-RU" sz="4000" dirty="0" smtClean="0">
                <a:cs typeface="Times New Roman" pitchFamily="18" charset="0"/>
              </a:rPr>
              <a:t>Распространенные проблемы передачи информации — неоднозначные критерии качества, неспособность точно определить должностные обязанности и функции всех сотрудников и подразделений, а также предъявление взаимоисключающих требований к работе. </a:t>
            </a:r>
          </a:p>
        </p:txBody>
      </p:sp>
    </p:spTree>
    <p:extLst>
      <p:ext uri="{BB962C8B-B14F-4D97-AF65-F5344CB8AC3E}">
        <p14:creationId xmlns:p14="http://schemas.microsoft.com/office/powerpoint/2010/main" val="36078087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descr="Large confetti"/>
          <p:cNvSpPr>
            <a:spLocks noGrp="1"/>
          </p:cNvSpPr>
          <p:nvPr>
            <p:ph type="title"/>
          </p:nvPr>
        </p:nvSpPr>
        <p:spPr>
          <a:xfrm>
            <a:off x="684213" y="188640"/>
            <a:ext cx="8351837" cy="925512"/>
          </a:xfrm>
        </p:spPr>
        <p:txBody>
          <a:bodyPr/>
          <a:lstStyle/>
          <a:p>
            <a:pPr algn="ctr"/>
            <a:r>
              <a:rPr lang="ru-RU" altLang="ru-RU" sz="4800" b="1" smtClean="0">
                <a:cs typeface="Times New Roman" pitchFamily="18" charset="0"/>
              </a:rPr>
              <a:t>Управление конфликтами в организации</a:t>
            </a:r>
            <a:br>
              <a:rPr lang="ru-RU" altLang="ru-RU" sz="4800" b="1" smtClean="0">
                <a:cs typeface="Times New Roman" pitchFamily="18" charset="0"/>
              </a:rPr>
            </a:br>
            <a:endParaRPr lang="ru-RU" altLang="ru-RU" sz="4800" smtClean="0">
              <a:cs typeface="Times New Roman" pitchFamily="18" charset="0"/>
            </a:endParaRPr>
          </a:p>
        </p:txBody>
      </p:sp>
      <p:sp>
        <p:nvSpPr>
          <p:cNvPr id="3" name="Объект 2"/>
          <p:cNvSpPr>
            <a:spLocks noGrp="1"/>
          </p:cNvSpPr>
          <p:nvPr>
            <p:ph idx="1"/>
          </p:nvPr>
        </p:nvSpPr>
        <p:spPr/>
        <p:txBody>
          <a:bodyPr/>
          <a:lstStyle/>
          <a:p>
            <a:pPr marL="514350" indent="-514350">
              <a:buFont typeface="Times New Roman" pitchFamily="18" charset="0"/>
              <a:buAutoNum type="arabicPeriod"/>
            </a:pPr>
            <a:r>
              <a:rPr lang="ru-RU" altLang="ru-RU" sz="3600" b="1" dirty="0" smtClean="0">
                <a:solidFill>
                  <a:srgbClr val="00B050"/>
                </a:solidFill>
                <a:cs typeface="Times New Roman" pitchFamily="18" charset="0"/>
              </a:rPr>
              <a:t>Четкая формулировка требования.</a:t>
            </a:r>
            <a:r>
              <a:rPr lang="ru-RU" altLang="ru-RU" sz="3600" dirty="0" smtClean="0">
                <a:solidFill>
                  <a:srgbClr val="00B050"/>
                </a:solidFill>
                <a:cs typeface="Times New Roman" pitchFamily="18" charset="0"/>
              </a:rPr>
              <a:t> </a:t>
            </a:r>
          </a:p>
          <a:p>
            <a:pPr marL="514350" indent="-514350">
              <a:buFont typeface="Times New Roman" pitchFamily="18" charset="0"/>
              <a:buAutoNum type="arabicPeriod"/>
            </a:pPr>
            <a:r>
              <a:rPr lang="ru-RU" altLang="ru-RU" sz="3600" b="1" dirty="0" smtClean="0">
                <a:solidFill>
                  <a:srgbClr val="00B050"/>
                </a:solidFill>
                <a:cs typeface="Times New Roman" pitchFamily="18" charset="0"/>
              </a:rPr>
              <a:t>Использование координирующих механизмов.</a:t>
            </a:r>
            <a:r>
              <a:rPr lang="ru-RU" altLang="ru-RU" sz="3600" dirty="0" smtClean="0">
                <a:solidFill>
                  <a:srgbClr val="00B050"/>
                </a:solidFill>
                <a:cs typeface="Times New Roman" pitchFamily="18" charset="0"/>
              </a:rPr>
              <a:t> </a:t>
            </a:r>
          </a:p>
          <a:p>
            <a:pPr marL="514350" indent="-514350">
              <a:buFont typeface="Times New Roman" pitchFamily="18" charset="0"/>
              <a:buAutoNum type="arabicPeriod"/>
            </a:pPr>
            <a:r>
              <a:rPr lang="ru-RU" altLang="ru-RU" sz="3600" b="1" dirty="0" smtClean="0">
                <a:solidFill>
                  <a:srgbClr val="00B050"/>
                </a:solidFill>
                <a:cs typeface="Times New Roman" pitchFamily="18" charset="0"/>
              </a:rPr>
              <a:t>Установление общих целей, формирование общих ценностей.</a:t>
            </a:r>
          </a:p>
          <a:p>
            <a:pPr marL="514350" indent="-514350">
              <a:buFont typeface="Times New Roman" pitchFamily="18" charset="0"/>
              <a:buAutoNum type="arabicPeriod"/>
            </a:pPr>
            <a:r>
              <a:rPr lang="ru-RU" altLang="ru-RU" sz="3600" b="1" dirty="0" smtClean="0">
                <a:solidFill>
                  <a:srgbClr val="00B050"/>
                </a:solidFill>
                <a:cs typeface="Times New Roman" pitchFamily="18" charset="0"/>
              </a:rPr>
              <a:t>Система поощрения. </a:t>
            </a:r>
          </a:p>
        </p:txBody>
      </p:sp>
    </p:spTree>
    <p:extLst>
      <p:ext uri="{BB962C8B-B14F-4D97-AF65-F5344CB8AC3E}">
        <p14:creationId xmlns:p14="http://schemas.microsoft.com/office/powerpoint/2010/main" val="29187234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descr="Large confetti"/>
          <p:cNvSpPr>
            <a:spLocks noGrp="1"/>
          </p:cNvSpPr>
          <p:nvPr>
            <p:ph type="title"/>
          </p:nvPr>
        </p:nvSpPr>
        <p:spPr>
          <a:xfrm>
            <a:off x="539750" y="446088"/>
            <a:ext cx="8280400" cy="1185862"/>
          </a:xfrm>
        </p:spPr>
        <p:txBody>
          <a:bodyPr/>
          <a:lstStyle/>
          <a:p>
            <a:pPr algn="ctr"/>
            <a:r>
              <a:rPr lang="ru-RU" altLang="ru-RU" sz="4800" smtClean="0">
                <a:cs typeface="Times New Roman" pitchFamily="18" charset="0"/>
              </a:rPr>
              <a:t>Четкая формулировка требования</a:t>
            </a:r>
          </a:p>
        </p:txBody>
      </p:sp>
      <p:sp>
        <p:nvSpPr>
          <p:cNvPr id="4" name="Текст 3"/>
          <p:cNvSpPr>
            <a:spLocks noGrp="1"/>
          </p:cNvSpPr>
          <p:nvPr>
            <p:ph type="body" sz="half" idx="2"/>
          </p:nvPr>
        </p:nvSpPr>
        <p:spPr>
          <a:xfrm>
            <a:off x="395288" y="1631950"/>
            <a:ext cx="8424862" cy="4229100"/>
          </a:xfrm>
        </p:spPr>
        <p:txBody>
          <a:bodyPr/>
          <a:lstStyle/>
          <a:p>
            <a:r>
              <a:rPr lang="ru-RU" altLang="ru-RU" sz="4000" smtClean="0">
                <a:cs typeface="Times New Roman" pitchFamily="18" charset="0"/>
              </a:rPr>
              <a:t>Одним из лучших методов управ­ления, предотвращающих дисфункциональные конфликты, является разъяс­нение требований к результатам работы каждого конкретного работника и подразделения в целом.</a:t>
            </a:r>
          </a:p>
        </p:txBody>
      </p:sp>
    </p:spTree>
    <p:extLst>
      <p:ext uri="{BB962C8B-B14F-4D97-AF65-F5344CB8AC3E}">
        <p14:creationId xmlns:p14="http://schemas.microsoft.com/office/powerpoint/2010/main" val="4163808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Заголовок 1" descr="Large confetti"/>
          <p:cNvSpPr>
            <a:spLocks noGrp="1"/>
          </p:cNvSpPr>
          <p:nvPr>
            <p:ph type="title"/>
          </p:nvPr>
        </p:nvSpPr>
        <p:spPr>
          <a:xfrm>
            <a:off x="250825" y="446088"/>
            <a:ext cx="8569325" cy="1185862"/>
          </a:xfrm>
        </p:spPr>
        <p:txBody>
          <a:bodyPr/>
          <a:lstStyle/>
          <a:p>
            <a:pPr algn="ctr"/>
            <a:r>
              <a:rPr lang="ru-RU" altLang="ru-RU" sz="4800" smtClean="0">
                <a:cs typeface="Times New Roman" pitchFamily="18" charset="0"/>
              </a:rPr>
              <a:t>Использование координирующих механизмов</a:t>
            </a:r>
          </a:p>
        </p:txBody>
      </p:sp>
      <p:sp>
        <p:nvSpPr>
          <p:cNvPr id="70659" name="Текст 3"/>
          <p:cNvSpPr>
            <a:spLocks noGrp="1"/>
          </p:cNvSpPr>
          <p:nvPr>
            <p:ph type="body" sz="half" idx="2"/>
          </p:nvPr>
        </p:nvSpPr>
        <p:spPr>
          <a:xfrm>
            <a:off x="179388" y="1989138"/>
            <a:ext cx="8459787" cy="2805112"/>
          </a:xfrm>
        </p:spPr>
        <p:txBody>
          <a:bodyPr/>
          <a:lstStyle/>
          <a:p>
            <a:r>
              <a:rPr lang="ru-RU" altLang="ru-RU" sz="4000" smtClean="0">
                <a:cs typeface="Times New Roman" pitchFamily="18" charset="0"/>
              </a:rPr>
              <a:t>Строгое соблюдение принципа единоначалия облегчает управление большими группами "конфликтных ситуаций", так как подчиненный знает, чьи распоряжения он должен выполнять. </a:t>
            </a:r>
            <a:r>
              <a:rPr lang="ru-RU" altLang="ru-RU" sz="4000" smtClean="0"/>
              <a:t/>
            </a:r>
            <a:br>
              <a:rPr lang="ru-RU" altLang="ru-RU" sz="4000" smtClean="0"/>
            </a:br>
            <a:endParaRPr lang="ru-RU" altLang="ru-RU" sz="4000" smtClean="0"/>
          </a:p>
        </p:txBody>
      </p:sp>
    </p:spTree>
    <p:extLst>
      <p:ext uri="{BB962C8B-B14F-4D97-AF65-F5344CB8AC3E}">
        <p14:creationId xmlns:p14="http://schemas.microsoft.com/office/powerpoint/2010/main" val="139055775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050"/>
          <p:cNvSpPr>
            <a:spLocks noGrp="1" noChangeArrowheads="1"/>
          </p:cNvSpPr>
          <p:nvPr>
            <p:ph type="title"/>
          </p:nvPr>
        </p:nvSpPr>
        <p:spPr/>
        <p:txBody>
          <a:bodyPr/>
          <a:lstStyle/>
          <a:p>
            <a:pPr eaLnBrk="1" hangingPunct="1"/>
            <a:r>
              <a:rPr lang="ru-RU" smtClean="0"/>
              <a:t>Объективные законы организации</a:t>
            </a:r>
          </a:p>
        </p:txBody>
      </p:sp>
      <p:pic>
        <p:nvPicPr>
          <p:cNvPr id="35843" name="Picture 2052" descr="j029324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027988" y="333375"/>
            <a:ext cx="927100" cy="684213"/>
          </a:xfrm>
          <a:noFill/>
        </p:spPr>
      </p:pic>
      <p:sp>
        <p:nvSpPr>
          <p:cNvPr id="35844" name="Text Box 2054"/>
          <p:cNvSpPr txBox="1">
            <a:spLocks noChangeArrowheads="1"/>
          </p:cNvSpPr>
          <p:nvPr/>
        </p:nvSpPr>
        <p:spPr bwMode="auto">
          <a:xfrm>
            <a:off x="611188" y="1258888"/>
            <a:ext cx="8208962" cy="925512"/>
          </a:xfrm>
          <a:prstGeom prst="rect">
            <a:avLst/>
          </a:prstGeom>
          <a:solidFill>
            <a:srgbClr val="FFCC99"/>
          </a:solidFill>
          <a:ln w="9525">
            <a:solidFill>
              <a:srgbClr val="CC3300"/>
            </a:solidFill>
            <a:miter lim="800000"/>
            <a:headEnd/>
            <a:tailEnd/>
          </a:ln>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ru-RU" sz="1800" b="1" i="1"/>
              <a:t>Организационные системы развиваются на основе зависимостей, закономерностей и законов. Эти категории познаваемы и должны целенаправленно использоваться в процессе деятельности</a:t>
            </a:r>
          </a:p>
        </p:txBody>
      </p:sp>
      <p:sp>
        <p:nvSpPr>
          <p:cNvPr id="165895" name="Text Box 2055"/>
          <p:cNvSpPr txBox="1">
            <a:spLocks noChangeArrowheads="1"/>
          </p:cNvSpPr>
          <p:nvPr/>
        </p:nvSpPr>
        <p:spPr bwMode="auto">
          <a:xfrm>
            <a:off x="5219700" y="2420938"/>
            <a:ext cx="3600450" cy="3263900"/>
          </a:xfrm>
          <a:prstGeom prst="rect">
            <a:avLst/>
          </a:prstGeom>
          <a:solidFill>
            <a:srgbClr val="66FFCC"/>
          </a:solidFill>
          <a:ln w="9525">
            <a:solidFill>
              <a:schemeClr val="tx2"/>
            </a:solidFill>
            <a:miter lim="800000"/>
            <a:headEnd/>
            <a:tailEnd/>
          </a:ln>
          <a:effectLst>
            <a:outerShdw dist="107763" dir="18900000" algn="ctr" rotWithShape="0">
              <a:schemeClr val="bg2">
                <a:alpha val="50000"/>
              </a:schemeClr>
            </a:outerShdw>
          </a:effectLst>
        </p:spPr>
        <p:txBody>
          <a:bodyPr>
            <a:spAutoFit/>
          </a:bodyPr>
          <a:lstStyle/>
          <a:p>
            <a:pPr algn="ctr">
              <a:spcBef>
                <a:spcPct val="50000"/>
              </a:spcBef>
              <a:defRPr/>
            </a:pPr>
            <a:r>
              <a:rPr lang="ru-RU" sz="1800" b="1" i="1"/>
              <a:t>Закон самосохранения </a:t>
            </a:r>
          </a:p>
          <a:p>
            <a:pPr algn="ctr">
              <a:spcBef>
                <a:spcPct val="50000"/>
              </a:spcBef>
              <a:defRPr/>
            </a:pPr>
            <a:r>
              <a:rPr lang="ru-RU" sz="1800" b="1" i="1"/>
              <a:t>Закон развития </a:t>
            </a:r>
          </a:p>
          <a:p>
            <a:pPr algn="ctr">
              <a:spcBef>
                <a:spcPct val="50000"/>
              </a:spcBef>
              <a:defRPr/>
            </a:pPr>
            <a:r>
              <a:rPr lang="ru-RU" sz="1800" b="1" i="1"/>
              <a:t>Закон синергии </a:t>
            </a:r>
          </a:p>
          <a:p>
            <a:pPr algn="ctr">
              <a:spcBef>
                <a:spcPct val="50000"/>
              </a:spcBef>
              <a:defRPr/>
            </a:pPr>
            <a:r>
              <a:rPr lang="ru-RU" sz="1800" b="1" i="1"/>
              <a:t>Закон информированности-упорядоченности </a:t>
            </a:r>
          </a:p>
          <a:p>
            <a:pPr algn="ctr">
              <a:spcBef>
                <a:spcPct val="50000"/>
              </a:spcBef>
              <a:defRPr/>
            </a:pPr>
            <a:r>
              <a:rPr lang="ru-RU" sz="1800" b="1" i="1"/>
              <a:t>Закон единства анализа и синтеза </a:t>
            </a:r>
          </a:p>
          <a:p>
            <a:pPr algn="ctr">
              <a:spcBef>
                <a:spcPct val="50000"/>
              </a:spcBef>
              <a:defRPr/>
            </a:pPr>
            <a:r>
              <a:rPr lang="ru-RU" sz="1800" b="1" i="1"/>
              <a:t>Закон гармонии (композиции и пропорциональности)</a:t>
            </a:r>
          </a:p>
        </p:txBody>
      </p:sp>
      <p:sp>
        <p:nvSpPr>
          <p:cNvPr id="165896" name="Text Box 2056"/>
          <p:cNvSpPr txBox="1">
            <a:spLocks noChangeArrowheads="1"/>
          </p:cNvSpPr>
          <p:nvPr/>
        </p:nvSpPr>
        <p:spPr bwMode="auto">
          <a:xfrm>
            <a:off x="1403350" y="3009900"/>
            <a:ext cx="2663825" cy="779463"/>
          </a:xfrm>
          <a:prstGeom prst="rect">
            <a:avLst/>
          </a:prstGeom>
          <a:solidFill>
            <a:srgbClr val="FFCCFF"/>
          </a:solidFill>
          <a:ln w="9525">
            <a:noFill/>
            <a:miter lim="800000"/>
            <a:headEnd/>
            <a:tailEnd/>
          </a:ln>
          <a:effectLst>
            <a:outerShdw dist="107763" dir="18900000" algn="ctr" rotWithShape="0">
              <a:schemeClr val="bg2">
                <a:alpha val="50000"/>
              </a:schemeClr>
            </a:outerShdw>
          </a:effectLst>
        </p:spPr>
        <p:txBody>
          <a:bodyPr>
            <a:spAutoFit/>
          </a:bodyPr>
          <a:lstStyle/>
          <a:p>
            <a:pPr algn="ctr">
              <a:spcBef>
                <a:spcPct val="50000"/>
              </a:spcBef>
              <a:defRPr/>
            </a:pPr>
            <a:r>
              <a:rPr lang="ru-RU" sz="1800" b="1"/>
              <a:t>Объективные:</a:t>
            </a:r>
          </a:p>
          <a:p>
            <a:pPr algn="ctr">
              <a:spcBef>
                <a:spcPct val="50000"/>
              </a:spcBef>
              <a:defRPr/>
            </a:pPr>
            <a:r>
              <a:rPr lang="ru-RU" sz="1800" b="1"/>
              <a:t>Законы организации</a:t>
            </a:r>
          </a:p>
        </p:txBody>
      </p:sp>
      <p:sp>
        <p:nvSpPr>
          <p:cNvPr id="165897" name="Text Box 2057"/>
          <p:cNvSpPr txBox="1">
            <a:spLocks noChangeArrowheads="1"/>
          </p:cNvSpPr>
          <p:nvPr/>
        </p:nvSpPr>
        <p:spPr bwMode="auto">
          <a:xfrm>
            <a:off x="539750" y="4581525"/>
            <a:ext cx="3311525" cy="779463"/>
          </a:xfrm>
          <a:prstGeom prst="rect">
            <a:avLst/>
          </a:prstGeom>
          <a:solidFill>
            <a:srgbClr val="EAEAEA"/>
          </a:solidFill>
          <a:ln w="9525">
            <a:noFill/>
            <a:miter lim="800000"/>
            <a:headEnd/>
            <a:tailEnd/>
          </a:ln>
          <a:effectLst>
            <a:outerShdw dist="107763" dir="18900000" algn="ctr" rotWithShape="0">
              <a:schemeClr val="bg2">
                <a:alpha val="50000"/>
              </a:schemeClr>
            </a:outerShdw>
          </a:effectLst>
        </p:spPr>
        <p:txBody>
          <a:bodyPr>
            <a:spAutoFit/>
          </a:bodyPr>
          <a:lstStyle/>
          <a:p>
            <a:pPr algn="ctr">
              <a:spcBef>
                <a:spcPct val="50000"/>
              </a:spcBef>
              <a:defRPr/>
            </a:pPr>
            <a:r>
              <a:rPr lang="ru-RU" sz="1800" b="1"/>
              <a:t>Субъективные:</a:t>
            </a:r>
          </a:p>
          <a:p>
            <a:pPr algn="ctr">
              <a:spcBef>
                <a:spcPct val="50000"/>
              </a:spcBef>
              <a:defRPr/>
            </a:pPr>
            <a:r>
              <a:rPr lang="ru-RU" sz="1800" b="1"/>
              <a:t>Законы для организации</a:t>
            </a:r>
          </a:p>
        </p:txBody>
      </p:sp>
      <p:sp>
        <p:nvSpPr>
          <p:cNvPr id="35848" name="AutoShape 2058"/>
          <p:cNvSpPr>
            <a:spLocks noChangeArrowheads="1"/>
          </p:cNvSpPr>
          <p:nvPr/>
        </p:nvSpPr>
        <p:spPr bwMode="auto">
          <a:xfrm>
            <a:off x="4171950" y="3081338"/>
            <a:ext cx="976313" cy="485775"/>
          </a:xfrm>
          <a:prstGeom prst="rightArrow">
            <a:avLst>
              <a:gd name="adj1" fmla="val 50000"/>
              <a:gd name="adj2" fmla="val 50245"/>
            </a:avLst>
          </a:prstGeom>
          <a:solidFill>
            <a:srgbClr val="FFCC99"/>
          </a:solidFill>
          <a:ln w="9525">
            <a:solidFill>
              <a:srgbClr val="CC3300"/>
            </a:solidFill>
            <a:miter lim="800000"/>
            <a:headEnd/>
            <a:tailEnd/>
          </a:ln>
        </p:spPr>
        <p:txBody>
          <a:bodyPr wrap="none" anchor="ctr"/>
          <a:lstStyle/>
          <a:p>
            <a:endParaRPr lang="ru-RU"/>
          </a:p>
        </p:txBody>
      </p:sp>
      <p:sp>
        <p:nvSpPr>
          <p:cNvPr id="35849" name="AutoShape 2059"/>
          <p:cNvSpPr>
            <a:spLocks noChangeArrowheads="1"/>
          </p:cNvSpPr>
          <p:nvPr/>
        </p:nvSpPr>
        <p:spPr bwMode="auto">
          <a:xfrm>
            <a:off x="1547813" y="2276475"/>
            <a:ext cx="504825" cy="504825"/>
          </a:xfrm>
          <a:prstGeom prst="downArrowCallout">
            <a:avLst>
              <a:gd name="adj1" fmla="val 25000"/>
              <a:gd name="adj2" fmla="val 25000"/>
              <a:gd name="adj3" fmla="val 16667"/>
              <a:gd name="adj4" fmla="val 66667"/>
            </a:avLst>
          </a:prstGeom>
          <a:solidFill>
            <a:srgbClr val="FFCC99"/>
          </a:solidFill>
          <a:ln w="9525">
            <a:solidFill>
              <a:srgbClr val="CC3300"/>
            </a:solidFill>
            <a:miter lim="800000"/>
            <a:headEnd/>
            <a:tailEnd/>
          </a:ln>
        </p:spPr>
        <p:txBody>
          <a:bodyPr wrap="none" anchor="ctr"/>
          <a:lstStyle/>
          <a:p>
            <a:endParaRPr lang="ru-RU"/>
          </a:p>
        </p:txBody>
      </p:sp>
      <p:sp>
        <p:nvSpPr>
          <p:cNvPr id="35850" name="AutoShape 2060"/>
          <p:cNvSpPr>
            <a:spLocks noChangeArrowheads="1"/>
          </p:cNvSpPr>
          <p:nvPr/>
        </p:nvSpPr>
        <p:spPr bwMode="auto">
          <a:xfrm>
            <a:off x="755650" y="2276475"/>
            <a:ext cx="504825" cy="2160588"/>
          </a:xfrm>
          <a:prstGeom prst="downArrowCallout">
            <a:avLst>
              <a:gd name="adj1" fmla="val 25000"/>
              <a:gd name="adj2" fmla="val 25000"/>
              <a:gd name="adj3" fmla="val 71331"/>
              <a:gd name="adj4" fmla="val 66667"/>
            </a:avLst>
          </a:prstGeom>
          <a:solidFill>
            <a:srgbClr val="FFCC99"/>
          </a:solidFill>
          <a:ln w="9525">
            <a:solidFill>
              <a:srgbClr val="CC3300"/>
            </a:solidFill>
            <a:miter lim="800000"/>
            <a:headEnd/>
            <a:tailEnd/>
          </a:ln>
        </p:spPr>
        <p:txBody>
          <a:bodyPr wrap="none" anchor="ctr"/>
          <a:lstStyle/>
          <a:p>
            <a:endParaRPr lang="ru-RU"/>
          </a:p>
        </p:txBody>
      </p:sp>
      <p:sp>
        <p:nvSpPr>
          <p:cNvPr id="35851" name="Oval 2061" descr="Газетная бумага"/>
          <p:cNvSpPr>
            <a:spLocks noChangeArrowheads="1"/>
          </p:cNvSpPr>
          <p:nvPr/>
        </p:nvSpPr>
        <p:spPr bwMode="auto">
          <a:xfrm>
            <a:off x="34925" y="6264275"/>
            <a:ext cx="2305050" cy="549275"/>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pPr algn="ctr"/>
            <a:r>
              <a:rPr lang="ru-RU" sz="1600" b="1">
                <a:latin typeface="Times New Roman" pitchFamily="18" charset="0"/>
              </a:rPr>
              <a:t>Сущность организации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65890"/>
                                        </p:tgtEl>
                                        <p:attrNameLst>
                                          <p:attrName>style.visibility</p:attrName>
                                        </p:attrNameLst>
                                      </p:cBhvr>
                                      <p:to>
                                        <p:strVal val="visible"/>
                                      </p:to>
                                    </p:set>
                                    <p:anim calcmode="lin" valueType="num">
                                      <p:cBhvr additive="base">
                                        <p:cTn id="7" dur="800" fill="hold">
                                          <p:stCondLst>
                                            <p:cond delay="0"/>
                                          </p:stCondLst>
                                        </p:cTn>
                                        <p:tgtEl>
                                          <p:spTgt spid="165890"/>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658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descr="Large confetti"/>
          <p:cNvSpPr>
            <a:spLocks noGrp="1"/>
          </p:cNvSpPr>
          <p:nvPr>
            <p:ph type="title"/>
          </p:nvPr>
        </p:nvSpPr>
        <p:spPr>
          <a:xfrm>
            <a:off x="179388" y="1196975"/>
            <a:ext cx="8713787" cy="1185863"/>
          </a:xfrm>
        </p:spPr>
        <p:txBody>
          <a:bodyPr/>
          <a:lstStyle/>
          <a:p>
            <a:pPr algn="ctr"/>
            <a:r>
              <a:rPr lang="ru-RU" altLang="ru-RU" sz="4800" smtClean="0">
                <a:cs typeface="Times New Roman" pitchFamily="18" charset="0"/>
              </a:rPr>
              <a:t>Установление общих целей, формирование общих ценностей</a:t>
            </a:r>
          </a:p>
        </p:txBody>
      </p:sp>
      <p:sp>
        <p:nvSpPr>
          <p:cNvPr id="4" name="Текст 3"/>
          <p:cNvSpPr>
            <a:spLocks noGrp="1"/>
          </p:cNvSpPr>
          <p:nvPr>
            <p:ph type="body" sz="half" idx="2"/>
          </p:nvPr>
        </p:nvSpPr>
        <p:spPr>
          <a:xfrm>
            <a:off x="179388" y="2276872"/>
            <a:ext cx="8640762" cy="4229100"/>
          </a:xfrm>
        </p:spPr>
        <p:txBody>
          <a:bodyPr/>
          <a:lstStyle/>
          <a:p>
            <a:pPr algn="ctr"/>
            <a:r>
              <a:rPr lang="ru-RU" altLang="ru-RU" sz="4000" dirty="0" smtClean="0">
                <a:cs typeface="Times New Roman" pitchFamily="18" charset="0"/>
              </a:rPr>
              <a:t>Этому способствует информированность всех работников о политике, стратегии и перспективах организации, а также их осведомленность о состоянии дел в различных подразделениях.</a:t>
            </a:r>
          </a:p>
        </p:txBody>
      </p:sp>
    </p:spTree>
    <p:extLst>
      <p:ext uri="{BB962C8B-B14F-4D97-AF65-F5344CB8AC3E}">
        <p14:creationId xmlns:p14="http://schemas.microsoft.com/office/powerpoint/2010/main" val="17629301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descr="Large confetti"/>
          <p:cNvSpPr>
            <a:spLocks noGrp="1"/>
          </p:cNvSpPr>
          <p:nvPr>
            <p:ph type="title"/>
          </p:nvPr>
        </p:nvSpPr>
        <p:spPr>
          <a:xfrm>
            <a:off x="900113" y="188913"/>
            <a:ext cx="7810500" cy="1185862"/>
          </a:xfrm>
        </p:spPr>
        <p:txBody>
          <a:bodyPr/>
          <a:lstStyle/>
          <a:p>
            <a:pPr algn="ctr"/>
            <a:r>
              <a:rPr lang="ru-RU" altLang="ru-RU" sz="4800" smtClean="0">
                <a:cs typeface="Times New Roman" pitchFamily="18" charset="0"/>
              </a:rPr>
              <a:t>Система поощрения</a:t>
            </a:r>
          </a:p>
        </p:txBody>
      </p:sp>
      <p:sp>
        <p:nvSpPr>
          <p:cNvPr id="4" name="Текст 3"/>
          <p:cNvSpPr>
            <a:spLocks noGrp="1"/>
          </p:cNvSpPr>
          <p:nvPr>
            <p:ph type="body" sz="half" idx="2"/>
          </p:nvPr>
        </p:nvSpPr>
        <p:spPr>
          <a:xfrm>
            <a:off x="1009650" y="1631950"/>
            <a:ext cx="7810500" cy="5110163"/>
          </a:xfrm>
        </p:spPr>
        <p:txBody>
          <a:bodyPr/>
          <a:lstStyle/>
          <a:p>
            <a:r>
              <a:rPr lang="ru-RU" altLang="ru-RU" sz="4400" smtClean="0">
                <a:cs typeface="Times New Roman" pitchFamily="18" charset="0"/>
              </a:rPr>
              <a:t>Установление таких критериев эффективности работы, которые исключают столкновение интересов различных подразделе­ний и работников. </a:t>
            </a:r>
            <a:endParaRPr lang="ru-RU" altLang="ru-RU" sz="4400" smtClean="0"/>
          </a:p>
        </p:txBody>
      </p:sp>
    </p:spTree>
    <p:extLst>
      <p:ext uri="{BB962C8B-B14F-4D97-AF65-F5344CB8AC3E}">
        <p14:creationId xmlns:p14="http://schemas.microsoft.com/office/powerpoint/2010/main" val="16878254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descr="Large confetti"/>
          <p:cNvSpPr>
            <a:spLocks noGrp="1"/>
          </p:cNvSpPr>
          <p:nvPr>
            <p:ph type="title"/>
          </p:nvPr>
        </p:nvSpPr>
        <p:spPr>
          <a:xfrm>
            <a:off x="395288" y="116632"/>
            <a:ext cx="8353425" cy="923925"/>
          </a:xfrm>
        </p:spPr>
        <p:txBody>
          <a:bodyPr/>
          <a:lstStyle/>
          <a:p>
            <a:pPr algn="ctr"/>
            <a:r>
              <a:rPr lang="ru-RU" altLang="ru-RU" sz="4800" b="1" dirty="0" smtClean="0">
                <a:cs typeface="Times New Roman" pitchFamily="18" charset="0"/>
              </a:rPr>
              <a:t>Стратегии поведения в конфликтных ситуа­циях</a:t>
            </a:r>
            <a:endParaRPr lang="ru-RU" altLang="ru-RU" sz="4800" dirty="0" smtClean="0">
              <a:cs typeface="Times New Roman" pitchFamily="18" charset="0"/>
            </a:endParaRPr>
          </a:p>
        </p:txBody>
      </p:sp>
      <p:sp>
        <p:nvSpPr>
          <p:cNvPr id="3" name="Объект 2"/>
          <p:cNvSpPr>
            <a:spLocks noGrp="1"/>
          </p:cNvSpPr>
          <p:nvPr>
            <p:ph idx="1"/>
          </p:nvPr>
        </p:nvSpPr>
        <p:spPr/>
        <p:txBody>
          <a:bodyPr/>
          <a:lstStyle/>
          <a:p>
            <a:pPr marL="514350" indent="-514350">
              <a:buFont typeface="Times New Roman" pitchFamily="18" charset="0"/>
              <a:buAutoNum type="arabicPeriod"/>
            </a:pPr>
            <a:r>
              <a:rPr lang="ru-RU" altLang="ru-RU" sz="3600" b="1" dirty="0" smtClean="0">
                <a:solidFill>
                  <a:srgbClr val="FF0000"/>
                </a:solidFill>
                <a:cs typeface="Times New Roman" pitchFamily="18" charset="0"/>
              </a:rPr>
              <a:t>Настойчивость (принуждение). </a:t>
            </a:r>
          </a:p>
          <a:p>
            <a:pPr marL="514350" indent="-514350">
              <a:buFont typeface="Times New Roman" pitchFamily="18" charset="0"/>
              <a:buAutoNum type="arabicPeriod"/>
            </a:pPr>
            <a:r>
              <a:rPr lang="ru-RU" altLang="ru-RU" sz="3600" b="1" dirty="0" smtClean="0">
                <a:solidFill>
                  <a:srgbClr val="0070C0"/>
                </a:solidFill>
                <a:cs typeface="Times New Roman" pitchFamily="18" charset="0"/>
              </a:rPr>
              <a:t>Уход (уклонение).</a:t>
            </a:r>
          </a:p>
          <a:p>
            <a:pPr marL="514350" indent="-514350">
              <a:buFont typeface="Times New Roman" pitchFamily="18" charset="0"/>
              <a:buAutoNum type="arabicPeriod"/>
            </a:pPr>
            <a:r>
              <a:rPr lang="ru-RU" altLang="ru-RU" sz="3600" b="1" dirty="0" smtClean="0">
                <a:solidFill>
                  <a:srgbClr val="FFC000"/>
                </a:solidFill>
                <a:cs typeface="Times New Roman" pitchFamily="18" charset="0"/>
              </a:rPr>
              <a:t>Приспособление (уступчивость) </a:t>
            </a:r>
          </a:p>
          <a:p>
            <a:pPr marL="514350" indent="-514350">
              <a:buFont typeface="Times New Roman" pitchFamily="18" charset="0"/>
              <a:buAutoNum type="arabicPeriod"/>
            </a:pPr>
            <a:r>
              <a:rPr lang="ru-RU" altLang="ru-RU" sz="3600" b="1" dirty="0" smtClean="0">
                <a:solidFill>
                  <a:srgbClr val="7030A0"/>
                </a:solidFill>
                <a:cs typeface="Times New Roman" pitchFamily="18" charset="0"/>
              </a:rPr>
              <a:t>Компромисс.</a:t>
            </a:r>
          </a:p>
          <a:p>
            <a:pPr marL="514350" indent="-514350">
              <a:buFont typeface="Times New Roman" pitchFamily="18" charset="0"/>
              <a:buAutoNum type="arabicPeriod"/>
            </a:pPr>
            <a:r>
              <a:rPr lang="ru-RU" altLang="ru-RU" sz="3600" b="1" dirty="0" smtClean="0">
                <a:solidFill>
                  <a:srgbClr val="00B050"/>
                </a:solidFill>
                <a:cs typeface="Times New Roman" pitchFamily="18" charset="0"/>
              </a:rPr>
              <a:t>Сотрудничество (решение проблемы). </a:t>
            </a:r>
          </a:p>
        </p:txBody>
      </p:sp>
    </p:spTree>
    <p:extLst>
      <p:ext uri="{BB962C8B-B14F-4D97-AF65-F5344CB8AC3E}">
        <p14:creationId xmlns:p14="http://schemas.microsoft.com/office/powerpoint/2010/main" val="32298239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descr="Large confetti"/>
          <p:cNvSpPr>
            <a:spLocks noGrp="1"/>
          </p:cNvSpPr>
          <p:nvPr>
            <p:ph type="title"/>
          </p:nvPr>
        </p:nvSpPr>
        <p:spPr>
          <a:xfrm>
            <a:off x="1009650" y="620713"/>
            <a:ext cx="4786313" cy="1185862"/>
          </a:xfrm>
        </p:spPr>
        <p:txBody>
          <a:bodyPr/>
          <a:lstStyle/>
          <a:p>
            <a:pPr algn="ctr"/>
            <a:r>
              <a:rPr lang="ru-RU" altLang="ru-RU" sz="4800" smtClean="0">
                <a:solidFill>
                  <a:srgbClr val="FF0000"/>
                </a:solidFill>
                <a:cs typeface="Times New Roman" pitchFamily="18" charset="0"/>
              </a:rPr>
              <a:t>Настойчивость (принуждение)</a:t>
            </a:r>
            <a:r>
              <a:rPr lang="ru-RU" altLang="ru-RU" smtClean="0">
                <a:solidFill>
                  <a:srgbClr val="FF0000"/>
                </a:solidFill>
              </a:rPr>
              <a:t/>
            </a:r>
            <a:br>
              <a:rPr lang="ru-RU" altLang="ru-RU" smtClean="0">
                <a:solidFill>
                  <a:srgbClr val="FF0000"/>
                </a:solidFill>
              </a:rPr>
            </a:br>
            <a:endParaRPr lang="ru-RU" altLang="ru-RU" smtClean="0">
              <a:solidFill>
                <a:srgbClr val="FF0000"/>
              </a:solidFill>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032500" y="0"/>
            <a:ext cx="3111500" cy="2133600"/>
          </a:xfrm>
        </p:spPr>
      </p:pic>
      <p:sp>
        <p:nvSpPr>
          <p:cNvPr id="4" name="Текст 3"/>
          <p:cNvSpPr>
            <a:spLocks noGrp="1"/>
          </p:cNvSpPr>
          <p:nvPr>
            <p:ph type="body" sz="half" idx="2"/>
          </p:nvPr>
        </p:nvSpPr>
        <p:spPr>
          <a:xfrm>
            <a:off x="9525" y="2924175"/>
            <a:ext cx="9107488" cy="4229100"/>
          </a:xfrm>
        </p:spPr>
        <p:txBody>
          <a:bodyPr/>
          <a:lstStyle/>
          <a:p>
            <a:r>
              <a:rPr lang="ru-RU" altLang="ru-RU" sz="4000" smtClean="0">
                <a:cs typeface="Times New Roman" pitchFamily="18" charset="0"/>
              </a:rPr>
              <a:t>Тот, кто придерживается этой стратегии, пытается заставить принять свою точку зрения во что бы то ни стало: его не интересуют мнения и интересы других. </a:t>
            </a:r>
            <a:br>
              <a:rPr lang="ru-RU" altLang="ru-RU" sz="4000" smtClean="0">
                <a:cs typeface="Times New Roman" pitchFamily="18" charset="0"/>
              </a:rPr>
            </a:br>
            <a:endParaRPr lang="ru-RU" altLang="ru-RU" sz="4000" smtClean="0">
              <a:cs typeface="Times New Roman" pitchFamily="18" charset="0"/>
            </a:endParaRPr>
          </a:p>
        </p:txBody>
      </p:sp>
    </p:spTree>
    <p:extLst>
      <p:ext uri="{BB962C8B-B14F-4D97-AF65-F5344CB8AC3E}">
        <p14:creationId xmlns:p14="http://schemas.microsoft.com/office/powerpoint/2010/main" val="37242178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descr="Large confetti"/>
          <p:cNvSpPr>
            <a:spLocks noGrp="1"/>
          </p:cNvSpPr>
          <p:nvPr>
            <p:ph type="title"/>
          </p:nvPr>
        </p:nvSpPr>
        <p:spPr>
          <a:xfrm>
            <a:off x="1009650" y="446088"/>
            <a:ext cx="6657975" cy="1185862"/>
          </a:xfrm>
        </p:spPr>
        <p:txBody>
          <a:bodyPr/>
          <a:lstStyle/>
          <a:p>
            <a:pPr algn="ctr"/>
            <a:r>
              <a:rPr lang="ru-RU" altLang="ru-RU" sz="4800" smtClean="0">
                <a:solidFill>
                  <a:srgbClr val="0070C0"/>
                </a:solidFill>
                <a:cs typeface="Times New Roman" pitchFamily="18" charset="0"/>
              </a:rPr>
              <a:t>Уход (уклонение)</a:t>
            </a:r>
            <a:r>
              <a:rPr lang="ru-RU" altLang="ru-RU" smtClean="0">
                <a:solidFill>
                  <a:srgbClr val="0070C0"/>
                </a:solidFill>
              </a:rPr>
              <a:t/>
            </a:r>
            <a:br>
              <a:rPr lang="ru-RU" altLang="ru-RU" smtClean="0">
                <a:solidFill>
                  <a:srgbClr val="0070C0"/>
                </a:solidFill>
              </a:rPr>
            </a:br>
            <a:endParaRPr lang="ru-RU" altLang="ru-RU" smtClean="0">
              <a:solidFill>
                <a:srgbClr val="0070C0"/>
              </a:solidFill>
            </a:endParaRPr>
          </a:p>
        </p:txBody>
      </p:sp>
      <p:sp>
        <p:nvSpPr>
          <p:cNvPr id="4" name="Текст 3"/>
          <p:cNvSpPr>
            <a:spLocks noGrp="1"/>
          </p:cNvSpPr>
          <p:nvPr>
            <p:ph type="body" sz="half" idx="2"/>
          </p:nvPr>
        </p:nvSpPr>
        <p:spPr>
          <a:xfrm>
            <a:off x="1009650" y="1631950"/>
            <a:ext cx="7883525" cy="4965700"/>
          </a:xfrm>
        </p:spPr>
        <p:txBody>
          <a:bodyPr/>
          <a:lstStyle/>
          <a:p>
            <a:r>
              <a:rPr lang="ru-RU" altLang="ru-RU" sz="5400" smtClean="0">
                <a:cs typeface="Times New Roman" pitchFamily="18" charset="0"/>
              </a:rPr>
              <a:t>Человек, придерживающийся этой стратегии, стре­мится уйти от конфликта. </a:t>
            </a:r>
            <a:r>
              <a:rPr lang="ru-RU" altLang="ru-RU" sz="5400" smtClean="0"/>
              <a:t/>
            </a:r>
            <a:br>
              <a:rPr lang="ru-RU" altLang="ru-RU" sz="5400" smtClean="0"/>
            </a:br>
            <a:endParaRPr lang="ru-RU" altLang="ru-RU" sz="5400" smtClean="0"/>
          </a:p>
        </p:txBody>
      </p:sp>
    </p:spTree>
    <p:extLst>
      <p:ext uri="{BB962C8B-B14F-4D97-AF65-F5344CB8AC3E}">
        <p14:creationId xmlns:p14="http://schemas.microsoft.com/office/powerpoint/2010/main" val="20643392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descr="Large confetti"/>
          <p:cNvSpPr>
            <a:spLocks noGrp="1"/>
          </p:cNvSpPr>
          <p:nvPr>
            <p:ph type="title"/>
          </p:nvPr>
        </p:nvSpPr>
        <p:spPr>
          <a:xfrm>
            <a:off x="107950" y="765175"/>
            <a:ext cx="8856663" cy="1185863"/>
          </a:xfrm>
        </p:spPr>
        <p:txBody>
          <a:bodyPr/>
          <a:lstStyle/>
          <a:p>
            <a:pPr algn="ctr"/>
            <a:r>
              <a:rPr lang="ru-RU" altLang="ru-RU" sz="4800" smtClean="0">
                <a:solidFill>
                  <a:srgbClr val="FFC000"/>
                </a:solidFill>
                <a:cs typeface="Times New Roman" pitchFamily="18" charset="0"/>
              </a:rPr>
              <a:t>Приспособление (уступчивость)</a:t>
            </a:r>
            <a:r>
              <a:rPr lang="ru-RU" altLang="ru-RU" smtClean="0">
                <a:solidFill>
                  <a:srgbClr val="FFC000"/>
                </a:solidFill>
              </a:rPr>
              <a:t> </a:t>
            </a:r>
            <a:r>
              <a:rPr lang="ru-RU" altLang="ru-RU" smtClean="0"/>
              <a:t/>
            </a:r>
            <a:br>
              <a:rPr lang="ru-RU" altLang="ru-RU" smtClean="0"/>
            </a:br>
            <a:endParaRPr lang="ru-RU" altLang="ru-RU" smtClean="0"/>
          </a:p>
        </p:txBody>
      </p:sp>
      <p:sp>
        <p:nvSpPr>
          <p:cNvPr id="4" name="Текст 3"/>
          <p:cNvSpPr>
            <a:spLocks noGrp="1"/>
          </p:cNvSpPr>
          <p:nvPr>
            <p:ph type="body" sz="half" idx="2"/>
          </p:nvPr>
        </p:nvSpPr>
        <p:spPr>
          <a:xfrm>
            <a:off x="179388" y="1916113"/>
            <a:ext cx="8785225" cy="4229100"/>
          </a:xfrm>
        </p:spPr>
        <p:txBody>
          <a:bodyPr/>
          <a:lstStyle/>
          <a:p>
            <a:r>
              <a:rPr lang="ru-RU" altLang="ru-RU" sz="4800" smtClean="0">
                <a:cs typeface="Times New Roman" pitchFamily="18" charset="0"/>
              </a:rPr>
              <a:t>Предполагает отказ человека от собст­венных интересов, готовность принести их в жертву другому, пойти ему на­встречу. </a:t>
            </a:r>
          </a:p>
        </p:txBody>
      </p:sp>
    </p:spTree>
    <p:extLst>
      <p:ext uri="{BB962C8B-B14F-4D97-AF65-F5344CB8AC3E}">
        <p14:creationId xmlns:p14="http://schemas.microsoft.com/office/powerpoint/2010/main" val="41028863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descr="Large confetti"/>
          <p:cNvSpPr>
            <a:spLocks noGrp="1"/>
          </p:cNvSpPr>
          <p:nvPr>
            <p:ph type="title"/>
          </p:nvPr>
        </p:nvSpPr>
        <p:spPr>
          <a:xfrm>
            <a:off x="1116013" y="446088"/>
            <a:ext cx="4464050" cy="1185862"/>
          </a:xfrm>
        </p:spPr>
        <p:txBody>
          <a:bodyPr/>
          <a:lstStyle/>
          <a:p>
            <a:pPr algn="ctr"/>
            <a:r>
              <a:rPr lang="ru-RU" altLang="ru-RU" sz="4800" smtClean="0">
                <a:solidFill>
                  <a:srgbClr val="7030A0"/>
                </a:solidFill>
                <a:cs typeface="Times New Roman" pitchFamily="18" charset="0"/>
              </a:rPr>
              <a:t>Компромисс </a:t>
            </a:r>
            <a:r>
              <a:rPr lang="ru-RU" altLang="ru-RU" smtClean="0"/>
              <a:t/>
            </a:r>
            <a:br>
              <a:rPr lang="ru-RU" altLang="ru-RU" smtClean="0"/>
            </a:br>
            <a:endParaRPr lang="ru-RU" altLang="ru-RU" smtClean="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861050" y="4763"/>
            <a:ext cx="3282950" cy="2560637"/>
          </a:xfrm>
        </p:spPr>
      </p:pic>
      <p:sp>
        <p:nvSpPr>
          <p:cNvPr id="4" name="Текст 3"/>
          <p:cNvSpPr>
            <a:spLocks noGrp="1"/>
          </p:cNvSpPr>
          <p:nvPr>
            <p:ph type="body" sz="half" idx="2"/>
          </p:nvPr>
        </p:nvSpPr>
        <p:spPr>
          <a:xfrm>
            <a:off x="214313" y="2708275"/>
            <a:ext cx="8929687" cy="4229100"/>
          </a:xfrm>
        </p:spPr>
        <p:txBody>
          <a:bodyPr/>
          <a:lstStyle/>
          <a:p>
            <a:r>
              <a:rPr lang="ru-RU" altLang="ru-RU" sz="4000" smtClean="0">
                <a:cs typeface="Times New Roman" pitchFamily="18" charset="0"/>
              </a:rPr>
              <a:t>Этот стиль характеризуется принятием точки зрения дру­гой стороны, но лишь до определенной степени. Поиск приемлемого реше­ния осуществляется за счет взаимных уступок.</a:t>
            </a:r>
            <a:br>
              <a:rPr lang="ru-RU" altLang="ru-RU" sz="4000" smtClean="0">
                <a:cs typeface="Times New Roman" pitchFamily="18" charset="0"/>
              </a:rPr>
            </a:br>
            <a:endParaRPr lang="ru-RU" altLang="ru-RU" sz="4000" smtClean="0">
              <a:cs typeface="Times New Roman" pitchFamily="18" charset="0"/>
            </a:endParaRPr>
          </a:p>
        </p:txBody>
      </p:sp>
    </p:spTree>
    <p:extLst>
      <p:ext uri="{BB962C8B-B14F-4D97-AF65-F5344CB8AC3E}">
        <p14:creationId xmlns:p14="http://schemas.microsoft.com/office/powerpoint/2010/main" val="15619085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descr="Large confetti"/>
          <p:cNvSpPr>
            <a:spLocks noGrp="1"/>
          </p:cNvSpPr>
          <p:nvPr>
            <p:ph type="title"/>
          </p:nvPr>
        </p:nvSpPr>
        <p:spPr>
          <a:xfrm>
            <a:off x="1079500" y="1341438"/>
            <a:ext cx="4860925" cy="1185862"/>
          </a:xfrm>
        </p:spPr>
        <p:txBody>
          <a:bodyPr/>
          <a:lstStyle/>
          <a:p>
            <a:pPr algn="ctr"/>
            <a:r>
              <a:rPr lang="ru-RU" altLang="ru-RU" sz="4800" smtClean="0">
                <a:solidFill>
                  <a:srgbClr val="00B050"/>
                </a:solidFill>
                <a:cs typeface="Times New Roman" pitchFamily="18" charset="0"/>
              </a:rPr>
              <a:t>Сотрудничество (решение проблемы)</a:t>
            </a:r>
            <a:r>
              <a:rPr lang="ru-RU" altLang="ru-RU" smtClean="0"/>
              <a:t/>
            </a:r>
            <a:br>
              <a:rPr lang="ru-RU" altLang="ru-RU" smtClean="0"/>
            </a:br>
            <a:endParaRPr lang="ru-RU" altLang="ru-RU" smtClean="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008688" y="0"/>
            <a:ext cx="3135312" cy="2349500"/>
          </a:xfrm>
        </p:spPr>
      </p:pic>
      <p:sp>
        <p:nvSpPr>
          <p:cNvPr id="4" name="Текст 3"/>
          <p:cNvSpPr>
            <a:spLocks noGrp="1"/>
          </p:cNvSpPr>
          <p:nvPr>
            <p:ph type="body" sz="half" idx="2"/>
          </p:nvPr>
        </p:nvSpPr>
        <p:spPr>
          <a:xfrm>
            <a:off x="-11113" y="2565400"/>
            <a:ext cx="9144001" cy="4229100"/>
          </a:xfrm>
        </p:spPr>
        <p:txBody>
          <a:bodyPr/>
          <a:lstStyle/>
          <a:p>
            <a:r>
              <a:rPr lang="ru-RU" altLang="ru-RU" sz="4000" smtClean="0">
                <a:cs typeface="Times New Roman" pitchFamily="18" charset="0"/>
              </a:rPr>
              <a:t>Этот стиль основывается на убе­жденности участников конфликта в том, что расхождение во взглядах - это неизбежный результат того, что у умных людей есть свои представления, что правильно, а что нет. </a:t>
            </a:r>
          </a:p>
        </p:txBody>
      </p:sp>
    </p:spTree>
    <p:extLst>
      <p:ext uri="{BB962C8B-B14F-4D97-AF65-F5344CB8AC3E}">
        <p14:creationId xmlns:p14="http://schemas.microsoft.com/office/powerpoint/2010/main" val="16479100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288" y="1916113"/>
            <a:ext cx="8497887" cy="4052887"/>
          </a:xfrm>
        </p:spPr>
        <p:txBody>
          <a:bodyPr/>
          <a:lstStyle/>
          <a:p>
            <a:pPr marL="0" indent="0" algn="ctr">
              <a:buFontTx/>
              <a:buNone/>
            </a:pPr>
            <a:r>
              <a:rPr lang="ru-RU" altLang="ru-RU" sz="2800" b="1" smtClean="0">
                <a:solidFill>
                  <a:srgbClr val="0070C0"/>
                </a:solidFill>
                <a:cs typeface="Times New Roman" pitchFamily="18" charset="0"/>
              </a:rPr>
              <a:t>Нет универсальных способов преодоления кон­фликта. Для "решения" конфликта единственно возможным является полное вхождение в ситуацию. Только ответив на все эти вопросы, поняв суть дан­ной организации, "вжившись" в сложившуюся на фирме ситуацию можно диагностировать конфликт, изучить его природу и дать рекомендации отно­сительно оптимальной стратегии поведения и методов его преодоления.</a:t>
            </a:r>
          </a:p>
        </p:txBody>
      </p:sp>
      <p:sp>
        <p:nvSpPr>
          <p:cNvPr id="79875" name="Rectangle 2" descr="Large confetti"/>
          <p:cNvSpPr>
            <a:spLocks noGrp="1" noChangeArrowheads="1"/>
          </p:cNvSpPr>
          <p:nvPr>
            <p:ph type="title"/>
          </p:nvPr>
        </p:nvSpPr>
        <p:spPr>
          <a:xfrm>
            <a:off x="1093788" y="404813"/>
            <a:ext cx="7772400" cy="647700"/>
          </a:xfrm>
        </p:spPr>
        <p:txBody>
          <a:bodyPr/>
          <a:lstStyle/>
          <a:p>
            <a:pPr algn="r" eaLnBrk="1" hangingPunct="1"/>
            <a:r>
              <a:rPr lang="ru-RU" altLang="ru-RU" b="1" smtClean="0">
                <a:solidFill>
                  <a:srgbClr val="3C23F3"/>
                </a:solidFill>
              </a:rPr>
              <a:t>Управление конфликтом</a:t>
            </a:r>
          </a:p>
        </p:txBody>
      </p:sp>
    </p:spTree>
    <p:extLst>
      <p:ext uri="{BB962C8B-B14F-4D97-AF65-F5344CB8AC3E}">
        <p14:creationId xmlns:p14="http://schemas.microsoft.com/office/powerpoint/2010/main" val="19957806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Rectangle 2" descr="Large confetti"/>
          <p:cNvSpPr>
            <a:spLocks noGrp="1" noChangeArrowheads="1"/>
          </p:cNvSpPr>
          <p:nvPr>
            <p:ph type="title"/>
          </p:nvPr>
        </p:nvSpPr>
        <p:spPr>
          <a:xfrm>
            <a:off x="1263650" y="476250"/>
            <a:ext cx="7772400" cy="639763"/>
          </a:xfrm>
        </p:spPr>
        <p:txBody>
          <a:bodyPr/>
          <a:lstStyle/>
          <a:p>
            <a:pPr eaLnBrk="1" hangingPunct="1"/>
            <a:r>
              <a:rPr lang="ru-RU" altLang="ru-RU" sz="4000" b="1" smtClean="0">
                <a:solidFill>
                  <a:srgbClr val="FF3300"/>
                </a:solidFill>
              </a:rPr>
              <a:t>Организационный конфликт</a:t>
            </a:r>
          </a:p>
        </p:txBody>
      </p:sp>
      <p:sp>
        <p:nvSpPr>
          <p:cNvPr id="5132" name="Rectangle 3"/>
          <p:cNvSpPr>
            <a:spLocks noGrp="1" noChangeArrowheads="1"/>
          </p:cNvSpPr>
          <p:nvPr>
            <p:ph type="body" sz="half" idx="1"/>
          </p:nvPr>
        </p:nvSpPr>
        <p:spPr>
          <a:solidFill>
            <a:srgbClr val="F0F6C6"/>
          </a:solidFill>
          <a:ln>
            <a:solidFill>
              <a:srgbClr val="005AB4"/>
            </a:solidFill>
            <a:miter lim="800000"/>
            <a:headEnd/>
            <a:tailEnd/>
          </a:ln>
          <a:effectLst>
            <a:outerShdw dist="107763" dir="18900000" algn="ctr" rotWithShape="0">
              <a:schemeClr val="bg2">
                <a:alpha val="50000"/>
              </a:schemeClr>
            </a:outerShdw>
          </a:effectLst>
        </p:spPr>
        <p:txBody>
          <a:bodyPr/>
          <a:lstStyle/>
          <a:p>
            <a:pPr eaLnBrk="1" hangingPunct="1">
              <a:lnSpc>
                <a:spcPct val="90000"/>
              </a:lnSpc>
              <a:buFontTx/>
              <a:buNone/>
            </a:pPr>
            <a:r>
              <a:rPr lang="ru-RU" altLang="ru-RU" sz="2400" b="1" smtClean="0">
                <a:solidFill>
                  <a:srgbClr val="3C23F3"/>
                </a:solidFill>
              </a:rPr>
              <a:t>Столкновение, возникающее, когда поведение, связанное с целью одного сотрудника или группы, блокирует поведение, направленное на достижение какой-то цели другого сотрудника или группы.</a:t>
            </a:r>
          </a:p>
        </p:txBody>
      </p:sp>
      <p:grpSp>
        <p:nvGrpSpPr>
          <p:cNvPr id="2" name="Organization Chart 5"/>
          <p:cNvGrpSpPr>
            <a:grpSpLocks/>
          </p:cNvGrpSpPr>
          <p:nvPr/>
        </p:nvGrpSpPr>
        <p:grpSpPr bwMode="auto">
          <a:xfrm>
            <a:off x="3490913" y="836613"/>
            <a:ext cx="5976937" cy="5259387"/>
            <a:chOff x="772" y="550"/>
            <a:chExt cx="5596" cy="6092"/>
          </a:xfrm>
        </p:grpSpPr>
        <p:cxnSp>
          <p:nvCxnSpPr>
            <p:cNvPr id="11268" name="_s11268"/>
            <p:cNvCxnSpPr>
              <a:cxnSpLocks noChangeShapeType="1"/>
              <a:stCxn id="6" idx="1"/>
              <a:endCxn id="3" idx="2"/>
            </p:cNvCxnSpPr>
            <p:nvPr/>
          </p:nvCxnSpPr>
          <p:spPr bwMode="auto">
            <a:xfrm rot="10800000">
              <a:off x="3207" y="2010"/>
              <a:ext cx="172" cy="3946"/>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269" name="_s11269"/>
            <p:cNvCxnSpPr>
              <a:cxnSpLocks noChangeShapeType="1"/>
              <a:stCxn id="5" idx="1"/>
              <a:endCxn id="3" idx="2"/>
            </p:cNvCxnSpPr>
            <p:nvPr/>
          </p:nvCxnSpPr>
          <p:spPr bwMode="auto">
            <a:xfrm rot="10800000">
              <a:off x="3207" y="2010"/>
              <a:ext cx="172" cy="240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270" name="_s11270"/>
            <p:cNvCxnSpPr>
              <a:cxnSpLocks noChangeShapeType="1"/>
              <a:stCxn id="4" idx="1"/>
              <a:endCxn id="3" idx="2"/>
            </p:cNvCxnSpPr>
            <p:nvPr/>
          </p:nvCxnSpPr>
          <p:spPr bwMode="auto">
            <a:xfrm rot="10800000">
              <a:off x="3207" y="2010"/>
              <a:ext cx="172" cy="85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1271"/>
            <p:cNvSpPr>
              <a:spLocks noChangeArrowheads="1"/>
            </p:cNvSpPr>
            <p:nvPr/>
          </p:nvSpPr>
          <p:spPr bwMode="auto">
            <a:xfrm>
              <a:off x="1854" y="1565"/>
              <a:ext cx="2705" cy="445"/>
            </a:xfrm>
            <a:prstGeom prst="roundRect">
              <a:avLst>
                <a:gd name="adj" fmla="val 16667"/>
              </a:avLst>
            </a:prstGeom>
            <a:solidFill>
              <a:srgbClr val="B1DBD3"/>
            </a:solidFill>
            <a:ln w="9525">
              <a:solidFill>
                <a:srgbClr val="005AB4"/>
              </a:solidFill>
              <a:round/>
              <a:headEnd/>
              <a:tailEnd/>
            </a:ln>
            <a:effectLst>
              <a:outerShdw dist="107763" dir="18900000" algn="ctr" rotWithShape="0">
                <a:srgbClr val="808080">
                  <a:alpha val="50000"/>
                </a:srgbClr>
              </a:outerShdw>
            </a:effectLst>
          </p:spPr>
          <p:txBody>
            <a:bodyPr vert="horz" wrap="none" lIns="34697" tIns="17349" rIns="34697" bIns="1734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3C23F3"/>
                  </a:solidFill>
                  <a:effectLst/>
                  <a:latin typeface="Times New Roman" pitchFamily="18" charset="0"/>
                </a:rPr>
                <a:t>Источники конфликтов</a:t>
              </a:r>
            </a:p>
          </p:txBody>
        </p:sp>
        <p:sp>
          <p:nvSpPr>
            <p:cNvPr id="4" name="_s11272"/>
            <p:cNvSpPr>
              <a:spLocks noChangeArrowheads="1"/>
            </p:cNvSpPr>
            <p:nvPr/>
          </p:nvSpPr>
          <p:spPr bwMode="auto">
            <a:xfrm>
              <a:off x="3379" y="2183"/>
              <a:ext cx="1907" cy="1371"/>
            </a:xfrm>
            <a:prstGeom prst="roundRect">
              <a:avLst>
                <a:gd name="adj" fmla="val 16667"/>
              </a:avLst>
            </a:prstGeom>
            <a:solidFill>
              <a:srgbClr val="B1DBD3"/>
            </a:solidFill>
            <a:ln w="9525">
              <a:solidFill>
                <a:srgbClr val="005AB4"/>
              </a:solidFill>
              <a:round/>
              <a:headEnd/>
              <a:tailEnd/>
            </a:ln>
            <a:effectLst>
              <a:outerShdw dist="107763" dir="18900000" algn="ctr" rotWithShape="0">
                <a:srgbClr val="808080">
                  <a:alpha val="50000"/>
                </a:srgbClr>
              </a:outerShdw>
            </a:effectLst>
          </p:spPr>
          <p:txBody>
            <a:bodyPr vert="horz" wrap="none" lIns="34697" tIns="17349" rIns="34697" bIns="1734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Дифференциация</a:t>
              </a:r>
            </a:p>
          </p:txBody>
        </p:sp>
        <p:sp>
          <p:nvSpPr>
            <p:cNvPr id="5" name="_s11273"/>
            <p:cNvSpPr>
              <a:spLocks noChangeArrowheads="1"/>
            </p:cNvSpPr>
            <p:nvPr/>
          </p:nvSpPr>
          <p:spPr bwMode="auto">
            <a:xfrm>
              <a:off x="3379" y="3727"/>
              <a:ext cx="1907" cy="1371"/>
            </a:xfrm>
            <a:prstGeom prst="roundRect">
              <a:avLst>
                <a:gd name="adj" fmla="val 16667"/>
              </a:avLst>
            </a:prstGeom>
            <a:solidFill>
              <a:srgbClr val="B1DBD3"/>
            </a:solidFill>
            <a:ln w="9525">
              <a:solidFill>
                <a:srgbClr val="005AB4"/>
              </a:solidFill>
              <a:round/>
              <a:headEnd/>
              <a:tailEnd/>
            </a:ln>
            <a:effectLst>
              <a:outerShdw dist="107763" dir="18900000" algn="ctr" rotWithShape="0">
                <a:srgbClr val="808080">
                  <a:alpha val="50000"/>
                </a:srgbClr>
              </a:outerShdw>
            </a:effectLst>
          </p:spPr>
          <p:txBody>
            <a:bodyPr vert="horz" wrap="none" lIns="34697" tIns="17349" rIns="34697" bIns="1734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smtClean="0">
                  <a:ln>
                    <a:noFill/>
                  </a:ln>
                  <a:solidFill>
                    <a:schemeClr val="tx1"/>
                  </a:solidFill>
                  <a:effectLst/>
                  <a:latin typeface="Times New Roman" pitchFamily="18" charset="0"/>
                </a:rPr>
                <a:t>Зависимость</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smtClean="0">
                  <a:ln>
                    <a:noFill/>
                  </a:ln>
                  <a:solidFill>
                    <a:schemeClr val="tx1"/>
                  </a:solidFill>
                  <a:effectLst/>
                  <a:latin typeface="Times New Roman" pitchFamily="18" charset="0"/>
                </a:rPr>
                <a:t>между</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smtClean="0">
                  <a:ln>
                    <a:noFill/>
                  </a:ln>
                  <a:solidFill>
                    <a:schemeClr val="tx1"/>
                  </a:solidFill>
                  <a:effectLst/>
                  <a:latin typeface="Times New Roman" pitchFamily="18" charset="0"/>
                </a:rPr>
                <a:t>задачами</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700" b="1" i="0" u="none" strike="noStrike" cap="none" normalizeH="0" baseline="0" smtClean="0">
                <a:ln>
                  <a:noFill/>
                </a:ln>
                <a:solidFill>
                  <a:schemeClr val="tx1"/>
                </a:solidFill>
                <a:effectLst/>
                <a:latin typeface="Times New Roman" pitchFamily="18" charset="0"/>
              </a:endParaRPr>
            </a:p>
          </p:txBody>
        </p:sp>
        <p:sp>
          <p:nvSpPr>
            <p:cNvPr id="6" name="_s11274"/>
            <p:cNvSpPr>
              <a:spLocks noChangeArrowheads="1"/>
            </p:cNvSpPr>
            <p:nvPr/>
          </p:nvSpPr>
          <p:spPr bwMode="auto">
            <a:xfrm>
              <a:off x="3379" y="5271"/>
              <a:ext cx="1907" cy="1371"/>
            </a:xfrm>
            <a:prstGeom prst="roundRect">
              <a:avLst>
                <a:gd name="adj" fmla="val 16667"/>
              </a:avLst>
            </a:prstGeom>
            <a:solidFill>
              <a:srgbClr val="B1DBD3"/>
            </a:solidFill>
            <a:ln w="9525">
              <a:solidFill>
                <a:srgbClr val="005AB4"/>
              </a:solidFill>
              <a:round/>
              <a:headEnd/>
              <a:tailEnd/>
            </a:ln>
            <a:effectLst>
              <a:outerShdw dist="107763" dir="18900000" algn="ctr" rotWithShape="0">
                <a:srgbClr val="808080">
                  <a:alpha val="50000"/>
                </a:srgbClr>
              </a:outerShdw>
            </a:effectLst>
          </p:spPr>
          <p:txBody>
            <a:bodyPr vert="horz" wrap="none" lIns="34697" tIns="17349" rIns="34697" bIns="1734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smtClean="0">
                  <a:ln>
                    <a:noFill/>
                  </a:ln>
                  <a:solidFill>
                    <a:schemeClr val="tx1"/>
                  </a:solidFill>
                  <a:effectLst/>
                  <a:latin typeface="Times New Roman" pitchFamily="18" charset="0"/>
                </a:rPr>
                <a:t>Дефицит</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smtClean="0">
                  <a:ln>
                    <a:noFill/>
                  </a:ln>
                  <a:solidFill>
                    <a:schemeClr val="tx1"/>
                  </a:solidFill>
                  <a:effectLst/>
                  <a:latin typeface="Times New Roman" pitchFamily="18" charset="0"/>
                </a:rPr>
                <a:t>ресурсов</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700" b="1"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126404209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46125" y="587375"/>
            <a:ext cx="8147050" cy="754063"/>
          </a:xfrm>
        </p:spPr>
        <p:txBody>
          <a:bodyPr/>
          <a:lstStyle/>
          <a:p>
            <a:pPr algn="r" eaLnBrk="1" hangingPunct="1"/>
            <a:r>
              <a:rPr lang="ru-RU" sz="2500" b="1" smtClean="0"/>
              <a:t>Алгоритм научного построения модели организации</a:t>
            </a:r>
          </a:p>
        </p:txBody>
      </p:sp>
      <p:sp>
        <p:nvSpPr>
          <p:cNvPr id="36867" name="AutoShape 4"/>
          <p:cNvSpPr>
            <a:spLocks noChangeArrowheads="1"/>
          </p:cNvSpPr>
          <p:nvPr/>
        </p:nvSpPr>
        <p:spPr bwMode="auto">
          <a:xfrm flipH="1" flipV="1">
            <a:off x="323850" y="3773488"/>
            <a:ext cx="7870825" cy="1741487"/>
          </a:xfrm>
          <a:prstGeom prst="curvedDownArrow">
            <a:avLst>
              <a:gd name="adj1" fmla="val 39484"/>
              <a:gd name="adj2" fmla="val 129876"/>
              <a:gd name="adj3" fmla="val 33333"/>
            </a:avLst>
          </a:prstGeom>
          <a:solidFill>
            <a:srgbClr val="C0C0C0"/>
          </a:solidFill>
          <a:ln w="28575">
            <a:solidFill>
              <a:srgbClr val="000000"/>
            </a:solidFill>
            <a:miter lim="800000"/>
            <a:headEnd/>
            <a:tailEnd/>
          </a:ln>
        </p:spPr>
        <p:txBody>
          <a:bodyPr/>
          <a:lstStyle/>
          <a:p>
            <a:endParaRPr lang="ru-RU"/>
          </a:p>
        </p:txBody>
      </p:sp>
      <p:sp>
        <p:nvSpPr>
          <p:cNvPr id="36868" name="AutoShape 5"/>
          <p:cNvSpPr>
            <a:spLocks noChangeArrowheads="1"/>
          </p:cNvSpPr>
          <p:nvPr/>
        </p:nvSpPr>
        <p:spPr bwMode="auto">
          <a:xfrm>
            <a:off x="549275" y="1700213"/>
            <a:ext cx="2247900" cy="1906587"/>
          </a:xfrm>
          <a:prstGeom prst="rightArrowCallout">
            <a:avLst>
              <a:gd name="adj1" fmla="val 25000"/>
              <a:gd name="adj2" fmla="val 25000"/>
              <a:gd name="adj3" fmla="val 19650"/>
              <a:gd name="adj4" fmla="val 66667"/>
            </a:avLst>
          </a:prstGeom>
          <a:solidFill>
            <a:srgbClr val="FFFFFF"/>
          </a:solidFill>
          <a:ln w="57150">
            <a:solidFill>
              <a:schemeClr val="hlink"/>
            </a:solidFill>
            <a:miter lim="800000"/>
            <a:headEnd/>
            <a:tailEnd/>
          </a:ln>
        </p:spPr>
        <p:txBody>
          <a:bodyPr/>
          <a:lstStyle/>
          <a:p>
            <a:endParaRPr lang="ru-RU"/>
          </a:p>
        </p:txBody>
      </p:sp>
      <p:sp>
        <p:nvSpPr>
          <p:cNvPr id="36869" name="AutoShape 6"/>
          <p:cNvSpPr>
            <a:spLocks noChangeArrowheads="1"/>
          </p:cNvSpPr>
          <p:nvPr/>
        </p:nvSpPr>
        <p:spPr bwMode="auto">
          <a:xfrm>
            <a:off x="2797175" y="1700213"/>
            <a:ext cx="2136775" cy="1906587"/>
          </a:xfrm>
          <a:prstGeom prst="rightArrowCallout">
            <a:avLst>
              <a:gd name="adj1" fmla="val 25000"/>
              <a:gd name="adj2" fmla="val 25000"/>
              <a:gd name="adj3" fmla="val 18679"/>
              <a:gd name="adj4" fmla="val 66667"/>
            </a:avLst>
          </a:prstGeom>
          <a:solidFill>
            <a:srgbClr val="FFFFFF"/>
          </a:solidFill>
          <a:ln w="57150">
            <a:solidFill>
              <a:schemeClr val="hlink"/>
            </a:solidFill>
            <a:miter lim="800000"/>
            <a:headEnd/>
            <a:tailEnd/>
          </a:ln>
        </p:spPr>
        <p:txBody>
          <a:bodyPr/>
          <a:lstStyle/>
          <a:p>
            <a:endParaRPr lang="ru-RU"/>
          </a:p>
        </p:txBody>
      </p:sp>
      <p:sp>
        <p:nvSpPr>
          <p:cNvPr id="36870" name="AutoShape 7"/>
          <p:cNvSpPr>
            <a:spLocks noChangeArrowheads="1"/>
          </p:cNvSpPr>
          <p:nvPr/>
        </p:nvSpPr>
        <p:spPr bwMode="auto">
          <a:xfrm>
            <a:off x="4933950" y="1700213"/>
            <a:ext cx="2136775" cy="1906587"/>
          </a:xfrm>
          <a:prstGeom prst="rightArrowCallout">
            <a:avLst>
              <a:gd name="adj1" fmla="val 25000"/>
              <a:gd name="adj2" fmla="val 25000"/>
              <a:gd name="adj3" fmla="val 18679"/>
              <a:gd name="adj4" fmla="val 66667"/>
            </a:avLst>
          </a:prstGeom>
          <a:solidFill>
            <a:srgbClr val="FFFFFF"/>
          </a:solidFill>
          <a:ln w="57150">
            <a:solidFill>
              <a:schemeClr val="hlink"/>
            </a:solidFill>
            <a:miter lim="800000"/>
            <a:headEnd/>
            <a:tailEnd/>
          </a:ln>
        </p:spPr>
        <p:txBody>
          <a:bodyPr/>
          <a:lstStyle/>
          <a:p>
            <a:endParaRPr lang="ru-RU"/>
          </a:p>
        </p:txBody>
      </p:sp>
      <p:sp>
        <p:nvSpPr>
          <p:cNvPr id="36871" name="Rectangle 8"/>
          <p:cNvSpPr>
            <a:spLocks noChangeArrowheads="1"/>
          </p:cNvSpPr>
          <p:nvPr/>
        </p:nvSpPr>
        <p:spPr bwMode="auto">
          <a:xfrm>
            <a:off x="7070725" y="1700213"/>
            <a:ext cx="1462088" cy="1906587"/>
          </a:xfrm>
          <a:prstGeom prst="rect">
            <a:avLst/>
          </a:prstGeom>
          <a:solidFill>
            <a:srgbClr val="FFFFFF"/>
          </a:solidFill>
          <a:ln w="57150">
            <a:solidFill>
              <a:schemeClr val="hlink"/>
            </a:solidFill>
            <a:miter lim="800000"/>
            <a:headEnd/>
            <a:tailEnd/>
          </a:ln>
        </p:spPr>
        <p:txBody>
          <a:bodyPr/>
          <a:lstStyle/>
          <a:p>
            <a:endParaRPr lang="ru-RU"/>
          </a:p>
        </p:txBody>
      </p:sp>
      <p:sp>
        <p:nvSpPr>
          <p:cNvPr id="36872" name="WordArt 9"/>
          <p:cNvSpPr>
            <a:spLocks noChangeArrowheads="1" noChangeShapeType="1" noTextEdit="1"/>
          </p:cNvSpPr>
          <p:nvPr/>
        </p:nvSpPr>
        <p:spPr bwMode="auto">
          <a:xfrm>
            <a:off x="661988" y="4300538"/>
            <a:ext cx="7870825" cy="1574800"/>
          </a:xfrm>
          <a:prstGeom prst="rect">
            <a:avLst/>
          </a:prstGeom>
        </p:spPr>
        <p:txBody>
          <a:bodyPr spcFirstLastPara="1" wrap="none" fromWordArt="1">
            <a:prstTxWarp prst="textArchDown">
              <a:avLst>
                <a:gd name="adj" fmla="val 0"/>
              </a:avLst>
            </a:prstTxWarp>
          </a:bodyPr>
          <a:lstStyle/>
          <a:p>
            <a:pPr algn="ctr"/>
            <a:r>
              <a:rPr lang="ru-RU" sz="1200" kern="10">
                <a:ln w="9525">
                  <a:solidFill>
                    <a:srgbClr val="FF0000"/>
                  </a:solidFill>
                  <a:round/>
                  <a:headEnd/>
                  <a:tailEnd/>
                </a:ln>
                <a:solidFill>
                  <a:srgbClr val="000000"/>
                </a:solidFill>
                <a:latin typeface="Arial"/>
                <a:cs typeface="Arial"/>
              </a:rPr>
              <a:t>Методы и формы управления организацией</a:t>
            </a:r>
          </a:p>
        </p:txBody>
      </p:sp>
      <p:sp>
        <p:nvSpPr>
          <p:cNvPr id="49162" name="Text Box 10"/>
          <p:cNvSpPr txBox="1">
            <a:spLocks noChangeArrowheads="1"/>
          </p:cNvSpPr>
          <p:nvPr/>
        </p:nvSpPr>
        <p:spPr bwMode="auto">
          <a:xfrm>
            <a:off x="2909888" y="1865313"/>
            <a:ext cx="1236662" cy="1576387"/>
          </a:xfrm>
          <a:prstGeom prst="rect">
            <a:avLst/>
          </a:prstGeom>
          <a:solidFill>
            <a:srgbClr val="FFFFFF"/>
          </a:solidFill>
          <a:ln w="9525">
            <a:solidFill>
              <a:srgbClr val="FFFFFF"/>
            </a:solidFill>
            <a:miter lim="800000"/>
            <a:headEnd/>
            <a:tailEnd/>
          </a:ln>
          <a:effectLst>
            <a:outerShdw dist="107763" dir="13500000" algn="ctr" rotWithShape="0">
              <a:srgbClr val="808080">
                <a:alpha val="50000"/>
              </a:srgbClr>
            </a:outerShdw>
          </a:effectLst>
        </p:spPr>
        <p:txBody>
          <a:bodyPr/>
          <a:lstStyle/>
          <a:p>
            <a:pPr algn="just">
              <a:defRPr/>
            </a:pPr>
            <a:endParaRPr lang="ru-RU" sz="800" b="1"/>
          </a:p>
          <a:p>
            <a:pPr algn="ctr">
              <a:defRPr/>
            </a:pPr>
            <a:endParaRPr lang="en-US" b="1"/>
          </a:p>
          <a:p>
            <a:pPr algn="ctr">
              <a:defRPr/>
            </a:pPr>
            <a:endParaRPr lang="en-US" b="1"/>
          </a:p>
          <a:p>
            <a:pPr algn="ctr">
              <a:defRPr/>
            </a:pPr>
            <a:r>
              <a:rPr lang="ru-RU" b="1"/>
              <a:t>Элементы и характеристики</a:t>
            </a:r>
          </a:p>
          <a:p>
            <a:pPr algn="ctr">
              <a:defRPr/>
            </a:pPr>
            <a:r>
              <a:rPr lang="ru-RU" b="1">
                <a:latin typeface="Verdana" pitchFamily="34" charset="0"/>
              </a:rPr>
              <a:t>организации</a:t>
            </a:r>
          </a:p>
        </p:txBody>
      </p:sp>
      <p:sp>
        <p:nvSpPr>
          <p:cNvPr id="49163" name="Text Box 11"/>
          <p:cNvSpPr txBox="1">
            <a:spLocks noChangeArrowheads="1"/>
          </p:cNvSpPr>
          <p:nvPr/>
        </p:nvSpPr>
        <p:spPr bwMode="auto">
          <a:xfrm>
            <a:off x="5046663" y="1865313"/>
            <a:ext cx="1236662" cy="1576387"/>
          </a:xfrm>
          <a:prstGeom prst="rect">
            <a:avLst/>
          </a:prstGeom>
          <a:solidFill>
            <a:srgbClr val="FFFFFF"/>
          </a:solidFill>
          <a:ln w="9525">
            <a:solidFill>
              <a:srgbClr val="FFFFFF"/>
            </a:solidFill>
            <a:miter lim="800000"/>
            <a:headEnd/>
            <a:tailEnd/>
          </a:ln>
          <a:effectLst>
            <a:outerShdw dist="107763" dir="13500000" algn="ctr" rotWithShape="0">
              <a:srgbClr val="808080">
                <a:alpha val="50000"/>
              </a:srgbClr>
            </a:outerShdw>
          </a:effectLst>
        </p:spPr>
        <p:txBody>
          <a:bodyPr/>
          <a:lstStyle/>
          <a:p>
            <a:pPr algn="ctr">
              <a:defRPr/>
            </a:pPr>
            <a:endParaRPr lang="en-US" b="1"/>
          </a:p>
          <a:p>
            <a:pPr algn="ctr">
              <a:defRPr/>
            </a:pPr>
            <a:endParaRPr lang="en-US" b="1"/>
          </a:p>
          <a:p>
            <a:pPr algn="ctr">
              <a:defRPr/>
            </a:pPr>
            <a:r>
              <a:rPr lang="ru-RU" b="1"/>
              <a:t>Логика взаимосвязей элементов и характеристик организации</a:t>
            </a:r>
            <a:endParaRPr lang="ru-RU">
              <a:latin typeface="Verdana" pitchFamily="34" charset="0"/>
            </a:endParaRPr>
          </a:p>
        </p:txBody>
      </p:sp>
      <p:sp>
        <p:nvSpPr>
          <p:cNvPr id="49164" name="Text Box 12"/>
          <p:cNvSpPr txBox="1">
            <a:spLocks noChangeArrowheads="1"/>
          </p:cNvSpPr>
          <p:nvPr/>
        </p:nvSpPr>
        <p:spPr bwMode="auto">
          <a:xfrm>
            <a:off x="661988" y="1865313"/>
            <a:ext cx="1236662" cy="1576387"/>
          </a:xfrm>
          <a:prstGeom prst="rect">
            <a:avLst/>
          </a:prstGeom>
          <a:solidFill>
            <a:srgbClr val="FFFFFF"/>
          </a:solidFill>
          <a:ln w="9525">
            <a:solidFill>
              <a:srgbClr val="FFFFFF"/>
            </a:solidFill>
            <a:miter lim="800000"/>
            <a:headEnd/>
            <a:tailEnd/>
          </a:ln>
          <a:effectLst>
            <a:outerShdw dist="107763" dir="13500000" algn="ctr" rotWithShape="0">
              <a:srgbClr val="808080">
                <a:alpha val="50000"/>
              </a:srgbClr>
            </a:outerShdw>
          </a:effectLst>
        </p:spPr>
        <p:txBody>
          <a:bodyPr/>
          <a:lstStyle/>
          <a:p>
            <a:pPr algn="ctr">
              <a:defRPr/>
            </a:pPr>
            <a:endParaRPr lang="ru-RU" sz="800" b="1"/>
          </a:p>
          <a:p>
            <a:pPr algn="ctr">
              <a:defRPr/>
            </a:pPr>
            <a:endParaRPr lang="ru-RU" sz="800" b="1"/>
          </a:p>
          <a:p>
            <a:pPr algn="ctr">
              <a:defRPr/>
            </a:pPr>
            <a:endParaRPr lang="en-US" sz="1400" b="1"/>
          </a:p>
          <a:p>
            <a:pPr algn="ctr">
              <a:defRPr/>
            </a:pPr>
            <a:r>
              <a:rPr lang="ru-RU" sz="1200" b="1"/>
              <a:t>Наличие  и сущность</a:t>
            </a:r>
          </a:p>
          <a:p>
            <a:pPr algn="ctr">
              <a:defRPr/>
            </a:pPr>
            <a:r>
              <a:rPr lang="ru-RU" sz="1200" b="1"/>
              <a:t>организации</a:t>
            </a:r>
            <a:endParaRPr lang="ru-RU" sz="1200">
              <a:latin typeface="Verdana" pitchFamily="34" charset="0"/>
            </a:endParaRPr>
          </a:p>
        </p:txBody>
      </p:sp>
      <p:sp>
        <p:nvSpPr>
          <p:cNvPr id="49165" name="Text Box 13"/>
          <p:cNvSpPr txBox="1">
            <a:spLocks noChangeArrowheads="1"/>
          </p:cNvSpPr>
          <p:nvPr/>
        </p:nvSpPr>
        <p:spPr bwMode="auto">
          <a:xfrm>
            <a:off x="7183438" y="1865313"/>
            <a:ext cx="1236662" cy="1576387"/>
          </a:xfrm>
          <a:prstGeom prst="rect">
            <a:avLst/>
          </a:prstGeom>
          <a:solidFill>
            <a:srgbClr val="FFFFFF"/>
          </a:solidFill>
          <a:ln w="9525">
            <a:solidFill>
              <a:srgbClr val="FFFFFF"/>
            </a:solidFill>
            <a:miter lim="800000"/>
            <a:headEnd/>
            <a:tailEnd/>
          </a:ln>
          <a:effectLst>
            <a:outerShdw dist="107763" dir="13500000" algn="ctr" rotWithShape="0">
              <a:srgbClr val="808080">
                <a:alpha val="50000"/>
              </a:srgbClr>
            </a:outerShdw>
          </a:effectLst>
        </p:spPr>
        <p:txBody>
          <a:bodyPr/>
          <a:lstStyle/>
          <a:p>
            <a:pPr algn="just">
              <a:defRPr/>
            </a:pPr>
            <a:endParaRPr lang="ru-RU" sz="800" b="1"/>
          </a:p>
          <a:p>
            <a:pPr algn="just">
              <a:defRPr/>
            </a:pPr>
            <a:endParaRPr lang="ru-RU" sz="800" b="1"/>
          </a:p>
          <a:p>
            <a:pPr algn="ctr">
              <a:defRPr/>
            </a:pPr>
            <a:endParaRPr lang="en-US" sz="1400" b="1"/>
          </a:p>
          <a:p>
            <a:pPr algn="ctr">
              <a:defRPr/>
            </a:pPr>
            <a:r>
              <a:rPr lang="ru-RU" sz="1200" b="1"/>
              <a:t>Модель организации</a:t>
            </a:r>
            <a:endParaRPr lang="ru-RU" sz="1200">
              <a:latin typeface="Verdana" pitchFamily="34" charset="0"/>
            </a:endParaRPr>
          </a:p>
        </p:txBody>
      </p:sp>
      <p:pic>
        <p:nvPicPr>
          <p:cNvPr id="36877" name="Picture 14" descr="j029324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77800" y="404813"/>
            <a:ext cx="1081088" cy="796925"/>
          </a:xfrm>
          <a:noFill/>
        </p:spPr>
      </p:pic>
      <p:sp>
        <p:nvSpPr>
          <p:cNvPr id="36878" name="Oval 15" descr="Зеленый мрамор"/>
          <p:cNvSpPr>
            <a:spLocks noChangeArrowheads="1"/>
          </p:cNvSpPr>
          <p:nvPr/>
        </p:nvSpPr>
        <p:spPr bwMode="auto">
          <a:xfrm>
            <a:off x="6804025" y="6237288"/>
            <a:ext cx="2305050" cy="549275"/>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pPr algn="ctr"/>
            <a:r>
              <a:rPr lang="ru-RU" sz="1600" b="1">
                <a:solidFill>
                  <a:srgbClr val="FFFFFF"/>
                </a:solidFill>
                <a:latin typeface="Times New Roman" pitchFamily="18" charset="0"/>
              </a:rPr>
              <a:t>Структура организации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2000" fill="hold"/>
                                        <p:tgtEl>
                                          <p:spTgt spid="49154"/>
                                        </p:tgtEl>
                                        <p:attrNameLst>
                                          <p:attrName>ppt_w</p:attrName>
                                        </p:attrNameLst>
                                      </p:cBhvr>
                                      <p:tavLst>
                                        <p:tav tm="0">
                                          <p:val>
                                            <p:strVal val="#ppt_w"/>
                                          </p:val>
                                        </p:tav>
                                        <p:tav tm="100000">
                                          <p:val>
                                            <p:strVal val="#ppt_w"/>
                                          </p:val>
                                        </p:tav>
                                      </p:tavLst>
                                    </p:anim>
                                    <p:anim calcmode="lin" valueType="num">
                                      <p:cBhvr>
                                        <p:cTn id="8" dur="2000" fill="hold"/>
                                        <p:tgtEl>
                                          <p:spTgt spid="49154"/>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49154"/>
                                        </p:tgtEl>
                                        <p:attrNameLst>
                                          <p:attrName>ppt_x</p:attrName>
                                        </p:attrNameLst>
                                      </p:cBhvr>
                                      <p:tavLst>
                                        <p:tav tm="0">
                                          <p:val>
                                            <p:strVal val="#ppt_x-.4"/>
                                          </p:val>
                                        </p:tav>
                                        <p:tav tm="100000">
                                          <p:val>
                                            <p:strVal val="#ppt_x"/>
                                          </p:val>
                                        </p:tav>
                                      </p:tavLst>
                                    </p:anim>
                                    <p:anim calcmode="lin" valueType="num">
                                      <p:cBhvr>
                                        <p:cTn id="10" dur="2000" fill="hold"/>
                                        <p:tgtEl>
                                          <p:spTgt spid="49154"/>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descr="Large confetti"/>
          <p:cNvSpPr>
            <a:spLocks noGrp="1" noChangeArrowheads="1"/>
          </p:cNvSpPr>
          <p:nvPr>
            <p:ph type="title"/>
          </p:nvPr>
        </p:nvSpPr>
        <p:spPr/>
        <p:txBody>
          <a:bodyPr/>
          <a:lstStyle/>
          <a:p>
            <a:pPr eaLnBrk="1" hangingPunct="1"/>
            <a:r>
              <a:rPr lang="ru-RU" altLang="ru-RU" b="1" smtClean="0">
                <a:solidFill>
                  <a:srgbClr val="3C23F3"/>
                </a:solidFill>
              </a:rPr>
              <a:t>Феномен морального конфликта</a:t>
            </a:r>
          </a:p>
        </p:txBody>
      </p:sp>
      <p:sp>
        <p:nvSpPr>
          <p:cNvPr id="80899" name="Rectangle 3"/>
          <p:cNvSpPr>
            <a:spLocks noGrp="1" noChangeArrowheads="1"/>
          </p:cNvSpPr>
          <p:nvPr>
            <p:ph type="body" idx="1"/>
          </p:nvPr>
        </p:nvSpPr>
        <p:spPr>
          <a:xfrm>
            <a:off x="428625" y="1965325"/>
            <a:ext cx="8486775" cy="4359275"/>
          </a:xfrm>
          <a:solidFill>
            <a:srgbClr val="CCFF99"/>
          </a:solidFill>
          <a:ln>
            <a:solidFill>
              <a:schemeClr val="tx1"/>
            </a:solidFill>
            <a:miter lim="800000"/>
            <a:headEnd/>
            <a:tailEnd/>
          </a:ln>
          <a:effectLst>
            <a:outerShdw dist="107763" dir="18900000" algn="ctr" rotWithShape="0">
              <a:schemeClr val="bg2"/>
            </a:outerShdw>
          </a:effectLst>
        </p:spPr>
        <p:txBody>
          <a:bodyPr/>
          <a:lstStyle/>
          <a:p>
            <a:pPr eaLnBrk="1" hangingPunct="1">
              <a:lnSpc>
                <a:spcPct val="90000"/>
              </a:lnSpc>
              <a:buFontTx/>
              <a:buNone/>
            </a:pPr>
            <a:r>
              <a:rPr lang="ru-RU" altLang="ru-RU" smtClean="0"/>
              <a:t>Моральный конфликт есть ситуация, в которой определенное нравственное противоречие достигло высшей точки своего развития и в которой субъект деятельности поставлен перед необходимостью сделать выбор одной из двух взаимоисключающих форм поведения или, в общем смысле, одной из двух моральных ценностей.</a:t>
            </a:r>
          </a:p>
        </p:txBody>
      </p:sp>
    </p:spTree>
    <p:extLst>
      <p:ext uri="{BB962C8B-B14F-4D97-AF65-F5344CB8AC3E}">
        <p14:creationId xmlns:p14="http://schemas.microsoft.com/office/powerpoint/2010/main" val="247143556"/>
      </p:ext>
    </p:extLst>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327025"/>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r>
              <a:rPr lang="ru-RU" altLang="ru-RU" sz="2800" b="1">
                <a:solidFill>
                  <a:srgbClr val="7A6AF0"/>
                </a:solidFill>
                <a:latin typeface="Tahoma" pitchFamily="34" charset="0"/>
              </a:rPr>
              <a:t>Типы моральных конфликтов на государственной службе</a:t>
            </a:r>
          </a:p>
          <a:p>
            <a:pPr algn="ctr"/>
            <a:endParaRPr lang="ru-RU" altLang="ru-RU" sz="2800" b="1">
              <a:solidFill>
                <a:srgbClr val="7A6AF0"/>
              </a:solidFill>
              <a:latin typeface="Arial" charset="0"/>
            </a:endParaRPr>
          </a:p>
        </p:txBody>
      </p:sp>
      <p:sp>
        <p:nvSpPr>
          <p:cNvPr id="100355" name="Text Box 3"/>
          <p:cNvSpPr txBox="1">
            <a:spLocks noChangeArrowheads="1"/>
          </p:cNvSpPr>
          <p:nvPr/>
        </p:nvSpPr>
        <p:spPr bwMode="auto">
          <a:xfrm>
            <a:off x="347663" y="1831975"/>
            <a:ext cx="8504237" cy="876300"/>
          </a:xfrm>
          <a:prstGeom prst="rect">
            <a:avLst/>
          </a:prstGeom>
          <a:solidFill>
            <a:srgbClr val="CCFFFF">
              <a:alpha val="43921"/>
            </a:srgbClr>
          </a:solidFill>
          <a:ln w="9525">
            <a:solidFill>
              <a:srgbClr val="000000"/>
            </a:solidFill>
            <a:miter lim="800000"/>
            <a:headEnd/>
            <a:tailEnd/>
          </a:ln>
        </p:spPr>
        <p:txBody>
          <a:bodyPr lIns="18000" rIns="18000"/>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r>
              <a:rPr lang="ru-RU" altLang="ru-RU" sz="2800" b="1">
                <a:latin typeface="Garamond" pitchFamily="18" charset="0"/>
              </a:rPr>
              <a:t>Моральный конфликт, детерминированный нормативно-ценностной структурой общества</a:t>
            </a:r>
            <a:endParaRPr lang="ru-RU" altLang="ru-RU" sz="2800">
              <a:latin typeface="Arial" charset="0"/>
            </a:endParaRPr>
          </a:p>
        </p:txBody>
      </p:sp>
      <p:sp>
        <p:nvSpPr>
          <p:cNvPr id="100356" name="AutoShape 4"/>
          <p:cNvSpPr>
            <a:spLocks noChangeArrowheads="1"/>
          </p:cNvSpPr>
          <p:nvPr/>
        </p:nvSpPr>
        <p:spPr bwMode="auto">
          <a:xfrm rot="5400000">
            <a:off x="-388938" y="1358901"/>
            <a:ext cx="1057275" cy="279400"/>
          </a:xfrm>
          <a:prstGeom prst="triangle">
            <a:avLst>
              <a:gd name="adj" fmla="val 50000"/>
            </a:avLst>
          </a:prstGeom>
          <a:solidFill>
            <a:schemeClr val="accent1"/>
          </a:solidFill>
          <a:ln w="9525">
            <a:solidFill>
              <a:schemeClr val="tx1"/>
            </a:solidFill>
            <a:miter lim="800000"/>
            <a:headEnd/>
            <a:tailEnd/>
          </a:ln>
        </p:spPr>
        <p:txBody>
          <a:bodyPr wrap="none" anchor="ctr"/>
          <a:lstStyle/>
          <a:p>
            <a:pPr eaLnBrk="1" hangingPunct="1"/>
            <a:endParaRPr lang="ru-RU" altLang="ru-RU"/>
          </a:p>
        </p:txBody>
      </p:sp>
      <p:sp>
        <p:nvSpPr>
          <p:cNvPr id="100357" name="AutoShape 5"/>
          <p:cNvSpPr>
            <a:spLocks noChangeArrowheads="1"/>
          </p:cNvSpPr>
          <p:nvPr/>
        </p:nvSpPr>
        <p:spPr bwMode="auto">
          <a:xfrm rot="5400000">
            <a:off x="-198438" y="2768601"/>
            <a:ext cx="676275" cy="279400"/>
          </a:xfrm>
          <a:prstGeom prst="triangle">
            <a:avLst>
              <a:gd name="adj" fmla="val 50000"/>
            </a:avLst>
          </a:prstGeom>
          <a:solidFill>
            <a:schemeClr val="accent1"/>
          </a:solidFill>
          <a:ln w="9525">
            <a:solidFill>
              <a:schemeClr val="tx1"/>
            </a:solidFill>
            <a:miter lim="800000"/>
            <a:headEnd/>
            <a:tailEnd/>
          </a:ln>
        </p:spPr>
        <p:txBody>
          <a:bodyPr wrap="none" anchor="ctr"/>
          <a:lstStyle/>
          <a:p>
            <a:pPr eaLnBrk="1" hangingPunct="1"/>
            <a:endParaRPr lang="ru-RU" altLang="ru-RU"/>
          </a:p>
        </p:txBody>
      </p:sp>
      <p:sp>
        <p:nvSpPr>
          <p:cNvPr id="100358" name="AutoShape 6"/>
          <p:cNvSpPr>
            <a:spLocks noChangeArrowheads="1"/>
          </p:cNvSpPr>
          <p:nvPr/>
        </p:nvSpPr>
        <p:spPr bwMode="auto">
          <a:xfrm rot="5400000">
            <a:off x="-198438" y="4051301"/>
            <a:ext cx="676275" cy="279400"/>
          </a:xfrm>
          <a:prstGeom prst="triangle">
            <a:avLst>
              <a:gd name="adj" fmla="val 50000"/>
            </a:avLst>
          </a:prstGeom>
          <a:solidFill>
            <a:schemeClr val="accent1"/>
          </a:solidFill>
          <a:ln w="9525">
            <a:solidFill>
              <a:schemeClr val="tx1"/>
            </a:solidFill>
            <a:miter lim="800000"/>
            <a:headEnd/>
            <a:tailEnd/>
          </a:ln>
        </p:spPr>
        <p:txBody>
          <a:bodyPr wrap="none" anchor="ctr"/>
          <a:lstStyle/>
          <a:p>
            <a:pPr eaLnBrk="1" hangingPunct="1"/>
            <a:endParaRPr lang="ru-RU" altLang="ru-RU"/>
          </a:p>
        </p:txBody>
      </p:sp>
      <p:sp>
        <p:nvSpPr>
          <p:cNvPr id="100359" name="AutoShape 7"/>
          <p:cNvSpPr>
            <a:spLocks noChangeArrowheads="1"/>
          </p:cNvSpPr>
          <p:nvPr/>
        </p:nvSpPr>
        <p:spPr bwMode="auto">
          <a:xfrm rot="5400000">
            <a:off x="-393700" y="5651500"/>
            <a:ext cx="1066800" cy="279400"/>
          </a:xfrm>
          <a:prstGeom prst="triangle">
            <a:avLst>
              <a:gd name="adj" fmla="val 50000"/>
            </a:avLst>
          </a:prstGeom>
          <a:solidFill>
            <a:schemeClr val="accent1"/>
          </a:solidFill>
          <a:ln w="9525">
            <a:solidFill>
              <a:schemeClr val="tx1"/>
            </a:solidFill>
            <a:miter lim="800000"/>
            <a:headEnd/>
            <a:tailEnd/>
          </a:ln>
        </p:spPr>
        <p:txBody>
          <a:bodyPr wrap="none" anchor="ctr"/>
          <a:lstStyle/>
          <a:p>
            <a:pPr eaLnBrk="1" hangingPunct="1"/>
            <a:endParaRPr lang="ru-RU" altLang="ru-RU"/>
          </a:p>
        </p:txBody>
      </p:sp>
      <p:sp>
        <p:nvSpPr>
          <p:cNvPr id="100360" name="Text Box 8"/>
          <p:cNvSpPr txBox="1">
            <a:spLocks noChangeArrowheads="1"/>
          </p:cNvSpPr>
          <p:nvPr/>
        </p:nvSpPr>
        <p:spPr bwMode="auto">
          <a:xfrm>
            <a:off x="347663" y="2905125"/>
            <a:ext cx="8504237" cy="1028700"/>
          </a:xfrm>
          <a:prstGeom prst="rect">
            <a:avLst/>
          </a:prstGeom>
          <a:solidFill>
            <a:srgbClr val="CCFFFF">
              <a:alpha val="43921"/>
            </a:srgbClr>
          </a:solidFill>
          <a:ln w="9525">
            <a:solidFill>
              <a:srgbClr val="000000"/>
            </a:solidFill>
            <a:miter lim="800000"/>
            <a:headEnd/>
            <a:tailEnd/>
          </a:ln>
        </p:spPr>
        <p:txBody>
          <a:bodyPr lIns="18000" rIns="18000"/>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r>
              <a:rPr lang="ru-RU" altLang="ru-RU" sz="2800" b="1">
                <a:latin typeface="Garamond" pitchFamily="18" charset="0"/>
              </a:rPr>
              <a:t>Моральный конфликт, связанный со сложной ролевой структурой личности</a:t>
            </a:r>
            <a:endParaRPr lang="ru-RU" altLang="ru-RU" sz="2800">
              <a:latin typeface="Arial" charset="0"/>
            </a:endParaRPr>
          </a:p>
        </p:txBody>
      </p:sp>
      <p:sp>
        <p:nvSpPr>
          <p:cNvPr id="100361" name="Text Box 9"/>
          <p:cNvSpPr txBox="1">
            <a:spLocks noChangeArrowheads="1"/>
          </p:cNvSpPr>
          <p:nvPr/>
        </p:nvSpPr>
        <p:spPr bwMode="auto">
          <a:xfrm>
            <a:off x="347663" y="4271963"/>
            <a:ext cx="8504237" cy="1028700"/>
          </a:xfrm>
          <a:prstGeom prst="rect">
            <a:avLst/>
          </a:prstGeom>
          <a:solidFill>
            <a:srgbClr val="CCFFFF">
              <a:alpha val="43921"/>
            </a:srgbClr>
          </a:solidFill>
          <a:ln w="9525">
            <a:solidFill>
              <a:srgbClr val="000000"/>
            </a:solidFill>
            <a:miter lim="800000"/>
            <a:headEnd/>
            <a:tailEnd/>
          </a:ln>
        </p:spPr>
        <p:txBody>
          <a:bodyPr lIns="18000" rIns="18000"/>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r>
              <a:rPr lang="ru-RU" altLang="ru-RU" sz="2800" b="1">
                <a:latin typeface="Garamond" pitchFamily="18" charset="0"/>
              </a:rPr>
              <a:t>Моральный конфликт универсального и личностного «Я»</a:t>
            </a:r>
            <a:endParaRPr lang="ru-RU" altLang="ru-RU" sz="2800">
              <a:latin typeface="Arial" charset="0"/>
            </a:endParaRPr>
          </a:p>
        </p:txBody>
      </p:sp>
      <p:sp>
        <p:nvSpPr>
          <p:cNvPr id="100362" name="Text Box 10"/>
          <p:cNvSpPr txBox="1">
            <a:spLocks noChangeArrowheads="1"/>
          </p:cNvSpPr>
          <p:nvPr/>
        </p:nvSpPr>
        <p:spPr bwMode="auto">
          <a:xfrm>
            <a:off x="347663" y="5524500"/>
            <a:ext cx="8504237" cy="647700"/>
          </a:xfrm>
          <a:prstGeom prst="rect">
            <a:avLst/>
          </a:prstGeom>
          <a:solidFill>
            <a:srgbClr val="CCFFFF">
              <a:alpha val="43921"/>
            </a:srgbClr>
          </a:solidFill>
          <a:ln w="9525">
            <a:solidFill>
              <a:srgbClr val="000000"/>
            </a:solidFill>
            <a:miter lim="800000"/>
            <a:headEnd/>
            <a:tailEnd/>
          </a:ln>
        </p:spPr>
        <p:txBody>
          <a:bodyPr lIns="18000" rIns="18000"/>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r>
              <a:rPr lang="ru-RU" altLang="ru-RU" sz="2800" b="1">
                <a:latin typeface="Garamond" pitchFamily="18" charset="0"/>
              </a:rPr>
              <a:t>Конфликт личных и общественных интересов</a:t>
            </a:r>
            <a:endParaRPr lang="ru-RU" altLang="ru-RU" sz="2800">
              <a:latin typeface="Arial" charset="0"/>
            </a:endParaRPr>
          </a:p>
        </p:txBody>
      </p:sp>
    </p:spTree>
    <p:extLst>
      <p:ext uri="{BB962C8B-B14F-4D97-AF65-F5344CB8AC3E}">
        <p14:creationId xmlns:p14="http://schemas.microsoft.com/office/powerpoint/2010/main" val="13163393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p:cTn id="7" dur="500" fill="hold"/>
                                        <p:tgtEl>
                                          <p:spTgt spid="100354"/>
                                        </p:tgtEl>
                                        <p:attrNameLst>
                                          <p:attrName>ppt_w</p:attrName>
                                        </p:attrNameLst>
                                      </p:cBhvr>
                                      <p:tavLst>
                                        <p:tav tm="0">
                                          <p:val>
                                            <p:fltVal val="0"/>
                                          </p:val>
                                        </p:tav>
                                        <p:tav tm="100000">
                                          <p:val>
                                            <p:strVal val="#ppt_w"/>
                                          </p:val>
                                        </p:tav>
                                      </p:tavLst>
                                    </p:anim>
                                    <p:anim calcmode="lin" valueType="num">
                                      <p:cBhvr>
                                        <p:cTn id="8" dur="500" fill="hold"/>
                                        <p:tgtEl>
                                          <p:spTgt spid="10035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00356"/>
                                        </p:tgtEl>
                                        <p:attrNameLst>
                                          <p:attrName>style.visibility</p:attrName>
                                        </p:attrNameLst>
                                      </p:cBhvr>
                                      <p:to>
                                        <p:strVal val="visible"/>
                                      </p:to>
                                    </p:set>
                                  </p:childTnLst>
                                </p:cTn>
                              </p:par>
                            </p:childTnLst>
                          </p:cTn>
                        </p:par>
                        <p:par>
                          <p:cTn id="12" fill="hold" nodeType="afterGroup">
                            <p:stCondLst>
                              <p:cond delay="1000"/>
                            </p:stCondLst>
                            <p:childTnLst>
                              <p:par>
                                <p:cTn id="13" presetID="17" presetClass="entr" presetSubtype="8" fill="hold" grpId="0" nodeType="afterEffect">
                                  <p:stCondLst>
                                    <p:cond delay="0"/>
                                  </p:stCondLst>
                                  <p:childTnLst>
                                    <p:set>
                                      <p:cBhvr>
                                        <p:cTn id="14" dur="1" fill="hold">
                                          <p:stCondLst>
                                            <p:cond delay="0"/>
                                          </p:stCondLst>
                                        </p:cTn>
                                        <p:tgtEl>
                                          <p:spTgt spid="100355"/>
                                        </p:tgtEl>
                                        <p:attrNameLst>
                                          <p:attrName>style.visibility</p:attrName>
                                        </p:attrNameLst>
                                      </p:cBhvr>
                                      <p:to>
                                        <p:strVal val="visible"/>
                                      </p:to>
                                    </p:set>
                                    <p:anim calcmode="lin" valueType="num">
                                      <p:cBhvr>
                                        <p:cTn id="15" dur="500" fill="hold"/>
                                        <p:tgtEl>
                                          <p:spTgt spid="100355"/>
                                        </p:tgtEl>
                                        <p:attrNameLst>
                                          <p:attrName>ppt_x</p:attrName>
                                        </p:attrNameLst>
                                      </p:cBhvr>
                                      <p:tavLst>
                                        <p:tav tm="0">
                                          <p:val>
                                            <p:strVal val="#ppt_x-#ppt_w/2"/>
                                          </p:val>
                                        </p:tav>
                                        <p:tav tm="100000">
                                          <p:val>
                                            <p:strVal val="#ppt_x"/>
                                          </p:val>
                                        </p:tav>
                                      </p:tavLst>
                                    </p:anim>
                                    <p:anim calcmode="lin" valueType="num">
                                      <p:cBhvr>
                                        <p:cTn id="16" dur="500" fill="hold"/>
                                        <p:tgtEl>
                                          <p:spTgt spid="100355"/>
                                        </p:tgtEl>
                                        <p:attrNameLst>
                                          <p:attrName>ppt_y</p:attrName>
                                        </p:attrNameLst>
                                      </p:cBhvr>
                                      <p:tavLst>
                                        <p:tav tm="0">
                                          <p:val>
                                            <p:strVal val="#ppt_y"/>
                                          </p:val>
                                        </p:tav>
                                        <p:tav tm="100000">
                                          <p:val>
                                            <p:strVal val="#ppt_y"/>
                                          </p:val>
                                        </p:tav>
                                      </p:tavLst>
                                    </p:anim>
                                    <p:anim calcmode="lin" valueType="num">
                                      <p:cBhvr>
                                        <p:cTn id="17" dur="500" fill="hold"/>
                                        <p:tgtEl>
                                          <p:spTgt spid="100355"/>
                                        </p:tgtEl>
                                        <p:attrNameLst>
                                          <p:attrName>ppt_w</p:attrName>
                                        </p:attrNameLst>
                                      </p:cBhvr>
                                      <p:tavLst>
                                        <p:tav tm="0">
                                          <p:val>
                                            <p:fltVal val="0"/>
                                          </p:val>
                                        </p:tav>
                                        <p:tav tm="100000">
                                          <p:val>
                                            <p:strVal val="#ppt_w"/>
                                          </p:val>
                                        </p:tav>
                                      </p:tavLst>
                                    </p:anim>
                                    <p:anim calcmode="lin" valueType="num">
                                      <p:cBhvr>
                                        <p:cTn id="18" dur="500" fill="hold"/>
                                        <p:tgtEl>
                                          <p:spTgt spid="100355"/>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8" fill="hold" grpId="0" nodeType="afterEffect">
                                  <p:stCondLst>
                                    <p:cond delay="0"/>
                                  </p:stCondLst>
                                  <p:childTnLst>
                                    <p:set>
                                      <p:cBhvr>
                                        <p:cTn id="21" dur="1" fill="hold">
                                          <p:stCondLst>
                                            <p:cond delay="0"/>
                                          </p:stCondLst>
                                        </p:cTn>
                                        <p:tgtEl>
                                          <p:spTgt spid="100360"/>
                                        </p:tgtEl>
                                        <p:attrNameLst>
                                          <p:attrName>style.visibility</p:attrName>
                                        </p:attrNameLst>
                                      </p:cBhvr>
                                      <p:to>
                                        <p:strVal val="visible"/>
                                      </p:to>
                                    </p:set>
                                    <p:anim calcmode="lin" valueType="num">
                                      <p:cBhvr>
                                        <p:cTn id="22" dur="500" fill="hold"/>
                                        <p:tgtEl>
                                          <p:spTgt spid="100360"/>
                                        </p:tgtEl>
                                        <p:attrNameLst>
                                          <p:attrName>ppt_x</p:attrName>
                                        </p:attrNameLst>
                                      </p:cBhvr>
                                      <p:tavLst>
                                        <p:tav tm="0">
                                          <p:val>
                                            <p:strVal val="#ppt_x-#ppt_w/2"/>
                                          </p:val>
                                        </p:tav>
                                        <p:tav tm="100000">
                                          <p:val>
                                            <p:strVal val="#ppt_x"/>
                                          </p:val>
                                        </p:tav>
                                      </p:tavLst>
                                    </p:anim>
                                    <p:anim calcmode="lin" valueType="num">
                                      <p:cBhvr>
                                        <p:cTn id="23" dur="500" fill="hold"/>
                                        <p:tgtEl>
                                          <p:spTgt spid="100360"/>
                                        </p:tgtEl>
                                        <p:attrNameLst>
                                          <p:attrName>ppt_y</p:attrName>
                                        </p:attrNameLst>
                                      </p:cBhvr>
                                      <p:tavLst>
                                        <p:tav tm="0">
                                          <p:val>
                                            <p:strVal val="#ppt_y"/>
                                          </p:val>
                                        </p:tav>
                                        <p:tav tm="100000">
                                          <p:val>
                                            <p:strVal val="#ppt_y"/>
                                          </p:val>
                                        </p:tav>
                                      </p:tavLst>
                                    </p:anim>
                                    <p:anim calcmode="lin" valueType="num">
                                      <p:cBhvr>
                                        <p:cTn id="24" dur="500" fill="hold"/>
                                        <p:tgtEl>
                                          <p:spTgt spid="100360"/>
                                        </p:tgtEl>
                                        <p:attrNameLst>
                                          <p:attrName>ppt_w</p:attrName>
                                        </p:attrNameLst>
                                      </p:cBhvr>
                                      <p:tavLst>
                                        <p:tav tm="0">
                                          <p:val>
                                            <p:fltVal val="0"/>
                                          </p:val>
                                        </p:tav>
                                        <p:tav tm="100000">
                                          <p:val>
                                            <p:strVal val="#ppt_w"/>
                                          </p:val>
                                        </p:tav>
                                      </p:tavLst>
                                    </p:anim>
                                    <p:anim calcmode="lin" valueType="num">
                                      <p:cBhvr>
                                        <p:cTn id="25" dur="500" fill="hold"/>
                                        <p:tgtEl>
                                          <p:spTgt spid="100360"/>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2000"/>
                            </p:stCondLst>
                            <p:childTnLst>
                              <p:par>
                                <p:cTn id="27" presetID="17" presetClass="entr" presetSubtype="8" fill="hold" grpId="0" nodeType="afterEffect">
                                  <p:stCondLst>
                                    <p:cond delay="0"/>
                                  </p:stCondLst>
                                  <p:childTnLst>
                                    <p:set>
                                      <p:cBhvr>
                                        <p:cTn id="28" dur="1" fill="hold">
                                          <p:stCondLst>
                                            <p:cond delay="0"/>
                                          </p:stCondLst>
                                        </p:cTn>
                                        <p:tgtEl>
                                          <p:spTgt spid="100361"/>
                                        </p:tgtEl>
                                        <p:attrNameLst>
                                          <p:attrName>style.visibility</p:attrName>
                                        </p:attrNameLst>
                                      </p:cBhvr>
                                      <p:to>
                                        <p:strVal val="visible"/>
                                      </p:to>
                                    </p:set>
                                    <p:anim calcmode="lin" valueType="num">
                                      <p:cBhvr>
                                        <p:cTn id="29" dur="500" fill="hold"/>
                                        <p:tgtEl>
                                          <p:spTgt spid="100361"/>
                                        </p:tgtEl>
                                        <p:attrNameLst>
                                          <p:attrName>ppt_x</p:attrName>
                                        </p:attrNameLst>
                                      </p:cBhvr>
                                      <p:tavLst>
                                        <p:tav tm="0">
                                          <p:val>
                                            <p:strVal val="#ppt_x-#ppt_w/2"/>
                                          </p:val>
                                        </p:tav>
                                        <p:tav tm="100000">
                                          <p:val>
                                            <p:strVal val="#ppt_x"/>
                                          </p:val>
                                        </p:tav>
                                      </p:tavLst>
                                    </p:anim>
                                    <p:anim calcmode="lin" valueType="num">
                                      <p:cBhvr>
                                        <p:cTn id="30" dur="500" fill="hold"/>
                                        <p:tgtEl>
                                          <p:spTgt spid="100361"/>
                                        </p:tgtEl>
                                        <p:attrNameLst>
                                          <p:attrName>ppt_y</p:attrName>
                                        </p:attrNameLst>
                                      </p:cBhvr>
                                      <p:tavLst>
                                        <p:tav tm="0">
                                          <p:val>
                                            <p:strVal val="#ppt_y"/>
                                          </p:val>
                                        </p:tav>
                                        <p:tav tm="100000">
                                          <p:val>
                                            <p:strVal val="#ppt_y"/>
                                          </p:val>
                                        </p:tav>
                                      </p:tavLst>
                                    </p:anim>
                                    <p:anim calcmode="lin" valueType="num">
                                      <p:cBhvr>
                                        <p:cTn id="31" dur="500" fill="hold"/>
                                        <p:tgtEl>
                                          <p:spTgt spid="100361"/>
                                        </p:tgtEl>
                                        <p:attrNameLst>
                                          <p:attrName>ppt_w</p:attrName>
                                        </p:attrNameLst>
                                      </p:cBhvr>
                                      <p:tavLst>
                                        <p:tav tm="0">
                                          <p:val>
                                            <p:fltVal val="0"/>
                                          </p:val>
                                        </p:tav>
                                        <p:tav tm="100000">
                                          <p:val>
                                            <p:strVal val="#ppt_w"/>
                                          </p:val>
                                        </p:tav>
                                      </p:tavLst>
                                    </p:anim>
                                    <p:anim calcmode="lin" valueType="num">
                                      <p:cBhvr>
                                        <p:cTn id="32" dur="500" fill="hold"/>
                                        <p:tgtEl>
                                          <p:spTgt spid="100361"/>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2500"/>
                            </p:stCondLst>
                            <p:childTnLst>
                              <p:par>
                                <p:cTn id="34" presetID="17" presetClass="entr" presetSubtype="8" fill="hold" grpId="0" nodeType="afterEffect">
                                  <p:stCondLst>
                                    <p:cond delay="0"/>
                                  </p:stCondLst>
                                  <p:childTnLst>
                                    <p:set>
                                      <p:cBhvr>
                                        <p:cTn id="35" dur="1" fill="hold">
                                          <p:stCondLst>
                                            <p:cond delay="0"/>
                                          </p:stCondLst>
                                        </p:cTn>
                                        <p:tgtEl>
                                          <p:spTgt spid="100362"/>
                                        </p:tgtEl>
                                        <p:attrNameLst>
                                          <p:attrName>style.visibility</p:attrName>
                                        </p:attrNameLst>
                                      </p:cBhvr>
                                      <p:to>
                                        <p:strVal val="visible"/>
                                      </p:to>
                                    </p:set>
                                    <p:anim calcmode="lin" valueType="num">
                                      <p:cBhvr>
                                        <p:cTn id="36" dur="500" fill="hold"/>
                                        <p:tgtEl>
                                          <p:spTgt spid="100362"/>
                                        </p:tgtEl>
                                        <p:attrNameLst>
                                          <p:attrName>ppt_x</p:attrName>
                                        </p:attrNameLst>
                                      </p:cBhvr>
                                      <p:tavLst>
                                        <p:tav tm="0">
                                          <p:val>
                                            <p:strVal val="#ppt_x-#ppt_w/2"/>
                                          </p:val>
                                        </p:tav>
                                        <p:tav tm="100000">
                                          <p:val>
                                            <p:strVal val="#ppt_x"/>
                                          </p:val>
                                        </p:tav>
                                      </p:tavLst>
                                    </p:anim>
                                    <p:anim calcmode="lin" valueType="num">
                                      <p:cBhvr>
                                        <p:cTn id="37" dur="500" fill="hold"/>
                                        <p:tgtEl>
                                          <p:spTgt spid="100362"/>
                                        </p:tgtEl>
                                        <p:attrNameLst>
                                          <p:attrName>ppt_y</p:attrName>
                                        </p:attrNameLst>
                                      </p:cBhvr>
                                      <p:tavLst>
                                        <p:tav tm="0">
                                          <p:val>
                                            <p:strVal val="#ppt_y"/>
                                          </p:val>
                                        </p:tav>
                                        <p:tav tm="100000">
                                          <p:val>
                                            <p:strVal val="#ppt_y"/>
                                          </p:val>
                                        </p:tav>
                                      </p:tavLst>
                                    </p:anim>
                                    <p:anim calcmode="lin" valueType="num">
                                      <p:cBhvr>
                                        <p:cTn id="38" dur="500" fill="hold"/>
                                        <p:tgtEl>
                                          <p:spTgt spid="100362"/>
                                        </p:tgtEl>
                                        <p:attrNameLst>
                                          <p:attrName>ppt_w</p:attrName>
                                        </p:attrNameLst>
                                      </p:cBhvr>
                                      <p:tavLst>
                                        <p:tav tm="0">
                                          <p:val>
                                            <p:fltVal val="0"/>
                                          </p:val>
                                        </p:tav>
                                        <p:tav tm="100000">
                                          <p:val>
                                            <p:strVal val="#ppt_w"/>
                                          </p:val>
                                        </p:tav>
                                      </p:tavLst>
                                    </p:anim>
                                    <p:anim calcmode="lin" valueType="num">
                                      <p:cBhvr>
                                        <p:cTn id="39" dur="500" fill="hold"/>
                                        <p:tgtEl>
                                          <p:spTgt spid="100362"/>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3000"/>
                            </p:stCondLst>
                            <p:childTnLst>
                              <p:par>
                                <p:cTn id="41" presetID="1" presetClass="entr" presetSubtype="0" fill="hold" grpId="0" nodeType="afterEffect">
                                  <p:stCondLst>
                                    <p:cond delay="0"/>
                                  </p:stCondLst>
                                  <p:childTnLst>
                                    <p:set>
                                      <p:cBhvr>
                                        <p:cTn id="42" dur="1" fill="hold">
                                          <p:stCondLst>
                                            <p:cond delay="499"/>
                                          </p:stCondLst>
                                        </p:cTn>
                                        <p:tgtEl>
                                          <p:spTgt spid="100357"/>
                                        </p:tgtEl>
                                        <p:attrNameLst>
                                          <p:attrName>style.visibility</p:attrName>
                                        </p:attrNameLst>
                                      </p:cBhvr>
                                      <p:to>
                                        <p:strVal val="visible"/>
                                      </p:to>
                                    </p:set>
                                  </p:childTnLst>
                                </p:cTn>
                              </p:par>
                            </p:childTnLst>
                          </p:cTn>
                        </p:par>
                        <p:par>
                          <p:cTn id="43" fill="hold" nodeType="afterGroup">
                            <p:stCondLst>
                              <p:cond delay="3500"/>
                            </p:stCondLst>
                            <p:childTnLst>
                              <p:par>
                                <p:cTn id="44" presetID="1" presetClass="entr" presetSubtype="0" fill="hold" grpId="0" nodeType="afterEffect">
                                  <p:stCondLst>
                                    <p:cond delay="0"/>
                                  </p:stCondLst>
                                  <p:childTnLst>
                                    <p:set>
                                      <p:cBhvr>
                                        <p:cTn id="45" dur="1" fill="hold">
                                          <p:stCondLst>
                                            <p:cond delay="499"/>
                                          </p:stCondLst>
                                        </p:cTn>
                                        <p:tgtEl>
                                          <p:spTgt spid="100358"/>
                                        </p:tgtEl>
                                        <p:attrNameLst>
                                          <p:attrName>style.visibility</p:attrName>
                                        </p:attrNameLst>
                                      </p:cBhvr>
                                      <p:to>
                                        <p:strVal val="visible"/>
                                      </p:to>
                                    </p:set>
                                  </p:childTnLst>
                                </p:cTn>
                              </p:par>
                            </p:childTnLst>
                          </p:cTn>
                        </p:par>
                        <p:par>
                          <p:cTn id="46" fill="hold" nodeType="afterGroup">
                            <p:stCondLst>
                              <p:cond delay="4000"/>
                            </p:stCondLst>
                            <p:childTnLst>
                              <p:par>
                                <p:cTn id="47" presetID="1" presetClass="entr" presetSubtype="0" fill="hold" grpId="0" nodeType="afterEffect">
                                  <p:stCondLst>
                                    <p:cond delay="0"/>
                                  </p:stCondLst>
                                  <p:childTnLst>
                                    <p:set>
                                      <p:cBhvr>
                                        <p:cTn id="48" dur="1" fill="hold">
                                          <p:stCondLst>
                                            <p:cond delay="499"/>
                                          </p:stCondLst>
                                        </p:cTn>
                                        <p:tgtEl>
                                          <p:spTgt spid="100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utoUpdateAnimBg="0"/>
      <p:bldP spid="100355" grpId="0" animBg="1" autoUpdateAnimBg="0"/>
      <p:bldP spid="100356" grpId="0" animBg="1"/>
      <p:bldP spid="100357" grpId="0" animBg="1"/>
      <p:bldP spid="100358" grpId="0" animBg="1"/>
      <p:bldP spid="100359" grpId="0" animBg="1"/>
      <p:bldP spid="100360" grpId="0" animBg="1" autoUpdateAnimBg="0"/>
      <p:bldP spid="100361" grpId="0" animBg="1" autoUpdateAnimBg="0"/>
      <p:bldP spid="100362" grpId="0" animBg="1" autoUpdateAnimBg="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750888" y="457200"/>
            <a:ext cx="78597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r>
              <a:rPr lang="ru-RU" altLang="ru-RU" sz="2800" b="1" dirty="0">
                <a:latin typeface="Tahoma" pitchFamily="34" charset="0"/>
              </a:rPr>
              <a:t>Типы морального сознания в условиях разрешения конфликта</a:t>
            </a:r>
          </a:p>
        </p:txBody>
      </p:sp>
      <p:sp>
        <p:nvSpPr>
          <p:cNvPr id="82947" name="AutoShape 3"/>
          <p:cNvSpPr>
            <a:spLocks noChangeAspect="1" noChangeArrowheads="1" noTextEdit="1"/>
          </p:cNvSpPr>
          <p:nvPr/>
        </p:nvSpPr>
        <p:spPr bwMode="auto">
          <a:xfrm>
            <a:off x="468313" y="2420938"/>
            <a:ext cx="8208962"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101380" name="_s165897"/>
          <p:cNvSpPr>
            <a:spLocks noChangeArrowheads="1"/>
          </p:cNvSpPr>
          <p:nvPr/>
        </p:nvSpPr>
        <p:spPr bwMode="auto">
          <a:xfrm>
            <a:off x="388938" y="3032125"/>
            <a:ext cx="2778125" cy="1539875"/>
          </a:xfrm>
          <a:prstGeom prst="roundRect">
            <a:avLst>
              <a:gd name="adj" fmla="val 16667"/>
            </a:avLst>
          </a:prstGeom>
          <a:solidFill>
            <a:srgbClr val="CCFF99"/>
          </a:solidFill>
          <a:ln w="9525">
            <a:solidFill>
              <a:schemeClr val="tx1"/>
            </a:solidFill>
            <a:round/>
            <a:headEnd/>
            <a:tailEnd/>
          </a:ln>
        </p:spPr>
        <p:txBody>
          <a:bodyPr wrap="none" lIns="0" tIns="0" rIns="0" bIns="0" anchor="ctr"/>
          <a:lstStyle/>
          <a:p>
            <a:pPr algn="ctr" eaLnBrk="1" hangingPunct="1">
              <a:defRPr/>
            </a:pPr>
            <a:r>
              <a:rPr lang="ru-RU" sz="2600" b="1">
                <a:effectLst>
                  <a:outerShdw blurRad="38100" dist="38100" dir="2700000" algn="tl">
                    <a:srgbClr val="000000"/>
                  </a:outerShdw>
                </a:effectLst>
                <a:latin typeface="Garamond" pitchFamily="18" charset="0"/>
              </a:rPr>
              <a:t>Маскирующееся</a:t>
            </a:r>
          </a:p>
          <a:p>
            <a:pPr algn="ctr" eaLnBrk="1" hangingPunct="1">
              <a:defRPr/>
            </a:pPr>
            <a:r>
              <a:rPr lang="ru-RU" sz="2600" b="1">
                <a:effectLst>
                  <a:outerShdw blurRad="38100" dist="38100" dir="2700000" algn="tl">
                    <a:srgbClr val="000000"/>
                  </a:outerShdw>
                </a:effectLst>
                <a:latin typeface="Garamond" pitchFamily="18" charset="0"/>
              </a:rPr>
              <a:t>сознание</a:t>
            </a:r>
          </a:p>
        </p:txBody>
      </p:sp>
      <p:sp>
        <p:nvSpPr>
          <p:cNvPr id="101381" name="_s165898"/>
          <p:cNvSpPr>
            <a:spLocks noChangeArrowheads="1"/>
          </p:cNvSpPr>
          <p:nvPr/>
        </p:nvSpPr>
        <p:spPr bwMode="auto">
          <a:xfrm>
            <a:off x="3384550" y="1889125"/>
            <a:ext cx="2462213" cy="1539875"/>
          </a:xfrm>
          <a:prstGeom prst="roundRect">
            <a:avLst>
              <a:gd name="adj" fmla="val 16667"/>
            </a:avLst>
          </a:prstGeom>
          <a:solidFill>
            <a:srgbClr val="CCFF99"/>
          </a:solidFill>
          <a:ln w="9525">
            <a:solidFill>
              <a:schemeClr val="tx1"/>
            </a:solidFill>
            <a:round/>
            <a:headEnd/>
            <a:tailEnd/>
          </a:ln>
        </p:spPr>
        <p:txBody>
          <a:bodyPr wrap="none" lIns="0" tIns="0" rIns="0" bIns="0" anchor="ctr"/>
          <a:lstStyle/>
          <a:p>
            <a:pPr algn="ctr" eaLnBrk="1" hangingPunct="1">
              <a:defRPr/>
            </a:pPr>
            <a:r>
              <a:rPr lang="ru-RU" sz="2600" b="1">
                <a:effectLst>
                  <a:outerShdw blurRad="38100" dist="38100" dir="2700000" algn="tl">
                    <a:srgbClr val="000000"/>
                  </a:outerShdw>
                </a:effectLst>
                <a:latin typeface="Garamond" pitchFamily="18" charset="0"/>
              </a:rPr>
              <a:t>Разорванное</a:t>
            </a:r>
          </a:p>
          <a:p>
            <a:pPr algn="ctr" eaLnBrk="1" hangingPunct="1">
              <a:defRPr/>
            </a:pPr>
            <a:r>
              <a:rPr lang="ru-RU" sz="2600" b="1">
                <a:effectLst>
                  <a:outerShdw blurRad="38100" dist="38100" dir="2700000" algn="tl">
                    <a:srgbClr val="000000"/>
                  </a:outerShdw>
                </a:effectLst>
                <a:latin typeface="Garamond" pitchFamily="18" charset="0"/>
              </a:rPr>
              <a:t>сознание</a:t>
            </a:r>
          </a:p>
        </p:txBody>
      </p:sp>
      <p:sp>
        <p:nvSpPr>
          <p:cNvPr id="101382" name="_s165899"/>
          <p:cNvSpPr>
            <a:spLocks noChangeArrowheads="1"/>
          </p:cNvSpPr>
          <p:nvPr/>
        </p:nvSpPr>
        <p:spPr bwMode="auto">
          <a:xfrm>
            <a:off x="6062663" y="3032125"/>
            <a:ext cx="2928937" cy="1539875"/>
          </a:xfrm>
          <a:prstGeom prst="roundRect">
            <a:avLst>
              <a:gd name="adj" fmla="val 16667"/>
            </a:avLst>
          </a:prstGeom>
          <a:solidFill>
            <a:srgbClr val="CCFF99"/>
          </a:solidFill>
          <a:ln w="9525">
            <a:solidFill>
              <a:schemeClr val="tx1"/>
            </a:solidFill>
            <a:round/>
            <a:headEnd/>
            <a:tailEnd/>
          </a:ln>
        </p:spPr>
        <p:txBody>
          <a:bodyPr wrap="none" lIns="0" tIns="0" rIns="0" bIns="0" anchor="ctr"/>
          <a:lstStyle/>
          <a:p>
            <a:pPr algn="ctr" eaLnBrk="1" hangingPunct="1">
              <a:defRPr/>
            </a:pPr>
            <a:r>
              <a:rPr lang="ru-RU" sz="2600" b="1">
                <a:effectLst>
                  <a:outerShdw blurRad="38100" dist="38100" dir="2700000" algn="tl">
                    <a:srgbClr val="000000"/>
                  </a:outerShdw>
                </a:effectLst>
                <a:latin typeface="Garamond" pitchFamily="18" charset="0"/>
              </a:rPr>
              <a:t>Непротиворечивое</a:t>
            </a:r>
          </a:p>
          <a:p>
            <a:pPr algn="ctr" eaLnBrk="1" hangingPunct="1">
              <a:defRPr/>
            </a:pPr>
            <a:r>
              <a:rPr lang="ru-RU" sz="2600" b="1">
                <a:effectLst>
                  <a:outerShdw blurRad="38100" dist="38100" dir="2700000" algn="tl">
                    <a:srgbClr val="000000"/>
                  </a:outerShdw>
                </a:effectLst>
                <a:latin typeface="Garamond" pitchFamily="18" charset="0"/>
              </a:rPr>
              <a:t>сознание</a:t>
            </a:r>
          </a:p>
        </p:txBody>
      </p:sp>
      <p:sp>
        <p:nvSpPr>
          <p:cNvPr id="101383" name="_s165898"/>
          <p:cNvSpPr>
            <a:spLocks noChangeArrowheads="1"/>
          </p:cNvSpPr>
          <p:nvPr/>
        </p:nvSpPr>
        <p:spPr bwMode="auto">
          <a:xfrm>
            <a:off x="914400" y="4921250"/>
            <a:ext cx="3603625" cy="1539875"/>
          </a:xfrm>
          <a:prstGeom prst="roundRect">
            <a:avLst>
              <a:gd name="adj" fmla="val 16667"/>
            </a:avLst>
          </a:prstGeom>
          <a:solidFill>
            <a:srgbClr val="CCFF99"/>
          </a:solidFill>
          <a:ln w="9525">
            <a:solidFill>
              <a:schemeClr val="tx1"/>
            </a:solidFill>
            <a:round/>
            <a:headEnd/>
            <a:tailEnd/>
          </a:ln>
        </p:spPr>
        <p:txBody>
          <a:bodyPr wrap="none" lIns="0" tIns="0" rIns="0" bIns="0" anchor="ctr"/>
          <a:lstStyle/>
          <a:p>
            <a:pPr algn="ctr" eaLnBrk="1" hangingPunct="1">
              <a:defRPr/>
            </a:pPr>
            <a:r>
              <a:rPr lang="ru-RU" sz="2600" b="1">
                <a:effectLst>
                  <a:outerShdw blurRad="38100" dist="38100" dir="2700000" algn="tl">
                    <a:srgbClr val="000000"/>
                  </a:outerShdw>
                </a:effectLst>
                <a:latin typeface="Garamond" pitchFamily="18" charset="0"/>
              </a:rPr>
              <a:t>Нерефлексированное</a:t>
            </a:r>
          </a:p>
          <a:p>
            <a:pPr algn="ctr" eaLnBrk="1" hangingPunct="1">
              <a:defRPr/>
            </a:pPr>
            <a:r>
              <a:rPr lang="ru-RU" sz="2600" b="1">
                <a:effectLst>
                  <a:outerShdw blurRad="38100" dist="38100" dir="2700000" algn="tl">
                    <a:srgbClr val="000000"/>
                  </a:outerShdw>
                </a:effectLst>
                <a:latin typeface="Garamond" pitchFamily="18" charset="0"/>
              </a:rPr>
              <a:t>сознание</a:t>
            </a:r>
          </a:p>
        </p:txBody>
      </p:sp>
      <p:sp>
        <p:nvSpPr>
          <p:cNvPr id="101384" name="_s165898"/>
          <p:cNvSpPr>
            <a:spLocks noChangeArrowheads="1"/>
          </p:cNvSpPr>
          <p:nvPr/>
        </p:nvSpPr>
        <p:spPr bwMode="auto">
          <a:xfrm>
            <a:off x="4854575" y="4937125"/>
            <a:ext cx="3603625" cy="1539875"/>
          </a:xfrm>
          <a:prstGeom prst="roundRect">
            <a:avLst>
              <a:gd name="adj" fmla="val 16667"/>
            </a:avLst>
          </a:prstGeom>
          <a:solidFill>
            <a:srgbClr val="CCFF99"/>
          </a:solidFill>
          <a:ln w="9525">
            <a:solidFill>
              <a:schemeClr val="tx1"/>
            </a:solidFill>
            <a:round/>
            <a:headEnd/>
            <a:tailEnd/>
          </a:ln>
        </p:spPr>
        <p:txBody>
          <a:bodyPr wrap="none" lIns="0" tIns="0" rIns="0" bIns="0" anchor="ctr"/>
          <a:lstStyle/>
          <a:p>
            <a:pPr algn="ctr" eaLnBrk="1" hangingPunct="1">
              <a:defRPr/>
            </a:pPr>
            <a:r>
              <a:rPr lang="ru-RU" sz="2600" b="1">
                <a:effectLst>
                  <a:outerShdw blurRad="38100" dist="38100" dir="2700000" algn="tl">
                    <a:srgbClr val="000000"/>
                  </a:outerShdw>
                </a:effectLst>
                <a:latin typeface="Garamond" pitchFamily="18" charset="0"/>
              </a:rPr>
              <a:t>Обманутое</a:t>
            </a:r>
          </a:p>
          <a:p>
            <a:pPr algn="ctr" eaLnBrk="1" hangingPunct="1">
              <a:defRPr/>
            </a:pPr>
            <a:r>
              <a:rPr lang="ru-RU" sz="2600" b="1">
                <a:effectLst>
                  <a:outerShdw blurRad="38100" dist="38100" dir="2700000" algn="tl">
                    <a:srgbClr val="000000"/>
                  </a:outerShdw>
                </a:effectLst>
                <a:latin typeface="Garamond" pitchFamily="18" charset="0"/>
              </a:rPr>
              <a:t>сознание</a:t>
            </a:r>
          </a:p>
        </p:txBody>
      </p:sp>
      <p:sp>
        <p:nvSpPr>
          <p:cNvPr id="101385" name="AutoShape 9"/>
          <p:cNvSpPr>
            <a:spLocks noChangeArrowheads="1"/>
          </p:cNvSpPr>
          <p:nvPr/>
        </p:nvSpPr>
        <p:spPr bwMode="auto">
          <a:xfrm>
            <a:off x="3200400" y="3505200"/>
            <a:ext cx="2895600" cy="1371600"/>
          </a:xfrm>
          <a:prstGeom prst="star5">
            <a:avLst/>
          </a:prstGeom>
          <a:solidFill>
            <a:srgbClr val="7A6AF0"/>
          </a:solidFill>
          <a:ln w="9525">
            <a:solidFill>
              <a:schemeClr val="bg1"/>
            </a:solidFill>
            <a:miter lim="800000"/>
            <a:headEnd/>
            <a:tailEnd/>
          </a:ln>
          <a:effectLst/>
        </p:spPr>
        <p:txBody>
          <a:bodyPr wrap="none" anchor="ctr"/>
          <a:lstStyle/>
          <a:p>
            <a:pPr algn="ctr" eaLnBrk="1" hangingPunct="1">
              <a:defRPr/>
            </a:pPr>
            <a:endParaRPr lang="ru-RU" sz="1000">
              <a:solidFill>
                <a:srgbClr val="CCFFFF"/>
              </a:solidFill>
              <a:latin typeface="Garamond" pitchFamily="18" charset="0"/>
            </a:endParaRPr>
          </a:p>
        </p:txBody>
      </p:sp>
    </p:spTree>
    <p:extLst>
      <p:ext uri="{BB962C8B-B14F-4D97-AF65-F5344CB8AC3E}">
        <p14:creationId xmlns:p14="http://schemas.microsoft.com/office/powerpoint/2010/main" val="3880926317"/>
      </p:ext>
    </p:extLst>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descr="Large confetti"/>
          <p:cNvSpPr>
            <a:spLocks noGrp="1" noChangeArrowheads="1"/>
          </p:cNvSpPr>
          <p:nvPr>
            <p:ph type="title"/>
          </p:nvPr>
        </p:nvSpPr>
        <p:spPr/>
        <p:txBody>
          <a:bodyPr/>
          <a:lstStyle/>
          <a:p>
            <a:pPr eaLnBrk="1" hangingPunct="1"/>
            <a:r>
              <a:rPr lang="ru-RU" altLang="ru-RU" b="1" smtClean="0">
                <a:solidFill>
                  <a:srgbClr val="3C23F3"/>
                </a:solidFill>
              </a:rPr>
              <a:t>Управление конфликтом</a:t>
            </a:r>
          </a:p>
        </p:txBody>
      </p:sp>
      <p:sp>
        <p:nvSpPr>
          <p:cNvPr id="83971" name="Text Box 3"/>
          <p:cNvSpPr txBox="1">
            <a:spLocks noChangeArrowheads="1"/>
          </p:cNvSpPr>
          <p:nvPr/>
        </p:nvSpPr>
        <p:spPr bwMode="auto">
          <a:xfrm>
            <a:off x="250825" y="1700213"/>
            <a:ext cx="6985000" cy="4994275"/>
          </a:xfrm>
          <a:prstGeom prst="rect">
            <a:avLst/>
          </a:prstGeom>
          <a:solidFill>
            <a:srgbClr val="FFEEBD"/>
          </a:solidFill>
          <a:ln w="9525">
            <a:solidFill>
              <a:schemeClr val="tx1"/>
            </a:solidFill>
            <a:miter lim="800000"/>
            <a:headEnd/>
            <a:tailEnd/>
          </a:ln>
          <a:effectLst>
            <a:outerShdw dist="107763" dir="18900000" algn="ctr" rotWithShape="0">
              <a:schemeClr val="bg2">
                <a:alpha val="50000"/>
              </a:schemeClr>
            </a:outerShdw>
          </a:effec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spcAft>
                <a:spcPct val="10000"/>
              </a:spcAft>
              <a:buClr>
                <a:srgbClr val="419747"/>
              </a:buClr>
              <a:buSzPct val="120000"/>
              <a:buFont typeface="Wingdings" pitchFamily="2" charset="2"/>
              <a:buChar char="Ø"/>
            </a:pPr>
            <a:r>
              <a:rPr lang="ru-RU" altLang="ru-RU" sz="2400"/>
              <a:t>Развивайте мастерство, позволяющие анализировать конфликты и управлять ими.</a:t>
            </a:r>
          </a:p>
          <a:p>
            <a:pPr algn="ctr" eaLnBrk="1" hangingPunct="1">
              <a:spcAft>
                <a:spcPct val="10000"/>
              </a:spcAft>
              <a:buClr>
                <a:srgbClr val="419747"/>
              </a:buClr>
              <a:buSzPct val="120000"/>
              <a:buFont typeface="Wingdings" pitchFamily="2" charset="2"/>
              <a:buChar char="Ø"/>
            </a:pPr>
            <a:r>
              <a:rPr lang="ru-RU" altLang="ru-RU" sz="2400"/>
              <a:t>Постарайтесь определить причину конфликта и быстро вмешайтесь отыскав приемлемое решение до того, как проблема начнет нарастать.</a:t>
            </a:r>
          </a:p>
          <a:p>
            <a:pPr algn="ctr" eaLnBrk="1" hangingPunct="1">
              <a:spcAft>
                <a:spcPct val="10000"/>
              </a:spcAft>
              <a:buClr>
                <a:srgbClr val="419747"/>
              </a:buClr>
              <a:buSzPct val="120000"/>
              <a:buFont typeface="Wingdings" pitchFamily="2" charset="2"/>
              <a:buChar char="Ø"/>
            </a:pPr>
            <a:r>
              <a:rPr lang="ru-RU" altLang="ru-RU" sz="2400"/>
              <a:t>Рациональная организационная структура может предотвратить возникновение конфликта.</a:t>
            </a:r>
          </a:p>
          <a:p>
            <a:pPr algn="ctr" eaLnBrk="1" hangingPunct="1">
              <a:spcAft>
                <a:spcPct val="10000"/>
              </a:spcAft>
              <a:buClr>
                <a:srgbClr val="419747"/>
              </a:buClr>
              <a:buSzPct val="120000"/>
              <a:buFont typeface="Wingdings" pitchFamily="2" charset="2"/>
              <a:buChar char="Ø"/>
            </a:pPr>
            <a:r>
              <a:rPr lang="ru-RU" altLang="ru-RU" sz="2400"/>
              <a:t>Возможность воспользоваться той либо иной стратегией управления конфликтом зависит от причины конкретного конфликта.</a:t>
            </a:r>
          </a:p>
          <a:p>
            <a:pPr algn="ctr" eaLnBrk="1" hangingPunct="1">
              <a:spcAft>
                <a:spcPct val="10000"/>
              </a:spcAft>
              <a:buClr>
                <a:srgbClr val="419747"/>
              </a:buClr>
              <a:buSzPct val="120000"/>
              <a:buFont typeface="Wingdings" pitchFamily="2" charset="2"/>
              <a:buChar char="Ø"/>
            </a:pPr>
            <a:r>
              <a:rPr lang="ru-RU" altLang="ru-RU" sz="2400"/>
              <a:t>Приемы разрешения конфликтов используйте на личностном, групповом и организационных уровнях.</a:t>
            </a:r>
          </a:p>
        </p:txBody>
      </p:sp>
      <p:pic>
        <p:nvPicPr>
          <p:cNvPr id="83972" name="Picture 4" descr="BS0206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434263" y="5068888"/>
            <a:ext cx="1674812"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WordArt 5"/>
          <p:cNvSpPr>
            <a:spLocks noChangeArrowheads="1" noChangeShapeType="1" noTextEdit="1"/>
          </p:cNvSpPr>
          <p:nvPr/>
        </p:nvSpPr>
        <p:spPr bwMode="auto">
          <a:xfrm rot="5400000">
            <a:off x="6875463" y="2603500"/>
            <a:ext cx="2774950" cy="1546225"/>
          </a:xfrm>
          <a:prstGeom prst="rect">
            <a:avLst/>
          </a:prstGeom>
        </p:spPr>
        <p:txBody>
          <a:bodyPr vert="wordArtVert" wrap="none" fromWordArt="1">
            <a:prstTxWarp prst="textPlain">
              <a:avLst>
                <a:gd name="adj" fmla="val 50000"/>
              </a:avLst>
            </a:prstTxWarp>
          </a:bodyPr>
          <a:lstStyle/>
          <a:p>
            <a:pPr algn="ctr" fontAlgn="auto"/>
            <a:r>
              <a:rPr lang="ru-RU" sz="1800" kern="10" spc="-180">
                <a:ln w="9525">
                  <a:solidFill>
                    <a:srgbClr val="000000"/>
                  </a:solidFill>
                  <a:round/>
                  <a:headEnd/>
                  <a:tailEnd/>
                </a:ln>
                <a:solidFill>
                  <a:srgbClr val="FF0000"/>
                </a:solidFill>
                <a:latin typeface="Arial"/>
                <a:cs typeface="Arial"/>
              </a:rPr>
              <a:t>На заметку</a:t>
            </a:r>
          </a:p>
          <a:p>
            <a:pPr algn="ctr" fontAlgn="auto"/>
            <a:r>
              <a:rPr lang="ru-RU" sz="1800" kern="10" spc="-180">
                <a:ln w="9525">
                  <a:solidFill>
                    <a:srgbClr val="000000"/>
                  </a:solidFill>
                  <a:round/>
                  <a:headEnd/>
                  <a:tailEnd/>
                </a:ln>
                <a:solidFill>
                  <a:srgbClr val="FF0000"/>
                </a:solidFill>
                <a:latin typeface="Arial"/>
                <a:cs typeface="Arial"/>
              </a:rPr>
              <a:t>менеджеру</a:t>
            </a:r>
          </a:p>
        </p:txBody>
      </p:sp>
    </p:spTree>
    <p:extLst>
      <p:ext uri="{BB962C8B-B14F-4D97-AF65-F5344CB8AC3E}">
        <p14:creationId xmlns:p14="http://schemas.microsoft.com/office/powerpoint/2010/main" val="795481284"/>
      </p:ext>
    </p:extLst>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descr="Large confetti"/>
          <p:cNvSpPr>
            <a:spLocks noGrp="1" noChangeArrowheads="1"/>
          </p:cNvSpPr>
          <p:nvPr>
            <p:ph type="title"/>
          </p:nvPr>
        </p:nvSpPr>
        <p:spPr>
          <a:xfrm>
            <a:off x="1263650" y="125413"/>
            <a:ext cx="7772400" cy="1143000"/>
          </a:xfrm>
        </p:spPr>
        <p:txBody>
          <a:bodyPr/>
          <a:lstStyle/>
          <a:p>
            <a:pPr algn="r" eaLnBrk="1" hangingPunct="1"/>
            <a:r>
              <a:rPr lang="ru-RU" altLang="ru-RU" sz="4000" smtClean="0"/>
              <a:t>Этика общения и культура речевого поведения в организации</a:t>
            </a:r>
          </a:p>
        </p:txBody>
      </p:sp>
      <p:sp>
        <p:nvSpPr>
          <p:cNvPr id="84995" name="Rectangle 3"/>
          <p:cNvSpPr>
            <a:spLocks noGrp="1" noChangeArrowheads="1"/>
          </p:cNvSpPr>
          <p:nvPr>
            <p:ph type="body" sz="half" idx="1"/>
          </p:nvPr>
        </p:nvSpPr>
        <p:spPr>
          <a:xfrm>
            <a:off x="228600" y="1447800"/>
            <a:ext cx="4495800" cy="5068888"/>
          </a:xfrm>
          <a:solidFill>
            <a:srgbClr val="FFFF99"/>
          </a:solidFill>
          <a:ln>
            <a:solidFill>
              <a:schemeClr val="tx1"/>
            </a:solidFill>
            <a:miter lim="800000"/>
            <a:headEnd/>
            <a:tailEnd/>
          </a:ln>
          <a:effectLst>
            <a:outerShdw dist="107763" dir="18900000" algn="ctr" rotWithShape="0">
              <a:schemeClr val="bg2"/>
            </a:outerShdw>
          </a:effectLst>
        </p:spPr>
        <p:txBody>
          <a:bodyPr/>
          <a:lstStyle/>
          <a:p>
            <a:pPr eaLnBrk="1" hangingPunct="1">
              <a:lnSpc>
                <a:spcPct val="90000"/>
              </a:lnSpc>
              <a:buFontTx/>
              <a:buNone/>
            </a:pPr>
            <a:r>
              <a:rPr lang="ru-RU" altLang="ru-RU" sz="2400" b="1" dirty="0" smtClean="0">
                <a:solidFill>
                  <a:srgbClr val="FF3300"/>
                </a:solidFill>
              </a:rPr>
              <a:t>Речевая этика</a:t>
            </a:r>
            <a:r>
              <a:rPr lang="ru-RU" altLang="ru-RU" sz="2400" dirty="0" smtClean="0"/>
              <a:t> – это правила должного речевого поведения, основанные на нормах морали и национально культурных традициях.</a:t>
            </a:r>
          </a:p>
          <a:p>
            <a:pPr eaLnBrk="1" hangingPunct="1">
              <a:lnSpc>
                <a:spcPct val="90000"/>
              </a:lnSpc>
              <a:buFontTx/>
              <a:buNone/>
            </a:pPr>
            <a:r>
              <a:rPr lang="ru-RU" altLang="ru-RU" sz="2400" b="1" dirty="0" smtClean="0">
                <a:solidFill>
                  <a:srgbClr val="FF3300"/>
                </a:solidFill>
              </a:rPr>
              <a:t>СТРАТЕГИИ РЕЧЕВОГО ПОВЕДЕНИЯ</a:t>
            </a:r>
          </a:p>
          <a:p>
            <a:pPr eaLnBrk="1" hangingPunct="1">
              <a:lnSpc>
                <a:spcPct val="90000"/>
              </a:lnSpc>
              <a:buClr>
                <a:srgbClr val="FF3300"/>
              </a:buClr>
              <a:buFont typeface="Wingdings" pitchFamily="2" charset="2"/>
              <a:buChar char="v"/>
            </a:pPr>
            <a:r>
              <a:rPr lang="ru-RU" altLang="ru-RU" sz="2000" dirty="0" smtClean="0"/>
              <a:t>Этикетные речевые формулы</a:t>
            </a:r>
          </a:p>
          <a:p>
            <a:pPr eaLnBrk="1" hangingPunct="1">
              <a:lnSpc>
                <a:spcPct val="90000"/>
              </a:lnSpc>
              <a:buClr>
                <a:srgbClr val="FF3300"/>
              </a:buClr>
              <a:buFont typeface="Wingdings" pitchFamily="2" charset="2"/>
              <a:buChar char="v"/>
            </a:pPr>
            <a:r>
              <a:rPr lang="ru-RU" altLang="ru-RU" sz="2000" dirty="0" smtClean="0"/>
              <a:t>Публичное деловое общение</a:t>
            </a:r>
          </a:p>
          <a:p>
            <a:pPr eaLnBrk="1" hangingPunct="1">
              <a:lnSpc>
                <a:spcPct val="90000"/>
              </a:lnSpc>
              <a:buClr>
                <a:srgbClr val="FF3300"/>
              </a:buClr>
              <a:buFont typeface="Wingdings" pitchFamily="2" charset="2"/>
              <a:buChar char="v"/>
            </a:pPr>
            <a:r>
              <a:rPr lang="ru-RU" altLang="ru-RU" sz="2000" dirty="0" smtClean="0"/>
              <a:t>Принцип вежливости</a:t>
            </a:r>
          </a:p>
          <a:p>
            <a:pPr eaLnBrk="1" hangingPunct="1">
              <a:lnSpc>
                <a:spcPct val="90000"/>
              </a:lnSpc>
              <a:buClr>
                <a:srgbClr val="FF3300"/>
              </a:buClr>
              <a:buFont typeface="Wingdings" pitchFamily="2" charset="2"/>
              <a:buChar char="v"/>
            </a:pPr>
            <a:r>
              <a:rPr lang="ru-RU" altLang="ru-RU" sz="2000" dirty="0" smtClean="0"/>
              <a:t>Принцип субординации</a:t>
            </a:r>
          </a:p>
          <a:p>
            <a:pPr eaLnBrk="1" hangingPunct="1">
              <a:lnSpc>
                <a:spcPct val="90000"/>
              </a:lnSpc>
              <a:buClr>
                <a:srgbClr val="FF3300"/>
              </a:buClr>
              <a:buFont typeface="Wingdings" pitchFamily="2" charset="2"/>
              <a:buChar char="v"/>
            </a:pPr>
            <a:r>
              <a:rPr lang="ru-RU" altLang="ru-RU" sz="2000" dirty="0" smtClean="0"/>
              <a:t>Принцип паритетности</a:t>
            </a:r>
          </a:p>
          <a:p>
            <a:pPr eaLnBrk="1" hangingPunct="1">
              <a:lnSpc>
                <a:spcPct val="90000"/>
              </a:lnSpc>
              <a:buFontTx/>
              <a:buNone/>
            </a:pPr>
            <a:endParaRPr lang="ru-RU" altLang="ru-RU" sz="2400" dirty="0" smtClean="0"/>
          </a:p>
        </p:txBody>
      </p:sp>
      <p:pic>
        <p:nvPicPr>
          <p:cNvPr id="84996" name="Picture 5" descr="j02330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3800" y="1628775"/>
            <a:ext cx="358298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121070"/>
      </p:ext>
    </p:extLst>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descr="Large confetti"/>
          <p:cNvSpPr>
            <a:spLocks noGrp="1" noChangeArrowheads="1"/>
          </p:cNvSpPr>
          <p:nvPr>
            <p:ph type="title"/>
          </p:nvPr>
        </p:nvSpPr>
        <p:spPr>
          <a:xfrm>
            <a:off x="990600" y="206375"/>
            <a:ext cx="7974013" cy="1444625"/>
          </a:xfrm>
          <a:solidFill>
            <a:schemeClr val="tx2"/>
          </a:solidFill>
          <a:ln>
            <a:solidFill>
              <a:schemeClr val="tx1"/>
            </a:solidFill>
            <a:miter lim="800000"/>
            <a:headEnd/>
            <a:tailEnd/>
          </a:ln>
          <a:effectLst>
            <a:outerShdw dist="107763" dir="18900000" algn="ctr" rotWithShape="0">
              <a:schemeClr val="bg2"/>
            </a:outerShdw>
          </a:effectLst>
        </p:spPr>
        <p:txBody>
          <a:bodyPr/>
          <a:lstStyle/>
          <a:p>
            <a:pPr algn="ctr" eaLnBrk="1" hangingPunct="1"/>
            <a:r>
              <a:rPr lang="ru-RU" altLang="ru-RU" b="1" smtClean="0">
                <a:solidFill>
                  <a:srgbClr val="CCFF99"/>
                </a:solidFill>
              </a:rPr>
              <a:t>Имидж, как составляющая организационного поведения</a:t>
            </a:r>
          </a:p>
        </p:txBody>
      </p:sp>
      <p:sp>
        <p:nvSpPr>
          <p:cNvPr id="86019" name="_s1035"/>
          <p:cNvSpPr>
            <a:spLocks noChangeArrowheads="1"/>
          </p:cNvSpPr>
          <p:nvPr/>
        </p:nvSpPr>
        <p:spPr bwMode="auto">
          <a:xfrm>
            <a:off x="650875" y="3068638"/>
            <a:ext cx="2592388" cy="2519362"/>
          </a:xfrm>
          <a:prstGeom prst="roundRect">
            <a:avLst>
              <a:gd name="adj" fmla="val 16667"/>
            </a:avLst>
          </a:prstGeom>
          <a:solidFill>
            <a:srgbClr val="CCFFFF"/>
          </a:solidFill>
          <a:ln w="9525">
            <a:solidFill>
              <a:schemeClr val="tx1"/>
            </a:solidFill>
            <a:round/>
            <a:headEnd/>
            <a:tailEnd/>
          </a:ln>
          <a:effectLst>
            <a:outerShdw dist="107763" dir="13500000" algn="ctr" rotWithShape="0">
              <a:srgbClr val="808080">
                <a:alpha val="50000"/>
              </a:srgbClr>
            </a:outerShdw>
          </a:effectLst>
        </p:spPr>
        <p:txBody>
          <a:bodyPr wrap="none" lIns="52921" tIns="26461" rIns="52921" bIns="26461" anchor="ctr"/>
          <a:lstStyle/>
          <a:p>
            <a:pPr algn="ctr" eaLnBrk="1" hangingPunct="1">
              <a:lnSpc>
                <a:spcPct val="80000"/>
              </a:lnSpc>
              <a:spcBef>
                <a:spcPct val="20000"/>
              </a:spcBef>
              <a:buClr>
                <a:schemeClr val="accent1"/>
              </a:buClr>
              <a:buSzPct val="65000"/>
              <a:buFont typeface="Wingdings" pitchFamily="2" charset="2"/>
              <a:buNone/>
            </a:pPr>
            <a:r>
              <a:rPr lang="ru-RU" altLang="ru-RU" sz="1800" b="1">
                <a:solidFill>
                  <a:srgbClr val="000099"/>
                </a:solidFill>
                <a:latin typeface="Arial" charset="0"/>
              </a:rPr>
              <a:t>Имидж </a:t>
            </a:r>
          </a:p>
          <a:p>
            <a:pPr algn="ctr" eaLnBrk="1" hangingPunct="1">
              <a:lnSpc>
                <a:spcPct val="80000"/>
              </a:lnSpc>
              <a:spcBef>
                <a:spcPct val="20000"/>
              </a:spcBef>
              <a:buClr>
                <a:schemeClr val="accent1"/>
              </a:buClr>
              <a:buSzPct val="65000"/>
              <a:buFont typeface="Wingdings" pitchFamily="2" charset="2"/>
              <a:buNone/>
            </a:pPr>
            <a:r>
              <a:rPr lang="ru-RU" altLang="ru-RU" sz="1800" b="1">
                <a:solidFill>
                  <a:srgbClr val="000099"/>
                </a:solidFill>
                <a:latin typeface="Arial" charset="0"/>
              </a:rPr>
              <a:t>данной конкретной</a:t>
            </a:r>
          </a:p>
          <a:p>
            <a:pPr algn="ctr" eaLnBrk="1" hangingPunct="1">
              <a:lnSpc>
                <a:spcPct val="80000"/>
              </a:lnSpc>
              <a:spcBef>
                <a:spcPct val="20000"/>
              </a:spcBef>
              <a:buClr>
                <a:schemeClr val="accent1"/>
              </a:buClr>
              <a:buSzPct val="65000"/>
              <a:buFont typeface="Wingdings" pitchFamily="2" charset="2"/>
              <a:buNone/>
            </a:pPr>
            <a:r>
              <a:rPr lang="ru-RU" altLang="ru-RU" sz="1800" b="1">
                <a:solidFill>
                  <a:srgbClr val="000099"/>
                </a:solidFill>
                <a:latin typeface="Arial" charset="0"/>
              </a:rPr>
              <a:t>личности</a:t>
            </a:r>
          </a:p>
          <a:p>
            <a:pPr algn="ctr" eaLnBrk="1" hangingPunct="1"/>
            <a:endParaRPr lang="ru-RU" altLang="ru-RU" sz="1000" b="1" i="1">
              <a:solidFill>
                <a:srgbClr val="000099"/>
              </a:solidFill>
              <a:latin typeface="Arial" charset="0"/>
            </a:endParaRPr>
          </a:p>
        </p:txBody>
      </p:sp>
      <p:sp>
        <p:nvSpPr>
          <p:cNvPr id="86020" name="_s1036"/>
          <p:cNvSpPr>
            <a:spLocks noChangeArrowheads="1"/>
          </p:cNvSpPr>
          <p:nvPr/>
        </p:nvSpPr>
        <p:spPr bwMode="auto">
          <a:xfrm>
            <a:off x="3538538" y="2997200"/>
            <a:ext cx="2297112" cy="2563813"/>
          </a:xfrm>
          <a:prstGeom prst="roundRect">
            <a:avLst>
              <a:gd name="adj" fmla="val 16667"/>
            </a:avLst>
          </a:prstGeom>
          <a:solidFill>
            <a:srgbClr val="CCFFFF"/>
          </a:solidFill>
          <a:ln w="9525">
            <a:solidFill>
              <a:schemeClr val="tx1"/>
            </a:solidFill>
            <a:round/>
            <a:headEnd/>
            <a:tailEnd/>
          </a:ln>
          <a:effectLst>
            <a:outerShdw dist="107763" dir="13500000" algn="ctr" rotWithShape="0">
              <a:srgbClr val="808080">
                <a:alpha val="50000"/>
              </a:srgbClr>
            </a:outerShdw>
          </a:effectLst>
        </p:spPr>
        <p:txBody>
          <a:bodyPr wrap="none" lIns="52921" tIns="26461" rIns="52921" bIns="26461" anchor="ctr"/>
          <a:lstStyle/>
          <a:p>
            <a:pPr algn="ctr" eaLnBrk="1" hangingPunct="1">
              <a:lnSpc>
                <a:spcPct val="90000"/>
              </a:lnSpc>
              <a:spcBef>
                <a:spcPct val="20000"/>
              </a:spcBef>
              <a:buClr>
                <a:schemeClr val="accent1"/>
              </a:buClr>
              <a:buSzPct val="65000"/>
              <a:buFont typeface="Wingdings" pitchFamily="2" charset="2"/>
              <a:buNone/>
            </a:pPr>
            <a:r>
              <a:rPr lang="ru-RU" altLang="ru-RU" sz="1800" b="1">
                <a:solidFill>
                  <a:srgbClr val="000099"/>
                </a:solidFill>
                <a:latin typeface="Arial" charset="0"/>
              </a:rPr>
              <a:t>Имидж </a:t>
            </a:r>
          </a:p>
          <a:p>
            <a:pPr algn="ctr" eaLnBrk="1" hangingPunct="1">
              <a:lnSpc>
                <a:spcPct val="90000"/>
              </a:lnSpc>
              <a:spcBef>
                <a:spcPct val="20000"/>
              </a:spcBef>
              <a:buClr>
                <a:schemeClr val="accent1"/>
              </a:buClr>
              <a:buSzPct val="65000"/>
              <a:buFont typeface="Wingdings" pitchFamily="2" charset="2"/>
              <a:buNone/>
            </a:pPr>
            <a:r>
              <a:rPr lang="ru-RU" altLang="ru-RU" sz="1800" b="1">
                <a:solidFill>
                  <a:srgbClr val="000099"/>
                </a:solidFill>
                <a:latin typeface="Arial" charset="0"/>
              </a:rPr>
              <a:t>конкретной</a:t>
            </a:r>
          </a:p>
          <a:p>
            <a:pPr algn="ctr" eaLnBrk="1" hangingPunct="1">
              <a:lnSpc>
                <a:spcPct val="90000"/>
              </a:lnSpc>
              <a:spcBef>
                <a:spcPct val="20000"/>
              </a:spcBef>
              <a:buClr>
                <a:schemeClr val="accent1"/>
              </a:buClr>
              <a:buSzPct val="65000"/>
              <a:buFont typeface="Wingdings" pitchFamily="2" charset="2"/>
              <a:buNone/>
            </a:pPr>
            <a:r>
              <a:rPr lang="ru-RU" altLang="ru-RU" sz="1800" b="1">
                <a:solidFill>
                  <a:srgbClr val="000099"/>
                </a:solidFill>
                <a:latin typeface="Arial" charset="0"/>
              </a:rPr>
              <a:t>организации,</a:t>
            </a:r>
          </a:p>
          <a:p>
            <a:pPr algn="ctr" eaLnBrk="1" hangingPunct="1">
              <a:lnSpc>
                <a:spcPct val="90000"/>
              </a:lnSpc>
              <a:spcBef>
                <a:spcPct val="20000"/>
              </a:spcBef>
              <a:buClr>
                <a:schemeClr val="accent1"/>
              </a:buClr>
              <a:buSzPct val="65000"/>
              <a:buFont typeface="Wingdings" pitchFamily="2" charset="2"/>
              <a:buNone/>
            </a:pPr>
            <a:r>
              <a:rPr lang="ru-RU" altLang="ru-RU" sz="1800" b="1">
                <a:solidFill>
                  <a:srgbClr val="000099"/>
                </a:solidFill>
                <a:latin typeface="Arial" charset="0"/>
              </a:rPr>
              <a:t> органа</a:t>
            </a:r>
          </a:p>
          <a:p>
            <a:pPr algn="ctr" eaLnBrk="1" hangingPunct="1">
              <a:lnSpc>
                <a:spcPct val="90000"/>
              </a:lnSpc>
              <a:spcBef>
                <a:spcPct val="20000"/>
              </a:spcBef>
              <a:buClr>
                <a:schemeClr val="accent1"/>
              </a:buClr>
              <a:buSzPct val="65000"/>
              <a:buFont typeface="Wingdings" pitchFamily="2" charset="2"/>
              <a:buNone/>
            </a:pPr>
            <a:r>
              <a:rPr lang="ru-RU" altLang="ru-RU" sz="1800" b="1">
                <a:solidFill>
                  <a:srgbClr val="000099"/>
                </a:solidFill>
                <a:latin typeface="Arial" charset="0"/>
              </a:rPr>
              <a:t>власти и власти</a:t>
            </a:r>
          </a:p>
          <a:p>
            <a:pPr algn="ctr" eaLnBrk="1" hangingPunct="1">
              <a:lnSpc>
                <a:spcPct val="90000"/>
              </a:lnSpc>
              <a:spcBef>
                <a:spcPct val="20000"/>
              </a:spcBef>
              <a:buClr>
                <a:schemeClr val="accent1"/>
              </a:buClr>
              <a:buSzPct val="65000"/>
              <a:buFont typeface="Wingdings" pitchFamily="2" charset="2"/>
              <a:buNone/>
            </a:pPr>
            <a:r>
              <a:rPr lang="ru-RU" altLang="ru-RU" sz="1800" b="1">
                <a:solidFill>
                  <a:srgbClr val="000099"/>
                </a:solidFill>
                <a:latin typeface="Arial" charset="0"/>
              </a:rPr>
              <a:t>в целом</a:t>
            </a:r>
          </a:p>
        </p:txBody>
      </p:sp>
      <p:sp>
        <p:nvSpPr>
          <p:cNvPr id="86021" name="_s1037"/>
          <p:cNvSpPr>
            <a:spLocks noChangeArrowheads="1"/>
          </p:cNvSpPr>
          <p:nvPr/>
        </p:nvSpPr>
        <p:spPr bwMode="auto">
          <a:xfrm>
            <a:off x="6122988" y="3068638"/>
            <a:ext cx="2592387" cy="2520950"/>
          </a:xfrm>
          <a:prstGeom prst="roundRect">
            <a:avLst>
              <a:gd name="adj" fmla="val 16667"/>
            </a:avLst>
          </a:prstGeom>
          <a:solidFill>
            <a:srgbClr val="CCFFFF"/>
          </a:solidFill>
          <a:ln w="9525">
            <a:solidFill>
              <a:schemeClr val="tx1"/>
            </a:solidFill>
            <a:round/>
            <a:headEnd/>
            <a:tailEnd/>
          </a:ln>
          <a:effectLst>
            <a:outerShdw dist="107763" dir="13500000" algn="ctr" rotWithShape="0">
              <a:srgbClr val="808080">
                <a:alpha val="50000"/>
              </a:srgbClr>
            </a:outerShdw>
          </a:effectLst>
        </p:spPr>
        <p:txBody>
          <a:bodyPr wrap="none" lIns="53456" tIns="26728" rIns="53456" bIns="26728" anchor="ctr"/>
          <a:lstStyle/>
          <a:p>
            <a:pPr algn="ctr" eaLnBrk="1" hangingPunct="1">
              <a:lnSpc>
                <a:spcPct val="90000"/>
              </a:lnSpc>
              <a:spcBef>
                <a:spcPct val="20000"/>
              </a:spcBef>
              <a:buClr>
                <a:schemeClr val="accent1"/>
              </a:buClr>
              <a:buSzPct val="65000"/>
              <a:buFont typeface="Wingdings" pitchFamily="2" charset="2"/>
              <a:buNone/>
            </a:pPr>
            <a:endParaRPr lang="ru-RU" altLang="ru-RU" sz="1800" b="1">
              <a:solidFill>
                <a:srgbClr val="000099"/>
              </a:solidFill>
              <a:latin typeface="Arial" charset="0"/>
            </a:endParaRPr>
          </a:p>
          <a:p>
            <a:pPr algn="ctr" eaLnBrk="1" hangingPunct="1">
              <a:lnSpc>
                <a:spcPct val="90000"/>
              </a:lnSpc>
              <a:spcBef>
                <a:spcPct val="20000"/>
              </a:spcBef>
              <a:buClr>
                <a:schemeClr val="accent1"/>
              </a:buClr>
              <a:buSzPct val="65000"/>
              <a:buFont typeface="Wingdings" pitchFamily="2" charset="2"/>
              <a:buNone/>
            </a:pPr>
            <a:r>
              <a:rPr lang="ru-RU" altLang="ru-RU" sz="1800" b="1">
                <a:solidFill>
                  <a:srgbClr val="000099"/>
                </a:solidFill>
                <a:latin typeface="Arial" charset="0"/>
              </a:rPr>
              <a:t>Имидж,</a:t>
            </a:r>
          </a:p>
          <a:p>
            <a:pPr algn="ctr" eaLnBrk="1" hangingPunct="1">
              <a:lnSpc>
                <a:spcPct val="90000"/>
              </a:lnSpc>
              <a:spcBef>
                <a:spcPct val="20000"/>
              </a:spcBef>
              <a:buClr>
                <a:schemeClr val="accent1"/>
              </a:buClr>
              <a:buSzPct val="65000"/>
              <a:buFont typeface="Wingdings" pitchFamily="2" charset="2"/>
              <a:buNone/>
            </a:pPr>
            <a:r>
              <a:rPr lang="ru-RU" altLang="ru-RU" sz="1800" b="1">
                <a:solidFill>
                  <a:srgbClr val="000099"/>
                </a:solidFill>
                <a:latin typeface="Arial" charset="0"/>
              </a:rPr>
              <a:t>воплощающий в себе</a:t>
            </a:r>
          </a:p>
          <a:p>
            <a:pPr algn="ctr" eaLnBrk="1" hangingPunct="1">
              <a:lnSpc>
                <a:spcPct val="90000"/>
              </a:lnSpc>
              <a:spcBef>
                <a:spcPct val="20000"/>
              </a:spcBef>
              <a:buClr>
                <a:schemeClr val="accent1"/>
              </a:buClr>
              <a:buSzPct val="65000"/>
              <a:buFont typeface="Wingdings" pitchFamily="2" charset="2"/>
              <a:buNone/>
            </a:pPr>
            <a:r>
              <a:rPr lang="ru-RU" altLang="ru-RU" sz="1800" b="1">
                <a:solidFill>
                  <a:srgbClr val="000099"/>
                </a:solidFill>
                <a:latin typeface="Arial" charset="0"/>
              </a:rPr>
              <a:t>культура, традиции,</a:t>
            </a:r>
          </a:p>
          <a:p>
            <a:pPr algn="ctr" eaLnBrk="1" hangingPunct="1">
              <a:lnSpc>
                <a:spcPct val="90000"/>
              </a:lnSpc>
              <a:spcBef>
                <a:spcPct val="20000"/>
              </a:spcBef>
              <a:buClr>
                <a:schemeClr val="accent1"/>
              </a:buClr>
              <a:buSzPct val="65000"/>
              <a:buFont typeface="Wingdings" pitchFamily="2" charset="2"/>
              <a:buNone/>
            </a:pPr>
            <a:r>
              <a:rPr lang="ru-RU" altLang="ru-RU" sz="1800" b="1">
                <a:solidFill>
                  <a:srgbClr val="000099"/>
                </a:solidFill>
                <a:latin typeface="Arial" charset="0"/>
              </a:rPr>
              <a:t>нравственные</a:t>
            </a:r>
          </a:p>
          <a:p>
            <a:pPr algn="ctr" eaLnBrk="1" hangingPunct="1">
              <a:lnSpc>
                <a:spcPct val="90000"/>
              </a:lnSpc>
              <a:spcBef>
                <a:spcPct val="20000"/>
              </a:spcBef>
              <a:buClr>
                <a:schemeClr val="accent1"/>
              </a:buClr>
              <a:buSzPct val="65000"/>
              <a:buFont typeface="Wingdings" pitchFamily="2" charset="2"/>
              <a:buNone/>
            </a:pPr>
            <a:r>
              <a:rPr lang="ru-RU" altLang="ru-RU" sz="1800" b="1">
                <a:solidFill>
                  <a:srgbClr val="000099"/>
                </a:solidFill>
                <a:latin typeface="Arial" charset="0"/>
              </a:rPr>
              <a:t>ориентации</a:t>
            </a:r>
          </a:p>
          <a:p>
            <a:pPr algn="ctr" eaLnBrk="1" hangingPunct="1">
              <a:lnSpc>
                <a:spcPct val="90000"/>
              </a:lnSpc>
              <a:spcBef>
                <a:spcPct val="20000"/>
              </a:spcBef>
              <a:buClr>
                <a:schemeClr val="accent1"/>
              </a:buClr>
              <a:buSzPct val="65000"/>
              <a:buFont typeface="Wingdings" pitchFamily="2" charset="2"/>
              <a:buNone/>
            </a:pPr>
            <a:r>
              <a:rPr lang="ru-RU" altLang="ru-RU" sz="1800" b="1">
                <a:solidFill>
                  <a:srgbClr val="000099"/>
                </a:solidFill>
                <a:latin typeface="Arial" charset="0"/>
              </a:rPr>
              <a:t>различных групп</a:t>
            </a:r>
          </a:p>
          <a:p>
            <a:pPr algn="ctr" eaLnBrk="1" hangingPunct="1">
              <a:lnSpc>
                <a:spcPct val="90000"/>
              </a:lnSpc>
              <a:spcBef>
                <a:spcPct val="20000"/>
              </a:spcBef>
              <a:buClr>
                <a:schemeClr val="accent1"/>
              </a:buClr>
              <a:buSzPct val="65000"/>
              <a:buFont typeface="Wingdings" pitchFamily="2" charset="2"/>
              <a:buNone/>
            </a:pPr>
            <a:r>
              <a:rPr lang="ru-RU" altLang="ru-RU" sz="1800" b="1">
                <a:solidFill>
                  <a:srgbClr val="000099"/>
                </a:solidFill>
                <a:latin typeface="Arial" charset="0"/>
              </a:rPr>
              <a:t>населения</a:t>
            </a:r>
          </a:p>
          <a:p>
            <a:pPr algn="ctr" eaLnBrk="1" hangingPunct="1"/>
            <a:endParaRPr lang="ru-RU" altLang="ru-RU" sz="1800" b="1" i="1">
              <a:solidFill>
                <a:srgbClr val="000099"/>
              </a:solidFill>
              <a:latin typeface="Arial" charset="0"/>
            </a:endParaRPr>
          </a:p>
          <a:p>
            <a:pPr algn="ctr" eaLnBrk="1" hangingPunct="1"/>
            <a:endParaRPr lang="ru-RU" altLang="ru-RU" sz="1800" b="1">
              <a:solidFill>
                <a:srgbClr val="000099"/>
              </a:solidFill>
              <a:latin typeface="Arial" charset="0"/>
            </a:endParaRPr>
          </a:p>
        </p:txBody>
      </p:sp>
      <p:cxnSp>
        <p:nvCxnSpPr>
          <p:cNvPr id="86022" name="AutoShape 6"/>
          <p:cNvCxnSpPr>
            <a:cxnSpLocks noChangeShapeType="1"/>
            <a:stCxn id="86019" idx="0"/>
          </p:cNvCxnSpPr>
          <p:nvPr/>
        </p:nvCxnSpPr>
        <p:spPr bwMode="auto">
          <a:xfrm rot="-5400000">
            <a:off x="3162300" y="1582738"/>
            <a:ext cx="271463" cy="2700337"/>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6023" name="AutoShape 7"/>
          <p:cNvCxnSpPr>
            <a:cxnSpLocks noChangeShapeType="1"/>
            <a:stCxn id="86021" idx="0"/>
          </p:cNvCxnSpPr>
          <p:nvPr/>
        </p:nvCxnSpPr>
        <p:spPr bwMode="auto">
          <a:xfrm rot="5400000" flipH="1">
            <a:off x="5898356" y="1547019"/>
            <a:ext cx="271463" cy="277177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86024" name="Line 8"/>
          <p:cNvSpPr>
            <a:spLocks noChangeShapeType="1"/>
          </p:cNvSpPr>
          <p:nvPr/>
        </p:nvSpPr>
        <p:spPr bwMode="auto">
          <a:xfrm flipV="1">
            <a:off x="4648200" y="1730375"/>
            <a:ext cx="0" cy="1219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Tree>
    <p:extLst>
      <p:ext uri="{BB962C8B-B14F-4D97-AF65-F5344CB8AC3E}">
        <p14:creationId xmlns:p14="http://schemas.microsoft.com/office/powerpoint/2010/main" val="1125868490"/>
      </p:ext>
    </p:extLst>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929" name="Group 33"/>
          <p:cNvGraphicFramePr>
            <a:graphicFrameLocks noGrp="1"/>
          </p:cNvGraphicFramePr>
          <p:nvPr/>
        </p:nvGraphicFramePr>
        <p:xfrm>
          <a:off x="152400" y="1125538"/>
          <a:ext cx="8839200" cy="5681664"/>
        </p:xfrm>
        <a:graphic>
          <a:graphicData uri="http://schemas.openxmlformats.org/drawingml/2006/table">
            <a:tbl>
              <a:tblPr/>
              <a:tblGrid>
                <a:gridCol w="4495800"/>
                <a:gridCol w="4343400"/>
              </a:tblGrid>
              <a:tr h="479293">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ru-RU" sz="2000" b="1" i="0" u="none" strike="noStrike" cap="none" normalizeH="0" baseline="0" smtClean="0">
                          <a:ln>
                            <a:noFill/>
                          </a:ln>
                          <a:solidFill>
                            <a:srgbClr val="419747"/>
                          </a:solidFill>
                          <a:effectLst/>
                          <a:latin typeface="Times New Roman" pitchFamily="18" charset="0"/>
                        </a:rPr>
                        <a:t>ПОРЯДОЧНОСТЬ</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6C6"/>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ru-RU" sz="2000" b="1" i="0" u="none" strike="noStrike" cap="none" normalizeH="0" baseline="0" smtClean="0">
                          <a:ln>
                            <a:noFill/>
                          </a:ln>
                          <a:solidFill>
                            <a:schemeClr val="tx1"/>
                          </a:solidFill>
                          <a:effectLst/>
                          <a:latin typeface="Times New Roman" pitchFamily="18" charset="0"/>
                        </a:rPr>
                        <a:t>ЦИНИЗМ</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6C6"/>
                    </a:solidFill>
                  </a:tcPr>
                </a:tc>
              </a:tr>
              <a:tr h="701016">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ru-RU" sz="2000" b="1" i="0" u="none" strike="noStrike" cap="none" normalizeH="0" baseline="0" smtClean="0">
                          <a:ln>
                            <a:noFill/>
                          </a:ln>
                          <a:solidFill>
                            <a:srgbClr val="419747"/>
                          </a:solidFill>
                          <a:effectLst/>
                          <a:latin typeface="Times New Roman" pitchFamily="18" charset="0"/>
                        </a:rPr>
                        <a:t>ВНИМАНИЕ И ЧУТКОСТЬ </a:t>
                      </a:r>
                    </a:p>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ru-RU" sz="2000" b="1" i="0" u="none" strike="noStrike" cap="none" normalizeH="0" baseline="0" smtClean="0">
                          <a:ln>
                            <a:noFill/>
                          </a:ln>
                          <a:solidFill>
                            <a:srgbClr val="419747"/>
                          </a:solidFill>
                          <a:effectLst/>
                          <a:latin typeface="Times New Roman" pitchFamily="18" charset="0"/>
                        </a:rPr>
                        <a:t>К ЛЮДЯМ</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6C6"/>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ru-RU" sz="2000" b="1" i="0" u="none" strike="noStrike" cap="none" normalizeH="0" baseline="0" smtClean="0">
                          <a:ln>
                            <a:noFill/>
                          </a:ln>
                          <a:solidFill>
                            <a:schemeClr val="tx1"/>
                          </a:solidFill>
                          <a:effectLst/>
                          <a:latin typeface="Times New Roman" pitchFamily="18" charset="0"/>
                        </a:rPr>
                        <a:t>ЛИЦЕМЕРИЕ</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6C6"/>
                    </a:solidFill>
                  </a:tcPr>
                </a:tc>
              </a:tr>
              <a:tr h="701016">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ru-RU" sz="2000" b="1" i="0" u="none" strike="noStrike" cap="none" normalizeH="0" baseline="0" smtClean="0">
                          <a:ln>
                            <a:noFill/>
                          </a:ln>
                          <a:solidFill>
                            <a:srgbClr val="419747"/>
                          </a:solidFill>
                          <a:effectLst/>
                          <a:latin typeface="Times New Roman" pitchFamily="18" charset="0"/>
                        </a:rPr>
                        <a:t>СКРОМНОСТЬ В ЛИЧНОЙ ЖИЗНИ</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6C6"/>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ru-RU" sz="2000" b="1" i="0" u="none" strike="noStrike" cap="none" normalizeH="0" baseline="0" smtClean="0">
                          <a:ln>
                            <a:noFill/>
                          </a:ln>
                          <a:solidFill>
                            <a:schemeClr val="tx1"/>
                          </a:solidFill>
                          <a:effectLst/>
                          <a:latin typeface="Times New Roman" pitchFamily="18" charset="0"/>
                        </a:rPr>
                        <a:t>ЭГОИЗМ</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6C6"/>
                    </a:solidFill>
                  </a:tcPr>
                </a:tc>
              </a:tr>
              <a:tr h="533255">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ru-RU" sz="2000" b="1" i="0" u="none" strike="noStrike" cap="none" normalizeH="0" baseline="0" smtClean="0">
                          <a:ln>
                            <a:noFill/>
                          </a:ln>
                          <a:solidFill>
                            <a:srgbClr val="419747"/>
                          </a:solidFill>
                          <a:effectLst/>
                          <a:latin typeface="Times New Roman" pitchFamily="18" charset="0"/>
                        </a:rPr>
                        <a:t>ЧЕСТНОСТЬ И ПРАВДИВОСТЬ</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6C6"/>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ru-RU" sz="2000" b="1" i="0" u="none" strike="noStrike" cap="none" normalizeH="0" baseline="0" smtClean="0">
                          <a:ln>
                            <a:noFill/>
                          </a:ln>
                          <a:solidFill>
                            <a:schemeClr val="tx1"/>
                          </a:solidFill>
                          <a:effectLst/>
                          <a:latin typeface="Times New Roman" pitchFamily="18" charset="0"/>
                        </a:rPr>
                        <a:t>АМБИЦИОЗНОСТЬ</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6C6"/>
                    </a:solidFill>
                  </a:tcPr>
                </a:tc>
              </a:tr>
              <a:tr h="474533">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ru-RU" sz="2000" b="1" i="0" u="none" strike="noStrike" cap="none" normalizeH="0" baseline="0" smtClean="0">
                          <a:ln>
                            <a:noFill/>
                          </a:ln>
                          <a:solidFill>
                            <a:srgbClr val="419747"/>
                          </a:solidFill>
                          <a:effectLst/>
                          <a:latin typeface="Times New Roman" pitchFamily="18" charset="0"/>
                        </a:rPr>
                        <a:t>ПРЕДАННОСТЬ ДОЛГУ</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6C6"/>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ru-RU" sz="2000" b="1" i="0" u="none" strike="noStrike" cap="none" normalizeH="0" baseline="0" smtClean="0">
                          <a:ln>
                            <a:noFill/>
                          </a:ln>
                          <a:solidFill>
                            <a:schemeClr val="tx1"/>
                          </a:solidFill>
                          <a:effectLst/>
                          <a:latin typeface="Times New Roman" pitchFamily="18" charset="0"/>
                        </a:rPr>
                        <a:t>ЧЕРСТВОСТЬ</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6C6"/>
                    </a:solidFill>
                  </a:tcPr>
                </a:tc>
              </a:tr>
              <a:tr h="476119">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ru-RU" sz="2000" b="1" i="0" u="none" strike="noStrike" cap="none" normalizeH="0" baseline="0" smtClean="0">
                          <a:ln>
                            <a:noFill/>
                          </a:ln>
                          <a:solidFill>
                            <a:srgbClr val="419747"/>
                          </a:solidFill>
                          <a:effectLst/>
                          <a:latin typeface="Times New Roman" pitchFamily="18" charset="0"/>
                        </a:rPr>
                        <a:t>ДЕМОКРАТИЧНОСТЬ</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6C6"/>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ru-RU" sz="2000" b="1" i="0" u="none" strike="noStrike" cap="none" normalizeH="0" baseline="0" smtClean="0">
                          <a:ln>
                            <a:noFill/>
                          </a:ln>
                          <a:solidFill>
                            <a:schemeClr val="tx1"/>
                          </a:solidFill>
                          <a:effectLst/>
                          <a:latin typeface="Times New Roman" pitchFamily="18" charset="0"/>
                        </a:rPr>
                        <a:t>ПРОДАЖНОСТЬ</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6C6"/>
                    </a:solidFill>
                  </a:tcPr>
                </a:tc>
              </a:tr>
              <a:tr h="1310616">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ru-RU" sz="2000" b="1" i="0" u="none" strike="noStrike" cap="none" normalizeH="0" baseline="0" smtClean="0">
                          <a:ln>
                            <a:noFill/>
                          </a:ln>
                          <a:solidFill>
                            <a:srgbClr val="419747"/>
                          </a:solidFill>
                          <a:effectLst/>
                          <a:latin typeface="Times New Roman" pitchFamily="18" charset="0"/>
                        </a:rPr>
                        <a:t>НЕТЕРПИМОСТЬ </a:t>
                      </a:r>
                    </a:p>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ru-RU" sz="2000" b="1" i="0" u="none" strike="noStrike" cap="none" normalizeH="0" baseline="0" smtClean="0">
                          <a:ln>
                            <a:noFill/>
                          </a:ln>
                          <a:solidFill>
                            <a:srgbClr val="419747"/>
                          </a:solidFill>
                          <a:effectLst/>
                          <a:latin typeface="Times New Roman" pitchFamily="18" charset="0"/>
                        </a:rPr>
                        <a:t>К НАРУШИТЕЛЯМ ЗАКОНА </a:t>
                      </a:r>
                    </a:p>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ru-RU" sz="2000" b="1" i="0" u="none" strike="noStrike" cap="none" normalizeH="0" baseline="0" smtClean="0">
                          <a:ln>
                            <a:noFill/>
                          </a:ln>
                          <a:solidFill>
                            <a:srgbClr val="419747"/>
                          </a:solidFill>
                          <a:effectLst/>
                          <a:latin typeface="Times New Roman" pitchFamily="18" charset="0"/>
                        </a:rPr>
                        <a:t>И НОРМ ОБЩЕСТВЕННОЙ МОРАЛИ</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6C6"/>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ru-RU" sz="2000" b="1" i="0" u="none" strike="noStrike" cap="none" normalizeH="0" baseline="0" smtClean="0">
                          <a:ln>
                            <a:noFill/>
                          </a:ln>
                          <a:solidFill>
                            <a:schemeClr val="tx1"/>
                          </a:solidFill>
                          <a:effectLst/>
                          <a:latin typeface="Times New Roman" pitchFamily="18" charset="0"/>
                        </a:rPr>
                        <a:t>ЗЛОУПОТРЕБЛЕНИЕ СЛУЖЕБНЫМ ПОЛОЖЕНИЕМ, ВСЕДОЗВОЛЕННОСТЬ</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6C6"/>
                    </a:solidFill>
                  </a:tcPr>
                </a:tc>
              </a:tr>
              <a:tr h="1005816">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ru-RU" sz="2000" b="1" i="0" u="none" strike="noStrike" cap="none" normalizeH="0" baseline="0" smtClean="0">
                          <a:ln>
                            <a:noFill/>
                          </a:ln>
                          <a:solidFill>
                            <a:srgbClr val="419747"/>
                          </a:solidFill>
                          <a:effectLst/>
                          <a:latin typeface="Times New Roman" pitchFamily="18" charset="0"/>
                        </a:rPr>
                        <a:t>НЕПОДКУПНОСТЬ</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6C6"/>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85000"/>
                        <a:buFontTx/>
                        <a:buNone/>
                        <a:tabLst/>
                      </a:pPr>
                      <a:r>
                        <a:rPr kumimoji="0" lang="ru-RU" sz="2000" b="1" i="0" u="none" strike="noStrike" cap="none" normalizeH="0" baseline="0" smtClean="0">
                          <a:ln>
                            <a:noFill/>
                          </a:ln>
                          <a:solidFill>
                            <a:schemeClr val="tx1"/>
                          </a:solidFill>
                          <a:effectLst/>
                          <a:latin typeface="Times New Roman" pitchFamily="18" charset="0"/>
                        </a:rPr>
                        <a:t>ЛИЧНАЯ НЕСКРОМНОСТЬ И НРАВСТВЕННАЯ РАСПУЩЕННОСТЬ</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6C6"/>
                    </a:solidFill>
                  </a:tcPr>
                </a:tc>
              </a:tr>
            </a:tbl>
          </a:graphicData>
        </a:graphic>
      </p:graphicFrame>
      <p:sp>
        <p:nvSpPr>
          <p:cNvPr id="87071" name="Rectangle 31" descr="Large confetti"/>
          <p:cNvSpPr>
            <a:spLocks noGrp="1" noChangeArrowheads="1"/>
          </p:cNvSpPr>
          <p:nvPr>
            <p:ph type="title"/>
          </p:nvPr>
        </p:nvSpPr>
        <p:spPr>
          <a:xfrm>
            <a:off x="806450" y="76200"/>
            <a:ext cx="8229600" cy="1008063"/>
          </a:xfrm>
        </p:spPr>
        <p:txBody>
          <a:bodyPr/>
          <a:lstStyle/>
          <a:p>
            <a:pPr algn="r" eaLnBrk="1" hangingPunct="1"/>
            <a:r>
              <a:rPr lang="ru-RU" altLang="ru-RU" sz="2800" b="1" smtClean="0">
                <a:solidFill>
                  <a:schemeClr val="tx1"/>
                </a:solidFill>
              </a:rPr>
              <a:t>ПОЗИТИВНЫЕ И НЕГАТИВНЫЕ ИНДИКАТОРЫ ИМИДЖА ГОССЛУЖАЩЕГО</a:t>
            </a:r>
            <a:endParaRPr lang="ru-RU" altLang="ru-RU" smtClean="0">
              <a:solidFill>
                <a:schemeClr val="tx1"/>
              </a:solidFill>
            </a:endParaRPr>
          </a:p>
        </p:txBody>
      </p:sp>
    </p:spTree>
    <p:extLst>
      <p:ext uri="{BB962C8B-B14F-4D97-AF65-F5344CB8AC3E}">
        <p14:creationId xmlns:p14="http://schemas.microsoft.com/office/powerpoint/2010/main" val="3574151363"/>
      </p:ext>
    </p:extLst>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1" name="Rectangle 2" descr="Large confetti"/>
          <p:cNvSpPr>
            <a:spLocks noGrp="1" noChangeArrowheads="1"/>
          </p:cNvSpPr>
          <p:nvPr>
            <p:ph type="title"/>
          </p:nvPr>
        </p:nvSpPr>
        <p:spPr/>
        <p:txBody>
          <a:bodyPr/>
          <a:lstStyle/>
          <a:p>
            <a:pPr algn="ctr" eaLnBrk="1" hangingPunct="1"/>
            <a:r>
              <a:rPr lang="ru-RU" altLang="ru-RU" sz="4800" smtClean="0">
                <a:solidFill>
                  <a:srgbClr val="3C23F3"/>
                </a:solidFill>
              </a:rPr>
              <a:t>Лидерство и власть</a:t>
            </a:r>
          </a:p>
        </p:txBody>
      </p:sp>
      <p:sp>
        <p:nvSpPr>
          <p:cNvPr id="6162" name="Rectangle 3"/>
          <p:cNvSpPr>
            <a:spLocks noGrp="1" noChangeArrowheads="1"/>
          </p:cNvSpPr>
          <p:nvPr>
            <p:ph type="body" sz="half" idx="1"/>
          </p:nvPr>
        </p:nvSpPr>
        <p:spPr>
          <a:xfrm>
            <a:off x="323850" y="1989138"/>
            <a:ext cx="2878138" cy="2303462"/>
          </a:xfrm>
        </p:spPr>
        <p:txBody>
          <a:bodyPr/>
          <a:lstStyle/>
          <a:p>
            <a:pPr eaLnBrk="1" hangingPunct="1">
              <a:lnSpc>
                <a:spcPct val="80000"/>
              </a:lnSpc>
              <a:buFontTx/>
              <a:buNone/>
            </a:pPr>
            <a:r>
              <a:rPr lang="ru-RU" altLang="ru-RU" sz="2000" b="1" smtClean="0">
                <a:solidFill>
                  <a:srgbClr val="E6543C"/>
                </a:solidFill>
                <a:latin typeface="Comic Sans MS" pitchFamily="66" charset="0"/>
              </a:rPr>
              <a:t>ЛИДЕРСТВО</a:t>
            </a:r>
            <a:r>
              <a:rPr lang="ru-RU" altLang="ru-RU" sz="2000" smtClean="0"/>
              <a:t> –</a:t>
            </a:r>
            <a:r>
              <a:rPr lang="ru-RU" altLang="ru-RU" sz="2400" smtClean="0"/>
              <a:t>способность вести за собой людей для достижения конкретных целей.</a:t>
            </a:r>
          </a:p>
        </p:txBody>
      </p:sp>
      <p:grpSp>
        <p:nvGrpSpPr>
          <p:cNvPr id="2" name="Diagram 5"/>
          <p:cNvGrpSpPr>
            <a:grpSpLocks/>
          </p:cNvGrpSpPr>
          <p:nvPr/>
        </p:nvGrpSpPr>
        <p:grpSpPr bwMode="auto">
          <a:xfrm>
            <a:off x="3635375" y="1341438"/>
            <a:ext cx="6196013" cy="4895850"/>
            <a:chOff x="969" y="698"/>
            <a:chExt cx="3089" cy="2679"/>
          </a:xfrm>
        </p:grpSpPr>
        <p:sp>
          <p:nvSpPr>
            <p:cNvPr id="3" name="_s12292"/>
            <p:cNvSpPr>
              <a:spLocks noChangeShapeType="1"/>
            </p:cNvSpPr>
            <p:nvPr/>
          </p:nvSpPr>
          <p:spPr bwMode="auto">
            <a:xfrm flipH="1" flipV="1">
              <a:off x="1530" y="1738"/>
              <a:ext cx="259" cy="1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none" lIns="91440" tIns="45720" rIns="91440" bIns="45720" numCol="1" anchor="ctr" anchorCtr="0" compatLnSpc="1">
              <a:prstTxWarp prst="textNoShape">
                <a:avLst/>
              </a:prstTxWarp>
            </a:bodyPr>
            <a:lstStyle/>
            <a:p>
              <a:endParaRPr lang="ru-RU"/>
            </a:p>
          </p:txBody>
        </p:sp>
        <p:sp>
          <p:nvSpPr>
            <p:cNvPr id="4" name="_s12293"/>
            <p:cNvSpPr>
              <a:spLocks noChangeArrowheads="1"/>
            </p:cNvSpPr>
            <p:nvPr/>
          </p:nvSpPr>
          <p:spPr bwMode="auto">
            <a:xfrm>
              <a:off x="969" y="1287"/>
              <a:ext cx="600" cy="600"/>
            </a:xfrm>
            <a:prstGeom prst="ellipse">
              <a:avLst/>
            </a:prstGeom>
            <a:solidFill>
              <a:srgbClr val="D0FCC0"/>
            </a:solidFill>
            <a:ln w="9525">
              <a:solidFill>
                <a:schemeClr val="tx1"/>
              </a:solidFill>
              <a:round/>
              <a:headEnd/>
              <a:tailEnd/>
            </a:ln>
          </p:spPr>
          <p:txBody>
            <a:bodyPr vert="horz" wrap="none" lIns="87288" tIns="43644" rIns="87288" bIns="436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rPr>
                <a:t>Честолюбие</a:t>
              </a:r>
            </a:p>
          </p:txBody>
        </p:sp>
        <p:sp>
          <p:nvSpPr>
            <p:cNvPr id="5" name="_s12294"/>
            <p:cNvSpPr>
              <a:spLocks noChangeShapeType="1"/>
            </p:cNvSpPr>
            <p:nvPr/>
          </p:nvSpPr>
          <p:spPr bwMode="auto">
            <a:xfrm flipH="1">
              <a:off x="1530" y="2187"/>
              <a:ext cx="259" cy="1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none" lIns="91440" tIns="45720" rIns="91440" bIns="45720" numCol="1" anchor="ctr" anchorCtr="0" compatLnSpc="1">
              <a:prstTxWarp prst="textNoShape">
                <a:avLst/>
              </a:prstTxWarp>
            </a:bodyPr>
            <a:lstStyle/>
            <a:p>
              <a:endParaRPr lang="ru-RU"/>
            </a:p>
          </p:txBody>
        </p:sp>
        <p:sp>
          <p:nvSpPr>
            <p:cNvPr id="6" name="_s12295"/>
            <p:cNvSpPr>
              <a:spLocks noChangeArrowheads="1"/>
            </p:cNvSpPr>
            <p:nvPr/>
          </p:nvSpPr>
          <p:spPr bwMode="auto">
            <a:xfrm>
              <a:off x="969" y="2187"/>
              <a:ext cx="600" cy="600"/>
            </a:xfrm>
            <a:prstGeom prst="ellipse">
              <a:avLst/>
            </a:prstGeom>
            <a:solidFill>
              <a:srgbClr val="D0FCC0"/>
            </a:solidFill>
            <a:ln w="9525">
              <a:solidFill>
                <a:schemeClr val="tx1"/>
              </a:solidFill>
              <a:round/>
              <a:headEnd/>
              <a:tailEnd/>
            </a:ln>
          </p:spPr>
          <p:txBody>
            <a:bodyPr vert="horz" wrap="none" lIns="87288" tIns="43644" rIns="87288" bIns="436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smtClean="0">
                  <a:ln>
                    <a:noFill/>
                  </a:ln>
                  <a:solidFill>
                    <a:schemeClr val="tx1"/>
                  </a:solidFill>
                  <a:effectLst/>
                  <a:latin typeface="Times New Roman" pitchFamily="18" charset="0"/>
                </a:rPr>
                <a:t>Способности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smtClean="0">
                  <a:ln>
                    <a:noFill/>
                  </a:ln>
                  <a:solidFill>
                    <a:schemeClr val="tx1"/>
                  </a:solidFill>
                  <a:effectLst/>
                  <a:latin typeface="Times New Roman" pitchFamily="18" charset="0"/>
                </a:rPr>
                <a:t>и знания</a:t>
              </a:r>
            </a:p>
          </p:txBody>
        </p:sp>
        <p:sp>
          <p:nvSpPr>
            <p:cNvPr id="7" name="_s12296"/>
            <p:cNvSpPr>
              <a:spLocks noChangeShapeType="1"/>
            </p:cNvSpPr>
            <p:nvPr/>
          </p:nvSpPr>
          <p:spPr bwMode="auto">
            <a:xfrm>
              <a:off x="2048" y="2336"/>
              <a:ext cx="0" cy="3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none" lIns="91440" tIns="45720" rIns="91440" bIns="45720" numCol="1" anchor="ctr" anchorCtr="0" compatLnSpc="1">
              <a:prstTxWarp prst="textNoShape">
                <a:avLst/>
              </a:prstTxWarp>
            </a:bodyPr>
            <a:lstStyle/>
            <a:p>
              <a:endParaRPr lang="ru-RU"/>
            </a:p>
          </p:txBody>
        </p:sp>
        <p:sp>
          <p:nvSpPr>
            <p:cNvPr id="8" name="_s12297"/>
            <p:cNvSpPr>
              <a:spLocks noChangeArrowheads="1"/>
            </p:cNvSpPr>
            <p:nvPr/>
          </p:nvSpPr>
          <p:spPr bwMode="auto">
            <a:xfrm>
              <a:off x="1748" y="2637"/>
              <a:ext cx="600" cy="600"/>
            </a:xfrm>
            <a:prstGeom prst="ellipse">
              <a:avLst/>
            </a:prstGeom>
            <a:solidFill>
              <a:srgbClr val="D0FCC0"/>
            </a:solidFill>
            <a:ln w="9525">
              <a:solidFill>
                <a:schemeClr val="tx1"/>
              </a:solidFill>
              <a:round/>
              <a:headEnd/>
              <a:tailEnd/>
            </a:ln>
          </p:spPr>
          <p:txBody>
            <a:bodyPr vert="horz" wrap="none" lIns="87288" tIns="43644" rIns="87288" bIns="436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smtClean="0">
                  <a:ln>
                    <a:noFill/>
                  </a:ln>
                  <a:solidFill>
                    <a:schemeClr val="tx1"/>
                  </a:solidFill>
                  <a:effectLst/>
                  <a:latin typeface="Times New Roman" pitchFamily="18" charset="0"/>
                </a:rPr>
                <a:t>Уверенность</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smtClean="0">
                  <a:ln>
                    <a:noFill/>
                  </a:ln>
                  <a:solidFill>
                    <a:schemeClr val="tx1"/>
                  </a:solidFill>
                  <a:effectLst/>
                  <a:latin typeface="Times New Roman" pitchFamily="18" charset="0"/>
                </a:rPr>
                <a:t>в себе</a:t>
              </a:r>
            </a:p>
          </p:txBody>
        </p:sp>
        <p:sp>
          <p:nvSpPr>
            <p:cNvPr id="9" name="_s12298"/>
            <p:cNvSpPr>
              <a:spLocks noChangeShapeType="1"/>
            </p:cNvSpPr>
            <p:nvPr/>
          </p:nvSpPr>
          <p:spPr bwMode="auto">
            <a:xfrm>
              <a:off x="2307" y="2187"/>
              <a:ext cx="260" cy="1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none" lIns="91440" tIns="45720" rIns="91440" bIns="45720" numCol="1" anchor="ctr" anchorCtr="0" compatLnSpc="1">
              <a:prstTxWarp prst="textNoShape">
                <a:avLst/>
              </a:prstTxWarp>
            </a:bodyPr>
            <a:lstStyle/>
            <a:p>
              <a:endParaRPr lang="ru-RU"/>
            </a:p>
          </p:txBody>
        </p:sp>
        <p:sp>
          <p:nvSpPr>
            <p:cNvPr id="10" name="_s12299"/>
            <p:cNvSpPr>
              <a:spLocks noChangeArrowheads="1"/>
            </p:cNvSpPr>
            <p:nvPr/>
          </p:nvSpPr>
          <p:spPr bwMode="auto">
            <a:xfrm>
              <a:off x="2527" y="2187"/>
              <a:ext cx="600" cy="600"/>
            </a:xfrm>
            <a:prstGeom prst="ellipse">
              <a:avLst/>
            </a:prstGeom>
            <a:solidFill>
              <a:srgbClr val="D0FCC0"/>
            </a:solidFill>
            <a:ln w="9525">
              <a:solidFill>
                <a:schemeClr val="tx1"/>
              </a:solidFill>
              <a:round/>
              <a:headEnd/>
              <a:tailEnd/>
            </a:ln>
          </p:spPr>
          <p:txBody>
            <a:bodyPr vert="horz" wrap="none" lIns="87288" tIns="43644" rIns="87288" bIns="436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smtClean="0">
                  <a:ln>
                    <a:noFill/>
                  </a:ln>
                  <a:solidFill>
                    <a:schemeClr val="tx1"/>
                  </a:solidFill>
                  <a:effectLst/>
                  <a:latin typeface="Times New Roman" pitchFamily="18" charset="0"/>
                </a:rPr>
                <a:t>Честность</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smtClean="0">
                  <a:ln>
                    <a:noFill/>
                  </a:ln>
                  <a:solidFill>
                    <a:schemeClr val="tx1"/>
                  </a:solidFill>
                  <a:effectLst/>
                  <a:latin typeface="Times New Roman" pitchFamily="18" charset="0"/>
                </a:rPr>
                <a:t>и прямота</a:t>
              </a:r>
            </a:p>
          </p:txBody>
        </p:sp>
        <p:sp>
          <p:nvSpPr>
            <p:cNvPr id="11" name="_s12300"/>
            <p:cNvSpPr>
              <a:spLocks noChangeShapeType="1"/>
            </p:cNvSpPr>
            <p:nvPr/>
          </p:nvSpPr>
          <p:spPr bwMode="auto">
            <a:xfrm flipV="1">
              <a:off x="2307" y="1738"/>
              <a:ext cx="260" cy="1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none" lIns="91440" tIns="45720" rIns="91440" bIns="45720" numCol="1" anchor="ctr" anchorCtr="0" compatLnSpc="1">
              <a:prstTxWarp prst="textNoShape">
                <a:avLst/>
              </a:prstTxWarp>
            </a:bodyPr>
            <a:lstStyle/>
            <a:p>
              <a:endParaRPr lang="ru-RU"/>
            </a:p>
          </p:txBody>
        </p:sp>
        <p:sp>
          <p:nvSpPr>
            <p:cNvPr id="12" name="_s12301"/>
            <p:cNvSpPr>
              <a:spLocks noChangeArrowheads="1"/>
            </p:cNvSpPr>
            <p:nvPr/>
          </p:nvSpPr>
          <p:spPr bwMode="auto">
            <a:xfrm>
              <a:off x="2527" y="1288"/>
              <a:ext cx="600" cy="600"/>
            </a:xfrm>
            <a:prstGeom prst="ellipse">
              <a:avLst/>
            </a:prstGeom>
            <a:solidFill>
              <a:srgbClr val="D0FCC0"/>
            </a:solidFill>
            <a:ln w="9525">
              <a:solidFill>
                <a:schemeClr val="tx1"/>
              </a:solidFill>
              <a:round/>
              <a:headEnd/>
              <a:tailEnd/>
            </a:ln>
          </p:spPr>
          <p:txBody>
            <a:bodyPr vert="horz" wrap="none" lIns="87288" tIns="43644" rIns="87288" bIns="436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smtClean="0">
                  <a:ln>
                    <a:noFill/>
                  </a:ln>
                  <a:solidFill>
                    <a:schemeClr val="tx1"/>
                  </a:solidFill>
                  <a:effectLst/>
                  <a:latin typeface="Times New Roman" pitchFamily="18" charset="0"/>
                </a:rPr>
                <a:t>Желание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smtClean="0">
                  <a:ln>
                    <a:noFill/>
                  </a:ln>
                  <a:solidFill>
                    <a:schemeClr val="tx1"/>
                  </a:solidFill>
                  <a:effectLst/>
                  <a:latin typeface="Times New Roman" pitchFamily="18" charset="0"/>
                </a:rPr>
                <a:t>вести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smtClean="0">
                  <a:ln>
                    <a:noFill/>
                  </a:ln>
                  <a:solidFill>
                    <a:schemeClr val="tx1"/>
                  </a:solidFill>
                  <a:effectLst/>
                  <a:latin typeface="Times New Roman" pitchFamily="18" charset="0"/>
                </a:rPr>
                <a:t>за собой</a:t>
              </a:r>
            </a:p>
          </p:txBody>
        </p:sp>
        <p:sp>
          <p:nvSpPr>
            <p:cNvPr id="13" name="_s12302"/>
            <p:cNvSpPr>
              <a:spLocks noChangeShapeType="1"/>
            </p:cNvSpPr>
            <p:nvPr/>
          </p:nvSpPr>
          <p:spPr bwMode="auto">
            <a:xfrm flipV="1">
              <a:off x="2048" y="1438"/>
              <a:ext cx="0" cy="3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none" lIns="91440" tIns="45720" rIns="91440" bIns="45720" numCol="1" anchor="ctr" anchorCtr="0" compatLnSpc="1">
              <a:prstTxWarp prst="textNoShape">
                <a:avLst/>
              </a:prstTxWarp>
            </a:bodyPr>
            <a:lstStyle/>
            <a:p>
              <a:endParaRPr lang="ru-RU"/>
            </a:p>
          </p:txBody>
        </p:sp>
        <p:sp>
          <p:nvSpPr>
            <p:cNvPr id="14" name="_s12303"/>
            <p:cNvSpPr>
              <a:spLocks noChangeArrowheads="1"/>
            </p:cNvSpPr>
            <p:nvPr/>
          </p:nvSpPr>
          <p:spPr bwMode="auto">
            <a:xfrm>
              <a:off x="1748" y="838"/>
              <a:ext cx="600" cy="600"/>
            </a:xfrm>
            <a:prstGeom prst="ellipse">
              <a:avLst/>
            </a:prstGeom>
            <a:solidFill>
              <a:srgbClr val="D0FCC0"/>
            </a:solidFill>
            <a:ln w="9525">
              <a:solidFill>
                <a:schemeClr val="tx1"/>
              </a:solidFill>
              <a:round/>
              <a:headEnd/>
              <a:tailEnd/>
            </a:ln>
          </p:spPr>
          <p:txBody>
            <a:bodyPr vert="horz" wrap="none" lIns="87288" tIns="43644" rIns="87288" bIns="436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smtClean="0">
                  <a:ln>
                    <a:noFill/>
                  </a:ln>
                  <a:solidFill>
                    <a:schemeClr val="tx1"/>
                  </a:solidFill>
                  <a:effectLst/>
                  <a:latin typeface="Times New Roman" pitchFamily="18" charset="0"/>
                </a:rPr>
                <a:t>Энергичность</a:t>
              </a:r>
            </a:p>
          </p:txBody>
        </p:sp>
        <p:sp>
          <p:nvSpPr>
            <p:cNvPr id="15" name="_s12304"/>
            <p:cNvSpPr>
              <a:spLocks noChangeArrowheads="1"/>
            </p:cNvSpPr>
            <p:nvPr/>
          </p:nvSpPr>
          <p:spPr bwMode="auto">
            <a:xfrm>
              <a:off x="1748" y="1738"/>
              <a:ext cx="600" cy="600"/>
            </a:xfrm>
            <a:prstGeom prst="ellipse">
              <a:avLst/>
            </a:prstGeom>
            <a:solidFill>
              <a:srgbClr val="D0FCC0"/>
            </a:solidFill>
            <a:ln w="9525">
              <a:solidFill>
                <a:schemeClr val="tx1"/>
              </a:solidFill>
              <a:round/>
              <a:headEnd/>
              <a:tailEnd/>
            </a:ln>
          </p:spPr>
          <p:txBody>
            <a:bodyPr vert="horz" wrap="none" lIns="87288" tIns="43644" rIns="87288" bIns="4364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smtClean="0">
                  <a:ln>
                    <a:noFill/>
                  </a:ln>
                  <a:solidFill>
                    <a:srgbClr val="E6543C"/>
                  </a:solidFill>
                  <a:effectLst/>
                  <a:latin typeface="Comic Sans MS" pitchFamily="66" charset="0"/>
                </a:rPr>
                <a:t>Лидер</a:t>
              </a:r>
            </a:p>
          </p:txBody>
        </p:sp>
      </p:grpSp>
      <p:sp>
        <p:nvSpPr>
          <p:cNvPr id="6163" name="Text Box 15"/>
          <p:cNvSpPr txBox="1">
            <a:spLocks noChangeArrowheads="1"/>
          </p:cNvSpPr>
          <p:nvPr/>
        </p:nvSpPr>
        <p:spPr bwMode="auto">
          <a:xfrm>
            <a:off x="3492500" y="5995988"/>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eaLnBrk="1" hangingPunct="1">
              <a:spcBef>
                <a:spcPct val="20000"/>
              </a:spcBef>
              <a:buSzPct val="85000"/>
            </a:pPr>
            <a:r>
              <a:rPr lang="ru-RU" altLang="ru-RU" sz="2400">
                <a:solidFill>
                  <a:schemeClr val="tx2"/>
                </a:solidFill>
              </a:rPr>
              <a:t>Черты характера эффективного лидера</a:t>
            </a:r>
          </a:p>
        </p:txBody>
      </p:sp>
      <p:sp>
        <p:nvSpPr>
          <p:cNvPr id="6164" name="Rectangle 22"/>
          <p:cNvSpPr>
            <a:spLocks noChangeArrowheads="1"/>
          </p:cNvSpPr>
          <p:nvPr/>
        </p:nvSpPr>
        <p:spPr bwMode="auto">
          <a:xfrm>
            <a:off x="327025" y="4354513"/>
            <a:ext cx="3165475"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SzPct val="85000"/>
            </a:pPr>
            <a:r>
              <a:rPr lang="ru-RU" altLang="ru-RU" sz="2400" b="1">
                <a:solidFill>
                  <a:srgbClr val="E6543C"/>
                </a:solidFill>
                <a:latin typeface="Comic Sans MS" pitchFamily="66" charset="0"/>
              </a:rPr>
              <a:t>ВЛАСТЬ </a:t>
            </a:r>
            <a:r>
              <a:rPr lang="ru-RU" altLang="ru-RU" sz="2400" b="1">
                <a:latin typeface="Comic Sans MS" pitchFamily="66" charset="0"/>
              </a:rPr>
              <a:t>–</a:t>
            </a:r>
            <a:r>
              <a:rPr lang="ru-RU" altLang="ru-RU" sz="2400"/>
              <a:t>способность одного человека влиять на поведение другого</a:t>
            </a:r>
          </a:p>
        </p:txBody>
      </p:sp>
    </p:spTree>
    <p:extLst>
      <p:ext uri="{BB962C8B-B14F-4D97-AF65-F5344CB8AC3E}">
        <p14:creationId xmlns:p14="http://schemas.microsoft.com/office/powerpoint/2010/main" val="3688308933"/>
      </p:ext>
    </p:extLst>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descr="Large confetti"/>
          <p:cNvSpPr>
            <a:spLocks noGrp="1" noChangeArrowheads="1"/>
          </p:cNvSpPr>
          <p:nvPr>
            <p:ph type="title"/>
          </p:nvPr>
        </p:nvSpPr>
        <p:spPr/>
        <p:txBody>
          <a:bodyPr/>
          <a:lstStyle/>
          <a:p>
            <a:pPr algn="ctr" eaLnBrk="1" hangingPunct="1"/>
            <a:r>
              <a:rPr lang="ru-RU" altLang="ru-RU" sz="4000" b="1" smtClean="0">
                <a:solidFill>
                  <a:srgbClr val="3C23F3"/>
                </a:solidFill>
              </a:rPr>
              <a:t>Инструменты </a:t>
            </a:r>
            <a:br>
              <a:rPr lang="ru-RU" altLang="ru-RU" sz="4000" b="1" smtClean="0">
                <a:solidFill>
                  <a:srgbClr val="3C23F3"/>
                </a:solidFill>
              </a:rPr>
            </a:br>
            <a:r>
              <a:rPr lang="ru-RU" altLang="ru-RU" sz="4000" b="1" smtClean="0">
                <a:solidFill>
                  <a:srgbClr val="3C23F3"/>
                </a:solidFill>
              </a:rPr>
              <a:t>властного воздействия</a:t>
            </a:r>
          </a:p>
        </p:txBody>
      </p:sp>
      <p:sp>
        <p:nvSpPr>
          <p:cNvPr id="88067" name="Rectangle 3"/>
          <p:cNvSpPr>
            <a:spLocks noGrp="1" noChangeArrowheads="1"/>
          </p:cNvSpPr>
          <p:nvPr>
            <p:ph type="body" idx="1"/>
          </p:nvPr>
        </p:nvSpPr>
        <p:spPr>
          <a:xfrm>
            <a:off x="179388" y="2708275"/>
            <a:ext cx="7772400" cy="3241675"/>
          </a:xfrm>
          <a:solidFill>
            <a:schemeClr val="bg1"/>
          </a:solidFill>
          <a:ln>
            <a:solidFill>
              <a:srgbClr val="005AB4"/>
            </a:solidFill>
            <a:miter lim="800000"/>
            <a:headEnd/>
            <a:tailEnd/>
          </a:ln>
          <a:effectLst>
            <a:outerShdw dist="107763" dir="13500000" algn="ctr" rotWithShape="0">
              <a:schemeClr val="bg2">
                <a:alpha val="50000"/>
              </a:schemeClr>
            </a:outerShdw>
          </a:effectLst>
        </p:spPr>
        <p:txBody>
          <a:bodyPr/>
          <a:lstStyle/>
          <a:p>
            <a:pPr eaLnBrk="1" hangingPunct="1"/>
            <a:r>
              <a:rPr lang="ru-RU" altLang="ru-RU" smtClean="0"/>
              <a:t>Власть, основанная на страхе;</a:t>
            </a:r>
          </a:p>
          <a:p>
            <a:pPr eaLnBrk="1" hangingPunct="1"/>
            <a:r>
              <a:rPr lang="ru-RU" altLang="ru-RU" smtClean="0"/>
              <a:t>Власть, основанная на убеждении;</a:t>
            </a:r>
          </a:p>
          <a:p>
            <a:pPr eaLnBrk="1" hangingPunct="1"/>
            <a:r>
              <a:rPr lang="ru-RU" altLang="ru-RU" smtClean="0"/>
              <a:t>Власть, основанная на вознаграждении;</a:t>
            </a:r>
          </a:p>
          <a:p>
            <a:pPr eaLnBrk="1" hangingPunct="1"/>
            <a:r>
              <a:rPr lang="ru-RU" altLang="ru-RU" smtClean="0"/>
              <a:t>Власть, основанная на владении важной информации</a:t>
            </a:r>
          </a:p>
        </p:txBody>
      </p:sp>
      <p:sp>
        <p:nvSpPr>
          <p:cNvPr id="88068" name="AutoShape 4"/>
          <p:cNvSpPr>
            <a:spLocks noChangeArrowheads="1"/>
          </p:cNvSpPr>
          <p:nvPr/>
        </p:nvSpPr>
        <p:spPr bwMode="auto">
          <a:xfrm>
            <a:off x="3276600" y="2062163"/>
            <a:ext cx="5688013" cy="719137"/>
          </a:xfrm>
          <a:prstGeom prst="foldedCorner">
            <a:avLst>
              <a:gd name="adj" fmla="val 12500"/>
            </a:avLst>
          </a:prstGeom>
          <a:solidFill>
            <a:srgbClr val="B1DBD3"/>
          </a:solidFill>
          <a:ln w="9525">
            <a:solidFill>
              <a:schemeClr val="tx1"/>
            </a:solidFill>
            <a:round/>
            <a:headEnd/>
            <a:tailEnd/>
          </a:ln>
        </p:spPr>
        <p:txBody>
          <a:bodyPr wrap="none" anchor="ctr"/>
          <a:lstStyle/>
          <a:p>
            <a:pPr algn="ctr" eaLnBrk="1" hangingPunct="1"/>
            <a:r>
              <a:rPr lang="ru-RU" altLang="ru-RU" b="1" i="1">
                <a:solidFill>
                  <a:srgbClr val="E6543C"/>
                </a:solidFill>
                <a:latin typeface="Book Antiqua" pitchFamily="18" charset="0"/>
              </a:rPr>
              <a:t>Основы и источники власти</a:t>
            </a:r>
          </a:p>
        </p:txBody>
      </p:sp>
    </p:spTree>
    <p:extLst>
      <p:ext uri="{BB962C8B-B14F-4D97-AF65-F5344CB8AC3E}">
        <p14:creationId xmlns:p14="http://schemas.microsoft.com/office/powerpoint/2010/main" val="1695433963"/>
      </p:ext>
    </p:extLst>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descr="Large confetti"/>
          <p:cNvSpPr>
            <a:spLocks noGrp="1" noChangeArrowheads="1"/>
          </p:cNvSpPr>
          <p:nvPr>
            <p:ph type="title"/>
          </p:nvPr>
        </p:nvSpPr>
        <p:spPr>
          <a:xfrm>
            <a:off x="827584" y="197767"/>
            <a:ext cx="7772400" cy="1143001"/>
          </a:xfrm>
        </p:spPr>
        <p:txBody>
          <a:bodyPr/>
          <a:lstStyle/>
          <a:p>
            <a:pPr eaLnBrk="1" hangingPunct="1"/>
            <a:r>
              <a:rPr lang="ru-RU" altLang="ru-RU" b="1" smtClean="0">
                <a:solidFill>
                  <a:srgbClr val="E6543C"/>
                </a:solidFill>
              </a:rPr>
              <a:t>Основные источники власти</a:t>
            </a:r>
          </a:p>
        </p:txBody>
      </p:sp>
      <p:sp>
        <p:nvSpPr>
          <p:cNvPr id="89091" name="AutoShape 6"/>
          <p:cNvSpPr>
            <a:spLocks noChangeArrowheads="1"/>
          </p:cNvSpPr>
          <p:nvPr/>
        </p:nvSpPr>
        <p:spPr bwMode="auto">
          <a:xfrm>
            <a:off x="395288" y="1990725"/>
            <a:ext cx="3313112" cy="2808288"/>
          </a:xfrm>
          <a:prstGeom prst="upArrowCallout">
            <a:avLst>
              <a:gd name="adj1" fmla="val 29494"/>
              <a:gd name="adj2" fmla="val 29494"/>
              <a:gd name="adj3" fmla="val 16667"/>
              <a:gd name="adj4" fmla="val 66667"/>
            </a:avLst>
          </a:prstGeom>
          <a:solidFill>
            <a:schemeClr val="hlink"/>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eaLnBrk="1" hangingPunct="1"/>
            <a:r>
              <a:rPr lang="ru-RU" altLang="ru-RU" sz="2800">
                <a:solidFill>
                  <a:schemeClr val="bg1"/>
                </a:solidFill>
              </a:rPr>
              <a:t>Получение</a:t>
            </a:r>
          </a:p>
          <a:p>
            <a:pPr algn="ctr" eaLnBrk="1" hangingPunct="1"/>
            <a:r>
              <a:rPr lang="ru-RU" altLang="ru-RU" sz="2800">
                <a:solidFill>
                  <a:schemeClr val="bg1"/>
                </a:solidFill>
              </a:rPr>
              <a:t>формальной </a:t>
            </a:r>
          </a:p>
          <a:p>
            <a:pPr algn="ctr" eaLnBrk="1" hangingPunct="1"/>
            <a:r>
              <a:rPr lang="ru-RU" altLang="ru-RU" sz="2800">
                <a:solidFill>
                  <a:schemeClr val="bg1"/>
                </a:solidFill>
              </a:rPr>
              <a:t>власти</a:t>
            </a:r>
          </a:p>
        </p:txBody>
      </p:sp>
      <p:sp>
        <p:nvSpPr>
          <p:cNvPr id="89092" name="AutoShape 7"/>
          <p:cNvSpPr>
            <a:spLocks noChangeArrowheads="1"/>
          </p:cNvSpPr>
          <p:nvPr/>
        </p:nvSpPr>
        <p:spPr bwMode="auto">
          <a:xfrm>
            <a:off x="3275013" y="2925763"/>
            <a:ext cx="3960812" cy="3097212"/>
          </a:xfrm>
          <a:prstGeom prst="upArrowCallout">
            <a:avLst>
              <a:gd name="adj1" fmla="val 31971"/>
              <a:gd name="adj2" fmla="val 31971"/>
              <a:gd name="adj3" fmla="val 16667"/>
              <a:gd name="adj4" fmla="val 66667"/>
            </a:avLst>
          </a:prstGeom>
          <a:solidFill>
            <a:schemeClr val="hlink"/>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eaLnBrk="1" hangingPunct="1"/>
            <a:r>
              <a:rPr lang="ru-RU" altLang="ru-RU" sz="2800">
                <a:solidFill>
                  <a:schemeClr val="bg1"/>
                </a:solidFill>
              </a:rPr>
              <a:t>Власть,</a:t>
            </a:r>
          </a:p>
          <a:p>
            <a:pPr algn="ctr" eaLnBrk="1" hangingPunct="1"/>
            <a:r>
              <a:rPr lang="ru-RU" altLang="ru-RU" sz="2800">
                <a:solidFill>
                  <a:schemeClr val="bg1"/>
                </a:solidFill>
              </a:rPr>
              <a:t>которую дают</a:t>
            </a:r>
          </a:p>
          <a:p>
            <a:pPr algn="ctr" eaLnBrk="1" hangingPunct="1"/>
            <a:r>
              <a:rPr lang="ru-RU" altLang="ru-RU" sz="2800">
                <a:solidFill>
                  <a:schemeClr val="bg1"/>
                </a:solidFill>
              </a:rPr>
              <a:t>определенные</a:t>
            </a:r>
          </a:p>
          <a:p>
            <a:pPr algn="ctr" eaLnBrk="1" hangingPunct="1"/>
            <a:r>
              <a:rPr lang="ru-RU" altLang="ru-RU" sz="2800">
                <a:solidFill>
                  <a:schemeClr val="bg1"/>
                </a:solidFill>
              </a:rPr>
              <a:t>личностные качества</a:t>
            </a:r>
          </a:p>
        </p:txBody>
      </p:sp>
      <p:sp>
        <p:nvSpPr>
          <p:cNvPr id="89093" name="AutoShape 8"/>
          <p:cNvSpPr>
            <a:spLocks noChangeArrowheads="1"/>
          </p:cNvSpPr>
          <p:nvPr/>
        </p:nvSpPr>
        <p:spPr bwMode="auto">
          <a:xfrm>
            <a:off x="6227763" y="1557338"/>
            <a:ext cx="2665412" cy="2952750"/>
          </a:xfrm>
          <a:prstGeom prst="upArrowCallout">
            <a:avLst>
              <a:gd name="adj1" fmla="val 25000"/>
              <a:gd name="adj2" fmla="val 25000"/>
              <a:gd name="adj3" fmla="val 18463"/>
              <a:gd name="adj4" fmla="val 66667"/>
            </a:avLst>
          </a:prstGeom>
          <a:solidFill>
            <a:schemeClr val="hlink"/>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eaLnBrk="1" hangingPunct="1"/>
            <a:r>
              <a:rPr lang="ru-RU" altLang="ru-RU" sz="2800">
                <a:solidFill>
                  <a:schemeClr val="bg1"/>
                </a:solidFill>
              </a:rPr>
              <a:t>Власть,</a:t>
            </a:r>
          </a:p>
          <a:p>
            <a:pPr algn="ctr" eaLnBrk="1" hangingPunct="1"/>
            <a:r>
              <a:rPr lang="ru-RU" altLang="ru-RU" sz="2800">
                <a:solidFill>
                  <a:schemeClr val="bg1"/>
                </a:solidFill>
              </a:rPr>
              <a:t>которую</a:t>
            </a:r>
          </a:p>
          <a:p>
            <a:pPr algn="ctr" eaLnBrk="1" hangingPunct="1"/>
            <a:r>
              <a:rPr lang="ru-RU" altLang="ru-RU" sz="2800">
                <a:solidFill>
                  <a:schemeClr val="bg1"/>
                </a:solidFill>
              </a:rPr>
              <a:t>дают</a:t>
            </a:r>
          </a:p>
          <a:p>
            <a:pPr algn="ctr" eaLnBrk="1" hangingPunct="1"/>
            <a:r>
              <a:rPr lang="ru-RU" altLang="ru-RU" sz="2800">
                <a:solidFill>
                  <a:schemeClr val="bg1"/>
                </a:solidFill>
              </a:rPr>
              <a:t>знания</a:t>
            </a:r>
          </a:p>
        </p:txBody>
      </p:sp>
      <p:sp>
        <p:nvSpPr>
          <p:cNvPr id="89094" name="AutoShape 9"/>
          <p:cNvSpPr>
            <a:spLocks noChangeArrowheads="1"/>
          </p:cNvSpPr>
          <p:nvPr/>
        </p:nvSpPr>
        <p:spPr bwMode="auto">
          <a:xfrm>
            <a:off x="107950" y="6022975"/>
            <a:ext cx="5688013" cy="719138"/>
          </a:xfrm>
          <a:prstGeom prst="foldedCorner">
            <a:avLst>
              <a:gd name="adj" fmla="val 12500"/>
            </a:avLst>
          </a:prstGeom>
          <a:solidFill>
            <a:srgbClr val="B1DBD3"/>
          </a:solidFill>
          <a:ln w="9525">
            <a:solidFill>
              <a:schemeClr val="tx1"/>
            </a:solidFill>
            <a:round/>
            <a:headEnd/>
            <a:tailEnd/>
          </a:ln>
        </p:spPr>
        <p:txBody>
          <a:bodyPr wrap="none" anchor="ctr"/>
          <a:lstStyle/>
          <a:p>
            <a:pPr algn="ctr" eaLnBrk="1" hangingPunct="1"/>
            <a:r>
              <a:rPr lang="ru-RU" altLang="ru-RU" sz="2800" b="1" i="1">
                <a:solidFill>
                  <a:srgbClr val="E6543C"/>
                </a:solidFill>
                <a:latin typeface="Book Antiqua" pitchFamily="18" charset="0"/>
              </a:rPr>
              <a:t>Основы и источники власти</a:t>
            </a:r>
          </a:p>
        </p:txBody>
      </p:sp>
    </p:spTree>
    <p:extLst>
      <p:ext uri="{BB962C8B-B14F-4D97-AF65-F5344CB8AC3E}">
        <p14:creationId xmlns:p14="http://schemas.microsoft.com/office/powerpoint/2010/main" val="146075255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1026"/>
          <p:cNvSpPr>
            <a:spLocks noGrp="1" noChangeArrowheads="1"/>
          </p:cNvSpPr>
          <p:nvPr>
            <p:ph type="title"/>
          </p:nvPr>
        </p:nvSpPr>
        <p:spPr>
          <a:xfrm>
            <a:off x="950913" y="277813"/>
            <a:ext cx="8229600" cy="919162"/>
          </a:xfrm>
        </p:spPr>
        <p:txBody>
          <a:bodyPr/>
          <a:lstStyle/>
          <a:p>
            <a:pPr algn="ctr" eaLnBrk="1" hangingPunct="1"/>
            <a:r>
              <a:rPr lang="ru-RU" sz="3400" b="1" smtClean="0">
                <a:solidFill>
                  <a:srgbClr val="008000"/>
                </a:solidFill>
              </a:rPr>
              <a:t>Эволюция организационной структуры</a:t>
            </a:r>
            <a:r>
              <a:rPr lang="ru-RU" smtClean="0"/>
              <a:t> </a:t>
            </a:r>
          </a:p>
        </p:txBody>
      </p:sp>
      <p:pic>
        <p:nvPicPr>
          <p:cNvPr id="129027" name="Picture 1027"/>
          <p:cNvPicPr>
            <a:picLocks noGrp="1" noChangeAspect="1" noChangeArrowheads="1"/>
          </p:cNvPicPr>
          <p:nvPr>
            <p:ph sz="half" idx="1"/>
          </p:nvPr>
        </p:nvPicPr>
        <p:blipFill>
          <a:blip r:embed="rId2">
            <a:lum contrast="30000"/>
          </a:blip>
          <a:srcRect/>
          <a:stretch>
            <a:fillRect/>
          </a:stretch>
        </p:blipFill>
        <p:spPr>
          <a:xfrm>
            <a:off x="468313" y="1125538"/>
            <a:ext cx="8424862" cy="5049837"/>
          </a:xfrm>
          <a:solidFill>
            <a:srgbClr val="CCFFCC"/>
          </a:solidFill>
          <a:ln w="57150" cmpd="thickThin">
            <a:solidFill>
              <a:schemeClr val="tx2"/>
            </a:solidFill>
          </a:ln>
          <a:effectLst>
            <a:outerShdw dist="35921" dir="2700000" algn="ctr" rotWithShape="0">
              <a:srgbClr val="808080"/>
            </a:outerShdw>
          </a:effectLst>
        </p:spPr>
      </p:pic>
      <p:pic>
        <p:nvPicPr>
          <p:cNvPr id="37892" name="Picture 1028" descr="j029324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395288" y="409575"/>
            <a:ext cx="774700" cy="571500"/>
          </a:xfrm>
          <a:noFill/>
        </p:spPr>
      </p:pic>
      <p:sp>
        <p:nvSpPr>
          <p:cNvPr id="37893" name="Oval 1030" descr="Зеленый мрамор"/>
          <p:cNvSpPr>
            <a:spLocks noChangeArrowheads="1"/>
          </p:cNvSpPr>
          <p:nvPr/>
        </p:nvSpPr>
        <p:spPr bwMode="auto">
          <a:xfrm>
            <a:off x="6804025" y="6237288"/>
            <a:ext cx="2305050" cy="549275"/>
          </a:xfrm>
          <a:prstGeom prst="ellipse">
            <a:avLst/>
          </a:prstGeom>
          <a:blipFill dpi="0" rotWithShape="1">
            <a:blip r:embed="rId4"/>
            <a:srcRect/>
            <a:tile tx="0" ty="0" sx="100000" sy="100000" flip="none" algn="tl"/>
          </a:blipFill>
          <a:ln w="9525">
            <a:solidFill>
              <a:schemeClr val="tx1"/>
            </a:solidFill>
            <a:round/>
            <a:headEnd/>
            <a:tailEnd/>
          </a:ln>
        </p:spPr>
        <p:txBody>
          <a:bodyPr wrap="none" anchor="ctr"/>
          <a:lstStyle/>
          <a:p>
            <a:pPr algn="ctr"/>
            <a:r>
              <a:rPr lang="ru-RU" sz="1600" b="1">
                <a:solidFill>
                  <a:srgbClr val="FFFFFF"/>
                </a:solidFill>
                <a:latin typeface="Times New Roman" pitchFamily="18" charset="0"/>
              </a:rPr>
              <a:t>Структура организации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29026"/>
                                        </p:tgtEl>
                                        <p:attrNameLst>
                                          <p:attrName>style.visibility</p:attrName>
                                        </p:attrNameLst>
                                      </p:cBhvr>
                                      <p:to>
                                        <p:strVal val="visible"/>
                                      </p:to>
                                    </p:set>
                                    <p:anim calcmode="lin" valueType="num">
                                      <p:cBhvr additive="base">
                                        <p:cTn id="7" dur="800" fill="hold">
                                          <p:stCondLst>
                                            <p:cond delay="0"/>
                                          </p:stCondLst>
                                        </p:cTn>
                                        <p:tgtEl>
                                          <p:spTgt spid="129026"/>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290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descr="Large confetti"/>
          <p:cNvSpPr>
            <a:spLocks noGrp="1" noChangeArrowheads="1"/>
          </p:cNvSpPr>
          <p:nvPr>
            <p:ph type="title"/>
          </p:nvPr>
        </p:nvSpPr>
        <p:spPr/>
        <p:txBody>
          <a:bodyPr/>
          <a:lstStyle/>
          <a:p>
            <a:pPr eaLnBrk="1" hangingPunct="1"/>
            <a:r>
              <a:rPr lang="ru-RU" altLang="ru-RU" b="1" smtClean="0">
                <a:solidFill>
                  <a:srgbClr val="3C23F3"/>
                </a:solidFill>
              </a:rPr>
              <a:t>Управление властью и политическими приемами</a:t>
            </a:r>
          </a:p>
        </p:txBody>
      </p:sp>
      <p:sp>
        <p:nvSpPr>
          <p:cNvPr id="90115" name="Text Box 3"/>
          <p:cNvSpPr txBox="1">
            <a:spLocks noChangeArrowheads="1"/>
          </p:cNvSpPr>
          <p:nvPr/>
        </p:nvSpPr>
        <p:spPr bwMode="auto">
          <a:xfrm>
            <a:off x="0" y="1968500"/>
            <a:ext cx="7380288" cy="4556125"/>
          </a:xfrm>
          <a:prstGeom prst="rect">
            <a:avLst/>
          </a:prstGeom>
          <a:solidFill>
            <a:srgbClr val="FFEEBD"/>
          </a:solidFill>
          <a:ln w="9525">
            <a:solidFill>
              <a:schemeClr val="tx1"/>
            </a:solidFill>
            <a:miter lim="800000"/>
            <a:headEnd/>
            <a:tailEnd/>
          </a:ln>
          <a:effectLst>
            <a:outerShdw dist="107763" dir="18900000" algn="ctr" rotWithShape="0">
              <a:schemeClr val="bg2">
                <a:alpha val="50000"/>
              </a:schemeClr>
            </a:outerShdw>
          </a:effec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eaLnBrk="1" hangingPunct="1">
              <a:spcAft>
                <a:spcPct val="10000"/>
              </a:spcAft>
              <a:buClr>
                <a:srgbClr val="419747"/>
              </a:buClr>
              <a:buSzPct val="120000"/>
              <a:buFont typeface="Wingdings" pitchFamily="2" charset="2"/>
              <a:buChar char="Ø"/>
            </a:pPr>
            <a:r>
              <a:rPr lang="ru-RU" altLang="ru-RU" sz="2400"/>
              <a:t>Исходите из того, что власть и политические приемы сказываются на всех видах организационного поведения и что вам необходимо развивать у себя навыки и умения, позволяющие лучше разбираться во власти и политических приемах и управлять ими.</a:t>
            </a:r>
          </a:p>
          <a:p>
            <a:pPr algn="ctr" eaLnBrk="1" hangingPunct="1">
              <a:spcAft>
                <a:spcPct val="10000"/>
              </a:spcAft>
              <a:buClr>
                <a:srgbClr val="419747"/>
              </a:buClr>
              <a:buSzPct val="120000"/>
              <a:buFont typeface="Wingdings" pitchFamily="2" charset="2"/>
              <a:buChar char="Ø"/>
            </a:pPr>
            <a:r>
              <a:rPr lang="ru-RU" altLang="ru-RU" sz="2400"/>
              <a:t>Анализируйте источники власти в функциональных направлениях, подразделениях и организациях, в которых вы работаете, чтобы уметь идентифицировать влиятельных лиц и разбираться в структуре власти.</a:t>
            </a:r>
          </a:p>
          <a:p>
            <a:pPr algn="ctr" eaLnBrk="1" hangingPunct="1">
              <a:spcAft>
                <a:spcPct val="10000"/>
              </a:spcAft>
              <a:buClr>
                <a:srgbClr val="419747"/>
              </a:buClr>
              <a:buSzPct val="120000"/>
              <a:buFont typeface="Wingdings" pitchFamily="2" charset="2"/>
              <a:buChar char="Ø"/>
            </a:pPr>
            <a:r>
              <a:rPr lang="ru-RU" altLang="ru-RU" sz="2400"/>
              <a:t>Сформируйте собственную основу властного влияния, помогающую демонстрировать ваше личное влияние и значимость работы</a:t>
            </a:r>
          </a:p>
        </p:txBody>
      </p:sp>
      <p:pic>
        <p:nvPicPr>
          <p:cNvPr id="90116" name="Picture 4" descr="BS0206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434263" y="5068888"/>
            <a:ext cx="1674812"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WordArt 5"/>
          <p:cNvSpPr>
            <a:spLocks noChangeArrowheads="1" noChangeShapeType="1" noTextEdit="1"/>
          </p:cNvSpPr>
          <p:nvPr/>
        </p:nvSpPr>
        <p:spPr bwMode="auto">
          <a:xfrm rot="5400000">
            <a:off x="6875463" y="2603500"/>
            <a:ext cx="2774950" cy="1546225"/>
          </a:xfrm>
          <a:prstGeom prst="rect">
            <a:avLst/>
          </a:prstGeom>
        </p:spPr>
        <p:txBody>
          <a:bodyPr vert="wordArtVert" wrap="none" fromWordArt="1">
            <a:prstTxWarp prst="textPlain">
              <a:avLst>
                <a:gd name="adj" fmla="val 50000"/>
              </a:avLst>
            </a:prstTxWarp>
          </a:bodyPr>
          <a:lstStyle/>
          <a:p>
            <a:pPr algn="ctr" fontAlgn="auto"/>
            <a:r>
              <a:rPr lang="ru-RU" sz="1800" kern="10" spc="-180">
                <a:ln w="9525">
                  <a:solidFill>
                    <a:srgbClr val="000000"/>
                  </a:solidFill>
                  <a:round/>
                  <a:headEnd/>
                  <a:tailEnd/>
                </a:ln>
                <a:solidFill>
                  <a:srgbClr val="FF0000"/>
                </a:solidFill>
                <a:latin typeface="Arial"/>
                <a:cs typeface="Arial"/>
              </a:rPr>
              <a:t>На заметку</a:t>
            </a:r>
          </a:p>
          <a:p>
            <a:pPr algn="ctr" fontAlgn="auto"/>
            <a:r>
              <a:rPr lang="ru-RU" sz="1800" kern="10" spc="-180">
                <a:ln w="9525">
                  <a:solidFill>
                    <a:srgbClr val="000000"/>
                  </a:solidFill>
                  <a:round/>
                  <a:headEnd/>
                  <a:tailEnd/>
                </a:ln>
                <a:solidFill>
                  <a:srgbClr val="FF0000"/>
                </a:solidFill>
                <a:latin typeface="Arial"/>
                <a:cs typeface="Arial"/>
              </a:rPr>
              <a:t>менеджеру</a:t>
            </a:r>
          </a:p>
        </p:txBody>
      </p:sp>
    </p:spTree>
    <p:extLst>
      <p:ext uri="{BB962C8B-B14F-4D97-AF65-F5344CB8AC3E}">
        <p14:creationId xmlns:p14="http://schemas.microsoft.com/office/powerpoint/2010/main" val="214735204"/>
      </p:ext>
    </p:extLst>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descr="Large confetti"/>
          <p:cNvSpPr>
            <a:spLocks noGrp="1" noChangeArrowheads="1"/>
          </p:cNvSpPr>
          <p:nvPr>
            <p:ph type="title"/>
          </p:nvPr>
        </p:nvSpPr>
        <p:spPr>
          <a:xfrm>
            <a:off x="457200" y="128588"/>
            <a:ext cx="8229600" cy="1139825"/>
          </a:xfrm>
        </p:spPr>
        <p:txBody>
          <a:bodyPr/>
          <a:lstStyle/>
          <a:p>
            <a:pPr algn="ctr" eaLnBrk="1" hangingPunct="1"/>
            <a:r>
              <a:rPr lang="ru-RU" altLang="ru-RU" sz="2800" dirty="0" smtClean="0"/>
              <a:t>Контрольные вопросы по курсу</a:t>
            </a:r>
            <a:r>
              <a:rPr lang="ru-RU" altLang="ru-RU" sz="2800" b="1" dirty="0" smtClean="0"/>
              <a:t/>
            </a:r>
            <a:br>
              <a:rPr lang="ru-RU" altLang="ru-RU" sz="2800" b="1" dirty="0" smtClean="0"/>
            </a:br>
            <a:endParaRPr lang="ru-RU" altLang="ru-RU" sz="2800" b="1" dirty="0" smtClean="0"/>
          </a:p>
        </p:txBody>
      </p:sp>
      <p:pic>
        <p:nvPicPr>
          <p:cNvPr id="92163" name="Picture 4" descr="j0293240"/>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7596188" y="404813"/>
            <a:ext cx="1063625" cy="784225"/>
          </a:xfrm>
          <a:noFill/>
        </p:spPr>
      </p:pic>
      <p:sp>
        <p:nvSpPr>
          <p:cNvPr id="92164" name="Rectangle 5"/>
          <p:cNvSpPr>
            <a:spLocks noGrp="1" noChangeArrowheads="1"/>
          </p:cNvSpPr>
          <p:nvPr>
            <p:ph type="body" sz="half" idx="1"/>
          </p:nvPr>
        </p:nvSpPr>
        <p:spPr>
          <a:xfrm>
            <a:off x="107504" y="1052736"/>
            <a:ext cx="8964488" cy="5688632"/>
          </a:xfrm>
          <a:solidFill>
            <a:srgbClr val="FFFFFB"/>
          </a:solidFill>
          <a:ln>
            <a:solidFill>
              <a:srgbClr val="005AB4"/>
            </a:solidFill>
            <a:miter lim="800000"/>
            <a:headEnd/>
            <a:tailEnd/>
          </a:ln>
          <a:effectLst>
            <a:outerShdw dist="107763" dir="18900000" algn="ctr" rotWithShape="0">
              <a:schemeClr val="bg2">
                <a:alpha val="50000"/>
              </a:schemeClr>
            </a:outerShdw>
          </a:effectLst>
        </p:spPr>
        <p:txBody>
          <a:bodyPr/>
          <a:lstStyle/>
          <a:p>
            <a:pPr marL="533400" indent="-533400" eaLnBrk="1" hangingPunct="1">
              <a:lnSpc>
                <a:spcPct val="80000"/>
              </a:lnSpc>
              <a:buFontTx/>
              <a:buAutoNum type="arabicPeriod" startAt="21"/>
            </a:pPr>
            <a:r>
              <a:rPr lang="ru-RU" altLang="ru-RU" sz="1400" dirty="0" smtClean="0"/>
              <a:t>Формирование индивидуального поведения в организации.  Влияние  на  адаптационные процессы социокультурных и </a:t>
            </a:r>
            <a:r>
              <a:rPr lang="ru-RU" altLang="ru-RU" sz="1400" dirty="0" err="1" smtClean="0"/>
              <a:t>социоэкономических</a:t>
            </a:r>
            <a:r>
              <a:rPr lang="ru-RU" altLang="ru-RU" sz="1400" dirty="0" smtClean="0"/>
              <a:t> факторов микро и макросреды организации.</a:t>
            </a:r>
          </a:p>
          <a:p>
            <a:pPr marL="533400" indent="-533400" eaLnBrk="1" hangingPunct="1">
              <a:lnSpc>
                <a:spcPct val="80000"/>
              </a:lnSpc>
              <a:buFontTx/>
              <a:buAutoNum type="arabicPeriod" startAt="21"/>
            </a:pPr>
            <a:r>
              <a:rPr lang="ru-RU" altLang="ru-RU" sz="1400" dirty="0" smtClean="0"/>
              <a:t>Проблемное поведение. Типы проблемных работников. Виды проблем. Особенности возникновения и протекания. Дисциплинарная культура и этика.</a:t>
            </a:r>
          </a:p>
          <a:p>
            <a:pPr marL="533400" indent="-533400" eaLnBrk="1" hangingPunct="1">
              <a:lnSpc>
                <a:spcPct val="80000"/>
              </a:lnSpc>
              <a:buFontTx/>
              <a:buAutoNum type="arabicPeriod" startAt="21"/>
            </a:pPr>
            <a:r>
              <a:rPr lang="ru-RU" altLang="ru-RU" sz="1400" dirty="0" smtClean="0"/>
              <a:t>Стрессы,  связанные с работой. Влияние стрессового поведения на организацию. </a:t>
            </a:r>
          </a:p>
          <a:p>
            <a:pPr marL="533400" indent="-533400" eaLnBrk="1" hangingPunct="1">
              <a:lnSpc>
                <a:spcPct val="80000"/>
              </a:lnSpc>
              <a:buFontTx/>
              <a:buAutoNum type="arabicPeriod" startAt="21"/>
            </a:pPr>
            <a:r>
              <a:rPr lang="ru-RU" altLang="ru-RU" sz="1400" dirty="0" smtClean="0"/>
              <a:t>Консультирующий менеджмент как форма работы с проблемным поведением.  Специфика подхода.  Формы консультирования.  Требования к менеджеру и процессу консультирования.</a:t>
            </a:r>
          </a:p>
          <a:p>
            <a:pPr marL="533400" indent="-533400" eaLnBrk="1" hangingPunct="1">
              <a:lnSpc>
                <a:spcPct val="80000"/>
              </a:lnSpc>
              <a:buFontTx/>
              <a:buAutoNum type="arabicPeriod" startAt="21"/>
            </a:pPr>
            <a:r>
              <a:rPr lang="ru-RU" altLang="ru-RU" sz="1400" dirty="0" smtClean="0"/>
              <a:t>Групповая динамика.  Особенности внутригрупповых процессов и их влияние на эффективность деятельности группы.  Различия в организационном поведении групп разного уровня развития.</a:t>
            </a:r>
          </a:p>
          <a:p>
            <a:pPr marL="533400" indent="-533400" eaLnBrk="1" hangingPunct="1">
              <a:lnSpc>
                <a:spcPct val="80000"/>
              </a:lnSpc>
              <a:buFontTx/>
              <a:buAutoNum type="arabicPeriod" startAt="21"/>
            </a:pPr>
            <a:r>
              <a:rPr lang="ru-RU" altLang="ru-RU" sz="1400" dirty="0" smtClean="0"/>
              <a:t>Взаимодействие личности и группы.  Конструктивное и деструктивное развитие отношений. </a:t>
            </a:r>
          </a:p>
          <a:p>
            <a:pPr marL="533400" indent="-533400" eaLnBrk="1" hangingPunct="1">
              <a:lnSpc>
                <a:spcPct val="80000"/>
              </a:lnSpc>
              <a:buFontTx/>
              <a:buAutoNum type="arabicPeriod" startAt="21"/>
            </a:pPr>
            <a:r>
              <a:rPr lang="ru-RU" altLang="ru-RU" sz="1400" dirty="0" smtClean="0"/>
              <a:t>Руководство и лидерство.  Сходство и различие.  Влияние на организационное поведение сотрудников.</a:t>
            </a:r>
          </a:p>
          <a:p>
            <a:pPr marL="533400" indent="-533400" eaLnBrk="1" hangingPunct="1">
              <a:lnSpc>
                <a:spcPct val="80000"/>
              </a:lnSpc>
              <a:buFontTx/>
              <a:buAutoNum type="arabicPeriod" startAt="21"/>
            </a:pPr>
            <a:r>
              <a:rPr lang="ru-RU" altLang="ru-RU" sz="1400" dirty="0" smtClean="0"/>
              <a:t>Особенности форм власти и влияния. взаимосвязь с моделями организационного поведения.</a:t>
            </a:r>
          </a:p>
          <a:p>
            <a:pPr marL="533400" indent="-533400" eaLnBrk="1" hangingPunct="1">
              <a:lnSpc>
                <a:spcPct val="80000"/>
              </a:lnSpc>
              <a:buFontTx/>
              <a:buAutoNum type="arabicPeriod" startAt="21"/>
            </a:pPr>
            <a:r>
              <a:rPr lang="ru-RU" altLang="ru-RU" sz="1400" dirty="0" smtClean="0"/>
              <a:t>Межличностные и организационные конфликты. Причины и профилактика конфликтов в организации.</a:t>
            </a:r>
          </a:p>
          <a:p>
            <a:pPr marL="533400" indent="-533400" eaLnBrk="1" hangingPunct="1">
              <a:lnSpc>
                <a:spcPct val="80000"/>
              </a:lnSpc>
              <a:buFontTx/>
              <a:buAutoNum type="arabicPeriod" startAt="21"/>
            </a:pPr>
            <a:r>
              <a:rPr lang="ru-RU" altLang="ru-RU" sz="1400" dirty="0" smtClean="0"/>
              <a:t>Факторы возникновения конфликтов: информационные, структурные, ценностные, отношений и поведенческие. Их влияние на развитие конфликта.</a:t>
            </a:r>
          </a:p>
          <a:p>
            <a:pPr marL="533400" indent="-533400" eaLnBrk="1" hangingPunct="1">
              <a:lnSpc>
                <a:spcPct val="80000"/>
              </a:lnSpc>
              <a:buFontTx/>
              <a:buAutoNum type="arabicPeriod" startAt="21"/>
            </a:pPr>
            <a:r>
              <a:rPr lang="ru-RU" altLang="ru-RU" sz="1400" dirty="0" smtClean="0"/>
              <a:t>Модели  и типы конфликтов в организации.  Динамика конфликта.</a:t>
            </a:r>
          </a:p>
          <a:p>
            <a:pPr marL="533400" indent="-533400" eaLnBrk="1" hangingPunct="1">
              <a:lnSpc>
                <a:spcPct val="80000"/>
              </a:lnSpc>
              <a:buFontTx/>
              <a:buAutoNum type="arabicPeriod" startAt="21"/>
            </a:pPr>
            <a:r>
              <a:rPr lang="ru-RU" altLang="ru-RU" sz="1400" dirty="0" smtClean="0"/>
              <a:t>Управление конфликтами и управление через конфликт. Влияние конфликтов на организационное поведение.</a:t>
            </a:r>
          </a:p>
          <a:p>
            <a:pPr marL="533400" indent="-533400" eaLnBrk="1" hangingPunct="1">
              <a:lnSpc>
                <a:spcPct val="80000"/>
              </a:lnSpc>
              <a:buFontTx/>
              <a:buAutoNum type="arabicPeriod" startAt="21"/>
            </a:pPr>
            <a:r>
              <a:rPr lang="ru-RU" altLang="ru-RU" sz="1400" dirty="0" smtClean="0"/>
              <a:t>Менеджер как посредник в конфликте. Возможности  и ограничения.</a:t>
            </a:r>
          </a:p>
          <a:p>
            <a:pPr marL="533400" indent="-533400" eaLnBrk="1" hangingPunct="1">
              <a:lnSpc>
                <a:spcPct val="80000"/>
              </a:lnSpc>
              <a:buFontTx/>
              <a:buAutoNum type="arabicPeriod" startAt="21"/>
            </a:pPr>
            <a:r>
              <a:rPr lang="ru-RU" altLang="ru-RU" sz="1400" dirty="0" smtClean="0"/>
              <a:t>Влияние  нововведений в  организации на поведение сотрудников.  Проведение  успешного изменения.</a:t>
            </a:r>
          </a:p>
          <a:p>
            <a:pPr marL="533400" indent="-533400" eaLnBrk="1" hangingPunct="1">
              <a:lnSpc>
                <a:spcPct val="80000"/>
              </a:lnSpc>
              <a:buFontTx/>
              <a:buAutoNum type="arabicPeriod" startAt="21"/>
            </a:pPr>
            <a:r>
              <a:rPr lang="ru-RU" altLang="ru-RU" sz="1400" dirty="0" smtClean="0"/>
              <a:t> Задачи организационного развития и изменение организационного поведения.</a:t>
            </a:r>
          </a:p>
          <a:p>
            <a:pPr marL="533400" indent="-533400" eaLnBrk="1" hangingPunct="1">
              <a:lnSpc>
                <a:spcPct val="80000"/>
              </a:lnSpc>
              <a:buFontTx/>
              <a:buAutoNum type="arabicPeriod" startAt="21"/>
            </a:pPr>
            <a:r>
              <a:rPr lang="ru-RU" altLang="ru-RU" sz="1400" dirty="0" smtClean="0"/>
              <a:t>Принципы создания команды в организации.  Достоинства и  недостатки команды. Цели формирования команды.</a:t>
            </a:r>
          </a:p>
          <a:p>
            <a:pPr marL="533400" indent="-533400" eaLnBrk="1" hangingPunct="1">
              <a:lnSpc>
                <a:spcPct val="80000"/>
              </a:lnSpc>
              <a:buFontTx/>
              <a:buAutoNum type="arabicPeriod" startAt="21"/>
            </a:pPr>
            <a:r>
              <a:rPr lang="ru-RU" altLang="ru-RU" sz="1400" dirty="0" smtClean="0"/>
              <a:t>Методы  исследования  организационного  поведения.  Основные подходы  и  используемые методики.  Их значение.  Разработка методов исследования.</a:t>
            </a:r>
          </a:p>
        </p:txBody>
      </p:sp>
    </p:spTree>
    <p:extLst>
      <p:ext uri="{BB962C8B-B14F-4D97-AF65-F5344CB8AC3E}">
        <p14:creationId xmlns:p14="http://schemas.microsoft.com/office/powerpoint/2010/main" val="282757448"/>
      </p:ext>
    </p:extLst>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ru-RU" sz="2500" dirty="0" smtClean="0"/>
              <a:t>Рекомендуемая основная литература по курсу</a:t>
            </a:r>
            <a:r>
              <a:rPr lang="ru-RU" sz="2500" b="1" dirty="0" smtClean="0"/>
              <a:t/>
            </a:r>
            <a:br>
              <a:rPr lang="ru-RU" sz="2500" b="1" dirty="0" smtClean="0"/>
            </a:br>
            <a:r>
              <a:rPr lang="ru-RU" sz="2500" b="1" dirty="0" smtClean="0"/>
              <a:t> «ТЕОРИЯ ОРГАНИЗАЦИИ И ОРГАНИЗАЦИОННОЕ </a:t>
            </a:r>
            <a:r>
              <a:rPr lang="ru-RU" sz="2500" b="1" dirty="0" smtClean="0"/>
              <a:t>ПОВЕДЕНИЕ»</a:t>
            </a:r>
            <a:endParaRPr lang="ru-RU" sz="2500" b="1" dirty="0" smtClean="0"/>
          </a:p>
        </p:txBody>
      </p:sp>
      <p:sp>
        <p:nvSpPr>
          <p:cNvPr id="101379" name="Rectangle 3"/>
          <p:cNvSpPr>
            <a:spLocks noGrp="1" noChangeArrowheads="1"/>
          </p:cNvSpPr>
          <p:nvPr>
            <p:ph type="body" idx="1"/>
          </p:nvPr>
        </p:nvSpPr>
        <p:spPr>
          <a:xfrm>
            <a:off x="457200" y="1557338"/>
            <a:ext cx="8229600" cy="4392612"/>
          </a:xfrm>
          <a:solidFill>
            <a:srgbClr val="DDDDDD"/>
          </a:solidFill>
        </p:spPr>
        <p:txBody>
          <a:bodyPr/>
          <a:lstStyle/>
          <a:p>
            <a:pPr marL="571500" indent="-571500" eaLnBrk="1" hangingPunct="1">
              <a:lnSpc>
                <a:spcPct val="80000"/>
              </a:lnSpc>
              <a:spcAft>
                <a:spcPct val="30000"/>
              </a:spcAft>
              <a:buClr>
                <a:srgbClr val="CC3300"/>
              </a:buClr>
              <a:buSzPct val="110000"/>
              <a:buFont typeface="Wingdings" pitchFamily="2" charset="2"/>
              <a:buNone/>
            </a:pPr>
            <a:endParaRPr lang="ru-RU" sz="900" smtClean="0">
              <a:latin typeface="Verdana" pitchFamily="34" charset="0"/>
            </a:endParaRPr>
          </a:p>
          <a:p>
            <a:pPr marL="571500" indent="-571500" eaLnBrk="1" hangingPunct="1">
              <a:lnSpc>
                <a:spcPct val="80000"/>
              </a:lnSpc>
              <a:spcAft>
                <a:spcPct val="20000"/>
              </a:spcAft>
              <a:buClr>
                <a:schemeClr val="tx1"/>
              </a:buClr>
              <a:buSzPct val="110000"/>
              <a:buFont typeface="Wingdings" pitchFamily="2" charset="2"/>
              <a:buAutoNum type="arabicPeriod"/>
            </a:pPr>
            <a:r>
              <a:rPr lang="ru-RU" sz="1800" smtClean="0">
                <a:latin typeface="Times New Roman" pitchFamily="18" charset="0"/>
              </a:rPr>
              <a:t>Акимова Т.А. Теория организации. - М.: Юнити. 2003.</a:t>
            </a:r>
          </a:p>
          <a:p>
            <a:pPr marL="571500" indent="-571500" eaLnBrk="1" hangingPunct="1">
              <a:lnSpc>
                <a:spcPct val="80000"/>
              </a:lnSpc>
              <a:spcAft>
                <a:spcPct val="20000"/>
              </a:spcAft>
              <a:buClr>
                <a:schemeClr val="tx1"/>
              </a:buClr>
              <a:buSzPct val="110000"/>
              <a:buFont typeface="Wingdings" pitchFamily="2" charset="2"/>
              <a:buAutoNum type="arabicPeriod"/>
            </a:pPr>
            <a:r>
              <a:rPr lang="ru-RU" sz="1800" smtClean="0">
                <a:latin typeface="Times New Roman" pitchFamily="18" charset="0"/>
              </a:rPr>
              <a:t>Колокнева М.В. Теория организации в вопросах и ответах: учеб. Пособие. – М.: ТК Велби, Изд-во Проспект, 2004.</a:t>
            </a:r>
          </a:p>
          <a:p>
            <a:pPr marL="571500" indent="-571500" eaLnBrk="1" hangingPunct="1">
              <a:lnSpc>
                <a:spcPct val="80000"/>
              </a:lnSpc>
              <a:spcAft>
                <a:spcPct val="20000"/>
              </a:spcAft>
              <a:buClr>
                <a:schemeClr val="tx1"/>
              </a:buClr>
              <a:buSzPct val="110000"/>
              <a:buFont typeface="Wingdings" pitchFamily="2" charset="2"/>
              <a:buAutoNum type="arabicPeriod"/>
            </a:pPr>
            <a:r>
              <a:rPr lang="ru-RU" sz="1800" smtClean="0">
                <a:latin typeface="Times New Roman" pitchFamily="18" charset="0"/>
              </a:rPr>
              <a:t>Коренченко Р.А. Общая теория организации: Учебник для вузов. – М.: ЮНИТИ-ДАНА, 2003</a:t>
            </a:r>
          </a:p>
          <a:p>
            <a:pPr marL="571500" indent="-571500" eaLnBrk="1" hangingPunct="1">
              <a:lnSpc>
                <a:spcPct val="80000"/>
              </a:lnSpc>
              <a:spcAft>
                <a:spcPct val="20000"/>
              </a:spcAft>
              <a:buClr>
                <a:schemeClr val="tx1"/>
              </a:buClr>
              <a:buSzPct val="110000"/>
              <a:buFont typeface="Wingdings" pitchFamily="2" charset="2"/>
              <a:buAutoNum type="arabicPeriod"/>
            </a:pPr>
            <a:r>
              <a:rPr lang="ru-RU" sz="1800" smtClean="0">
                <a:latin typeface="Times New Roman" pitchFamily="18" charset="0"/>
              </a:rPr>
              <a:t>Латфуллин Г.Р., Райченко А.В. Теория организации: учебник для вузов. - Спб.: Питер. 2003.</a:t>
            </a:r>
          </a:p>
          <a:p>
            <a:pPr marL="571500" indent="-571500" eaLnBrk="1" hangingPunct="1">
              <a:lnSpc>
                <a:spcPct val="80000"/>
              </a:lnSpc>
              <a:spcAft>
                <a:spcPct val="20000"/>
              </a:spcAft>
              <a:buClr>
                <a:schemeClr val="tx1"/>
              </a:buClr>
              <a:buSzPct val="110000"/>
              <a:buFont typeface="Wingdings" pitchFamily="2" charset="2"/>
              <a:buAutoNum type="arabicPeriod"/>
            </a:pPr>
            <a:r>
              <a:rPr lang="ru-RU" sz="1800" smtClean="0">
                <a:latin typeface="Times New Roman" pitchFamily="18" charset="0"/>
              </a:rPr>
              <a:t>Мильнер Б.З. Теория организаций: Учебник. - М.: ИНФРА-М, 2004.</a:t>
            </a:r>
          </a:p>
          <a:p>
            <a:pPr marL="571500" indent="-571500" eaLnBrk="1" hangingPunct="1">
              <a:lnSpc>
                <a:spcPct val="80000"/>
              </a:lnSpc>
              <a:spcAft>
                <a:spcPct val="20000"/>
              </a:spcAft>
              <a:buClr>
                <a:schemeClr val="tx1"/>
              </a:buClr>
              <a:buSzPct val="110000"/>
              <a:buFont typeface="Wingdings" pitchFamily="2" charset="2"/>
              <a:buAutoNum type="arabicPeriod"/>
            </a:pPr>
            <a:r>
              <a:rPr lang="ru-RU" sz="1800" smtClean="0">
                <a:latin typeface="Times New Roman" pitchFamily="18" charset="0"/>
              </a:rPr>
              <a:t> Подлесных В.И. Теория организации: учебник для вузов. - СПб.: Издательский дом «Бизнес-пресса». 2003</a:t>
            </a:r>
          </a:p>
          <a:p>
            <a:pPr marL="571500" indent="-571500" eaLnBrk="1" hangingPunct="1">
              <a:lnSpc>
                <a:spcPct val="80000"/>
              </a:lnSpc>
              <a:spcAft>
                <a:spcPct val="20000"/>
              </a:spcAft>
              <a:buClr>
                <a:schemeClr val="tx1"/>
              </a:buClr>
              <a:buSzPct val="110000"/>
              <a:buFont typeface="Wingdings" pitchFamily="2" charset="2"/>
              <a:buAutoNum type="arabicPeriod"/>
            </a:pPr>
            <a:r>
              <a:rPr lang="ru-RU" sz="1800" smtClean="0">
                <a:latin typeface="Times New Roman" pitchFamily="18" charset="0"/>
              </a:rPr>
              <a:t>Словарь-справочник менеджера. Под ред. М.Г. Лапусты, - М.: ИНФРА-М, 1996.</a:t>
            </a:r>
          </a:p>
          <a:p>
            <a:pPr marL="571500" indent="-571500" eaLnBrk="1" hangingPunct="1">
              <a:lnSpc>
                <a:spcPct val="80000"/>
              </a:lnSpc>
              <a:spcAft>
                <a:spcPct val="20000"/>
              </a:spcAft>
              <a:buClr>
                <a:schemeClr val="tx1"/>
              </a:buClr>
              <a:buSzPct val="110000"/>
              <a:buFont typeface="Wingdings" pitchFamily="2" charset="2"/>
              <a:buAutoNum type="arabicPeriod"/>
            </a:pPr>
            <a:r>
              <a:rPr lang="ru-RU" sz="1800" smtClean="0">
                <a:latin typeface="Times New Roman" pitchFamily="18" charset="0"/>
              </a:rPr>
              <a:t>Смирнов Э.А. Основы теории организации: Учебное пособие для вузов. - М.: Аудит, ЮНИТИ, 1998</a:t>
            </a:r>
            <a:r>
              <a:rPr lang="ru-RU" sz="1800" smtClean="0"/>
              <a:t>. </a:t>
            </a:r>
          </a:p>
          <a:p>
            <a:pPr marL="571500" indent="-571500" eaLnBrk="1" hangingPunct="1">
              <a:lnSpc>
                <a:spcPct val="80000"/>
              </a:lnSpc>
              <a:spcAft>
                <a:spcPct val="20000"/>
              </a:spcAft>
              <a:buClr>
                <a:schemeClr val="tx1"/>
              </a:buClr>
              <a:buSzPct val="110000"/>
            </a:pPr>
            <a:endParaRPr lang="ru-RU" sz="1800" smtClean="0">
              <a:latin typeface="Verdana" pitchFamily="34" charset="0"/>
            </a:endParaRPr>
          </a:p>
        </p:txBody>
      </p:sp>
      <p:sp>
        <p:nvSpPr>
          <p:cNvPr id="101380" name="Oval 4" descr="Пробка"/>
          <p:cNvSpPr>
            <a:spLocks noChangeArrowheads="1"/>
          </p:cNvSpPr>
          <p:nvPr/>
        </p:nvSpPr>
        <p:spPr bwMode="auto">
          <a:xfrm>
            <a:off x="7669213" y="5516563"/>
            <a:ext cx="1439862" cy="1268412"/>
          </a:xfrm>
          <a:prstGeom prst="ellipse">
            <a:avLst/>
          </a:prstGeom>
          <a:blipFill dpi="0" rotWithShape="1">
            <a:blip r:embed="rId2"/>
            <a:srcRect/>
            <a:tile tx="0" ty="0" sx="100000" sy="100000" flip="none" algn="tl"/>
          </a:blipFill>
          <a:ln w="9525">
            <a:solidFill>
              <a:schemeClr val="tx1"/>
            </a:solidFill>
            <a:round/>
            <a:headEnd/>
            <a:tailEnd/>
          </a:ln>
        </p:spPr>
        <p:txBody>
          <a:bodyPr wrap="none" anchor="ctr"/>
          <a:lstStyle/>
          <a:p>
            <a:pPr algn="ctr"/>
            <a:r>
              <a:rPr lang="ru-RU" sz="1800" b="1">
                <a:solidFill>
                  <a:srgbClr val="FFFFFF"/>
                </a:solidFill>
                <a:latin typeface="Times New Roman" pitchFamily="18" charset="0"/>
              </a:rPr>
              <a:t>Приложение</a:t>
            </a:r>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116632"/>
            <a:ext cx="8229600" cy="1139825"/>
          </a:xfrm>
        </p:spPr>
        <p:txBody>
          <a:bodyPr/>
          <a:lstStyle/>
          <a:p>
            <a:pPr eaLnBrk="1" hangingPunct="1"/>
            <a:r>
              <a:rPr lang="ru-RU" sz="2500" dirty="0" smtClean="0"/>
              <a:t>Рекомендуемая дополнительная литература по курсу</a:t>
            </a:r>
            <a:r>
              <a:rPr lang="ru-RU" sz="2500" b="1" dirty="0" smtClean="0"/>
              <a:t/>
            </a:r>
            <a:br>
              <a:rPr lang="ru-RU" sz="2500" b="1" dirty="0" smtClean="0"/>
            </a:br>
            <a:r>
              <a:rPr lang="ru-RU" sz="2500" b="1" dirty="0" smtClean="0"/>
              <a:t> «ТЕОРИЯ ОРГАНИЗАЦИИ И ОРГАНИЗАЦИОННОЕ </a:t>
            </a:r>
            <a:r>
              <a:rPr lang="ru-RU" sz="2500" b="1" dirty="0" smtClean="0"/>
              <a:t>ПОВЕДЕНИЕ»</a:t>
            </a:r>
            <a:endParaRPr lang="ru-RU" sz="2500" b="1" dirty="0" smtClean="0"/>
          </a:p>
        </p:txBody>
      </p:sp>
      <p:sp>
        <p:nvSpPr>
          <p:cNvPr id="102403" name="Rectangle 3"/>
          <p:cNvSpPr>
            <a:spLocks noGrp="1" noChangeArrowheads="1"/>
          </p:cNvSpPr>
          <p:nvPr>
            <p:ph type="body" idx="1"/>
          </p:nvPr>
        </p:nvSpPr>
        <p:spPr>
          <a:xfrm>
            <a:off x="457200" y="1413917"/>
            <a:ext cx="8229600" cy="4751387"/>
          </a:xfrm>
          <a:solidFill>
            <a:srgbClr val="DDDDDD"/>
          </a:solidFill>
        </p:spPr>
        <p:txBody>
          <a:bodyPr/>
          <a:lstStyle/>
          <a:p>
            <a:pPr marL="571500" indent="-571500" eaLnBrk="1" hangingPunct="1">
              <a:lnSpc>
                <a:spcPct val="80000"/>
              </a:lnSpc>
              <a:spcAft>
                <a:spcPct val="20000"/>
              </a:spcAft>
              <a:buClr>
                <a:schemeClr val="tx1"/>
              </a:buClr>
              <a:buSzPct val="110000"/>
              <a:buFont typeface="Wingdings" pitchFamily="2" charset="2"/>
              <a:buAutoNum type="arabicPeriod"/>
            </a:pPr>
            <a:r>
              <a:rPr lang="ru-RU" sz="1800" dirty="0" smtClean="0">
                <a:latin typeface="Times New Roman" pitchFamily="18" charset="0"/>
              </a:rPr>
              <a:t>Предприятие: стратегия, структура, положения об отделах и службах, должностные инструкции./ Казакова К.А. и др. - М.: Экономика, НОРМА, 1997.</a:t>
            </a:r>
          </a:p>
          <a:p>
            <a:pPr marL="571500" indent="-571500" eaLnBrk="1" hangingPunct="1">
              <a:lnSpc>
                <a:spcPct val="80000"/>
              </a:lnSpc>
              <a:spcAft>
                <a:spcPct val="20000"/>
              </a:spcAft>
              <a:buClr>
                <a:schemeClr val="tx1"/>
              </a:buClr>
              <a:buSzPct val="110000"/>
              <a:buFont typeface="Wingdings" pitchFamily="2" charset="2"/>
              <a:buAutoNum type="arabicPeriod"/>
            </a:pPr>
            <a:r>
              <a:rPr lang="ru-RU" sz="1800" dirty="0" smtClean="0">
                <a:latin typeface="Times New Roman" pitchFamily="18" charset="0"/>
              </a:rPr>
              <a:t>Теория организации и организационное поведение. Под ред. </a:t>
            </a:r>
            <a:r>
              <a:rPr lang="ru-RU" sz="1800" dirty="0" err="1" smtClean="0">
                <a:latin typeface="Times New Roman" pitchFamily="18" charset="0"/>
              </a:rPr>
              <a:t>Т.П.Фокиной</a:t>
            </a:r>
            <a:r>
              <a:rPr lang="ru-RU" sz="1800" dirty="0" smtClean="0">
                <a:latin typeface="Times New Roman" pitchFamily="18" charset="0"/>
              </a:rPr>
              <a:t> и др. – Саратов: Изд. </a:t>
            </a:r>
            <a:r>
              <a:rPr lang="ru-RU" sz="1800" dirty="0" err="1" smtClean="0">
                <a:latin typeface="Times New Roman" pitchFamily="18" charset="0"/>
              </a:rPr>
              <a:t>Сарат</a:t>
            </a:r>
            <a:r>
              <a:rPr lang="ru-RU" sz="1800" dirty="0" smtClean="0">
                <a:latin typeface="Times New Roman" pitchFamily="18" charset="0"/>
              </a:rPr>
              <a:t>. Ун-та, 1997.</a:t>
            </a:r>
          </a:p>
          <a:p>
            <a:pPr marL="571500" indent="-571500" eaLnBrk="1" hangingPunct="1">
              <a:lnSpc>
                <a:spcPct val="80000"/>
              </a:lnSpc>
              <a:spcAft>
                <a:spcPct val="20000"/>
              </a:spcAft>
              <a:buClr>
                <a:schemeClr val="tx1"/>
              </a:buClr>
              <a:buSzPct val="110000"/>
              <a:buFont typeface="Wingdings" pitchFamily="2" charset="2"/>
              <a:buAutoNum type="arabicPeriod"/>
            </a:pPr>
            <a:r>
              <a:rPr lang="ru-RU" sz="1800" dirty="0" smtClean="0">
                <a:latin typeface="Times New Roman" pitchFamily="18" charset="0"/>
              </a:rPr>
              <a:t>Тогунов И.А. Маркетинг: философия моделирования. </a:t>
            </a:r>
            <a:r>
              <a:rPr lang="ru-RU" sz="1800" dirty="0" smtClean="0">
                <a:latin typeface="Times New Roman" pitchFamily="18" charset="0"/>
                <a:hlinkClick r:id="rId2"/>
              </a:rPr>
              <a:t>http://www.marketing.spb.ru/read/sci/m3/index.htm</a:t>
            </a:r>
            <a:endParaRPr lang="ru-RU" sz="1800" dirty="0" smtClean="0">
              <a:latin typeface="Times New Roman" pitchFamily="18" charset="0"/>
            </a:endParaRPr>
          </a:p>
          <a:p>
            <a:pPr marL="571500" indent="-571500" eaLnBrk="1" hangingPunct="1">
              <a:lnSpc>
                <a:spcPct val="80000"/>
              </a:lnSpc>
              <a:spcAft>
                <a:spcPct val="20000"/>
              </a:spcAft>
              <a:buClr>
                <a:schemeClr val="tx1"/>
              </a:buClr>
              <a:buSzPct val="110000"/>
              <a:buFont typeface="Wingdings" pitchFamily="2" charset="2"/>
              <a:buAutoNum type="arabicPeriod"/>
            </a:pPr>
            <a:r>
              <a:rPr lang="ru-RU" sz="1800" dirty="0" smtClean="0">
                <a:latin typeface="Times New Roman" pitchFamily="18" charset="0"/>
              </a:rPr>
              <a:t>Тогунов И.А. Роль и место классических методов управления на рынке медицинских услуг (регулирование отношений врача и пациента в либеральных системах здравоохранения) / Ж. Управление персоналом, № 5, -2003. с. 22-25.</a:t>
            </a:r>
          </a:p>
          <a:p>
            <a:pPr marL="571500" indent="-571500" eaLnBrk="1" hangingPunct="1">
              <a:lnSpc>
                <a:spcPct val="80000"/>
              </a:lnSpc>
              <a:spcAft>
                <a:spcPct val="20000"/>
              </a:spcAft>
              <a:buClr>
                <a:schemeClr val="tx1"/>
              </a:buClr>
              <a:buSzPct val="110000"/>
              <a:buFont typeface="Wingdings" pitchFamily="2" charset="2"/>
              <a:buAutoNum type="arabicPeriod"/>
            </a:pPr>
            <a:r>
              <a:rPr lang="ru-RU" sz="1800" dirty="0" smtClean="0">
                <a:latin typeface="Times New Roman" pitchFamily="18" charset="0"/>
              </a:rPr>
              <a:t>У. фон </a:t>
            </a:r>
            <a:r>
              <a:rPr lang="ru-RU" sz="1800" dirty="0" err="1" smtClean="0">
                <a:latin typeface="Times New Roman" pitchFamily="18" charset="0"/>
              </a:rPr>
              <a:t>Ховен</a:t>
            </a:r>
            <a:r>
              <a:rPr lang="ru-RU" sz="1800" dirty="0" smtClean="0">
                <a:latin typeface="Times New Roman" pitchFamily="18" charset="0"/>
              </a:rPr>
              <a:t>. Стратегия развития организационных структур фирм. // Проблемы теории и практики управления. 1990. - 2.</a:t>
            </a:r>
          </a:p>
          <a:p>
            <a:pPr marL="571500" indent="-571500" eaLnBrk="1" hangingPunct="1">
              <a:lnSpc>
                <a:spcPct val="80000"/>
              </a:lnSpc>
              <a:spcAft>
                <a:spcPct val="20000"/>
              </a:spcAft>
              <a:buClr>
                <a:schemeClr val="tx1"/>
              </a:buClr>
              <a:buSzPct val="110000"/>
              <a:buFont typeface="Wingdings" pitchFamily="2" charset="2"/>
              <a:buAutoNum type="arabicPeriod"/>
            </a:pPr>
            <a:r>
              <a:rPr lang="ru-RU" sz="1800" dirty="0" err="1" smtClean="0">
                <a:latin typeface="Times New Roman" pitchFamily="18" charset="0"/>
              </a:rPr>
              <a:t>Франчук</a:t>
            </a:r>
            <a:r>
              <a:rPr lang="ru-RU" sz="1800" dirty="0" smtClean="0">
                <a:latin typeface="Times New Roman" pitchFamily="18" charset="0"/>
              </a:rPr>
              <a:t> В.И. Основы построения организационных систем. - М.: Экономика. 1991.</a:t>
            </a:r>
          </a:p>
          <a:p>
            <a:pPr marL="571500" indent="-571500" eaLnBrk="1" hangingPunct="1">
              <a:lnSpc>
                <a:spcPct val="80000"/>
              </a:lnSpc>
              <a:spcAft>
                <a:spcPct val="20000"/>
              </a:spcAft>
              <a:buClr>
                <a:schemeClr val="tx1"/>
              </a:buClr>
              <a:buSzPct val="110000"/>
              <a:buFont typeface="Wingdings" pitchFamily="2" charset="2"/>
              <a:buAutoNum type="arabicPeriod"/>
            </a:pPr>
            <a:r>
              <a:rPr lang="ru-RU" sz="1800" dirty="0" err="1" smtClean="0">
                <a:latin typeface="Times New Roman" pitchFamily="18" charset="0"/>
              </a:rPr>
              <a:t>Хайниш</a:t>
            </a:r>
            <a:r>
              <a:rPr lang="ru-RU" sz="1800" dirty="0" smtClean="0">
                <a:latin typeface="Times New Roman" pitchFamily="18" charset="0"/>
              </a:rPr>
              <a:t> С.В., Токарева Н.Ю. Структура организации:                                   от реальности до виртуальности один шаг. - М.: МНИИПУ, 1999. </a:t>
            </a:r>
          </a:p>
          <a:p>
            <a:pPr marL="571500" indent="-571500" eaLnBrk="1" hangingPunct="1">
              <a:lnSpc>
                <a:spcPct val="80000"/>
              </a:lnSpc>
              <a:spcAft>
                <a:spcPct val="20000"/>
              </a:spcAft>
              <a:buClr>
                <a:schemeClr val="tx1"/>
              </a:buClr>
              <a:buSzPct val="110000"/>
              <a:buFont typeface="Wingdings" pitchFamily="2" charset="2"/>
              <a:buAutoNum type="arabicPeriod"/>
            </a:pPr>
            <a:endParaRPr lang="ru-RU" sz="1800" dirty="0" smtClean="0">
              <a:latin typeface="Times New Roman" pitchFamily="18" charset="0"/>
            </a:endParaRPr>
          </a:p>
        </p:txBody>
      </p:sp>
      <p:sp>
        <p:nvSpPr>
          <p:cNvPr id="102404" name="Oval 4" descr="Пробка"/>
          <p:cNvSpPr>
            <a:spLocks noChangeArrowheads="1"/>
          </p:cNvSpPr>
          <p:nvPr/>
        </p:nvSpPr>
        <p:spPr bwMode="auto">
          <a:xfrm>
            <a:off x="7669213" y="5516563"/>
            <a:ext cx="1439862" cy="1268412"/>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pPr algn="ctr"/>
            <a:r>
              <a:rPr lang="ru-RU" sz="1800" b="1">
                <a:solidFill>
                  <a:srgbClr val="FFFFFF"/>
                </a:solidFill>
                <a:latin typeface="Times New Roman" pitchFamily="18" charset="0"/>
              </a:rPr>
              <a:t>Приложение</a:t>
            </a:r>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descr="Large confetti"/>
          <p:cNvSpPr>
            <a:spLocks noGrp="1" noChangeArrowheads="1"/>
          </p:cNvSpPr>
          <p:nvPr>
            <p:ph type="title"/>
          </p:nvPr>
        </p:nvSpPr>
        <p:spPr>
          <a:xfrm>
            <a:off x="1093788" y="53975"/>
            <a:ext cx="7772400" cy="1143000"/>
          </a:xfrm>
        </p:spPr>
        <p:txBody>
          <a:bodyPr/>
          <a:lstStyle/>
          <a:p>
            <a:pPr algn="ctr" eaLnBrk="1" hangingPunct="1"/>
            <a:r>
              <a:rPr lang="ru-RU" altLang="ru-RU" sz="2400" dirty="0" smtClean="0"/>
              <a:t>Рекомендуемая литература по курсу</a:t>
            </a:r>
            <a:r>
              <a:rPr lang="ru-RU" altLang="ru-RU" sz="2400" b="1" dirty="0" smtClean="0"/>
              <a:t/>
            </a:r>
            <a:br>
              <a:rPr lang="ru-RU" altLang="ru-RU" sz="2400" b="1" dirty="0" smtClean="0"/>
            </a:br>
            <a:endParaRPr lang="ru-RU" altLang="ru-RU" sz="2800" b="1" dirty="0" smtClean="0"/>
          </a:p>
        </p:txBody>
      </p:sp>
      <p:sp>
        <p:nvSpPr>
          <p:cNvPr id="93187" name="Rectangle 3"/>
          <p:cNvSpPr>
            <a:spLocks noGrp="1" noChangeArrowheads="1"/>
          </p:cNvSpPr>
          <p:nvPr>
            <p:ph type="body" idx="1"/>
          </p:nvPr>
        </p:nvSpPr>
        <p:spPr>
          <a:xfrm>
            <a:off x="457200" y="1341438"/>
            <a:ext cx="8229600" cy="5399930"/>
          </a:xfrm>
          <a:solidFill>
            <a:srgbClr val="DDDDDD"/>
          </a:solidFill>
          <a:effectLst>
            <a:outerShdw dist="107763" dir="18900000" algn="ctr" rotWithShape="0">
              <a:schemeClr val="bg2">
                <a:alpha val="50000"/>
              </a:schemeClr>
            </a:outerShdw>
          </a:effectLst>
        </p:spPr>
        <p:txBody>
          <a:bodyPr/>
          <a:lstStyle/>
          <a:p>
            <a:pPr marL="609600" indent="-609600" eaLnBrk="1" hangingPunct="1">
              <a:buFontTx/>
              <a:buNone/>
            </a:pPr>
            <a:r>
              <a:rPr lang="ru-RU" altLang="ru-RU" sz="1200" b="1" dirty="0" smtClean="0"/>
              <a:t>Базовый учебник</a:t>
            </a:r>
            <a:endParaRPr lang="ru-RU" altLang="ru-RU" sz="1200" dirty="0" smtClean="0"/>
          </a:p>
          <a:p>
            <a:pPr marL="609600" indent="-609600" eaLnBrk="1" hangingPunct="1"/>
            <a:r>
              <a:rPr lang="ru-RU" altLang="ru-RU" sz="1200" dirty="0" smtClean="0"/>
              <a:t> Красовский Ю.Д. Организационное поведение. М., 2003.</a:t>
            </a:r>
            <a:endParaRPr lang="ru-RU" altLang="ru-RU" sz="1200" b="1" dirty="0" smtClean="0"/>
          </a:p>
          <a:p>
            <a:pPr marL="609600" indent="-609600" eaLnBrk="1" hangingPunct="1">
              <a:buFontTx/>
              <a:buNone/>
            </a:pPr>
            <a:r>
              <a:rPr lang="ru-RU" altLang="ru-RU" sz="1200" b="1" dirty="0" smtClean="0"/>
              <a:t>Основная литература</a:t>
            </a:r>
            <a:endParaRPr lang="ru-RU" altLang="ru-RU" sz="1200" dirty="0" smtClean="0"/>
          </a:p>
          <a:p>
            <a:pPr marL="609600" indent="-609600" eaLnBrk="1" hangingPunct="1"/>
            <a:r>
              <a:rPr lang="ru-RU" altLang="ru-RU" sz="1200" dirty="0" err="1" smtClean="0"/>
              <a:t>Ньюстром</a:t>
            </a:r>
            <a:r>
              <a:rPr lang="ru-RU" altLang="ru-RU" sz="1200" dirty="0" smtClean="0"/>
              <a:t> </a:t>
            </a:r>
            <a:r>
              <a:rPr lang="ru-RU" altLang="ru-RU" sz="1200" dirty="0" err="1" smtClean="0"/>
              <a:t>Дж.В</a:t>
            </a:r>
            <a:r>
              <a:rPr lang="ru-RU" altLang="ru-RU" sz="1200" dirty="0" smtClean="0"/>
              <a:t>., Дэвис К. Организационное поведение. СПб., 2000.</a:t>
            </a:r>
          </a:p>
          <a:p>
            <a:pPr marL="609600" indent="-609600" eaLnBrk="1" hangingPunct="1"/>
            <a:r>
              <a:rPr lang="ru-RU" altLang="ru-RU" sz="1200" dirty="0" err="1" smtClean="0"/>
              <a:t>Гибсон</a:t>
            </a:r>
            <a:r>
              <a:rPr lang="ru-RU" altLang="ru-RU" sz="1200" dirty="0" smtClean="0"/>
              <a:t> </a:t>
            </a:r>
            <a:r>
              <a:rPr lang="ru-RU" altLang="ru-RU" sz="1200" dirty="0" err="1" smtClean="0"/>
              <a:t>Дж.Л</a:t>
            </a:r>
            <a:r>
              <a:rPr lang="ru-RU" altLang="ru-RU" sz="1200" dirty="0" smtClean="0"/>
              <a:t>., </a:t>
            </a:r>
            <a:r>
              <a:rPr lang="ru-RU" altLang="ru-RU" sz="1200" dirty="0" err="1" smtClean="0"/>
              <a:t>Иванцевич</a:t>
            </a:r>
            <a:r>
              <a:rPr lang="ru-RU" altLang="ru-RU" sz="1200" dirty="0" smtClean="0"/>
              <a:t> </a:t>
            </a:r>
            <a:r>
              <a:rPr lang="ru-RU" altLang="ru-RU" sz="1200" dirty="0" err="1" smtClean="0"/>
              <a:t>Дж.М</a:t>
            </a:r>
            <a:r>
              <a:rPr lang="ru-RU" altLang="ru-RU" sz="1200" dirty="0" smtClean="0"/>
              <a:t>., </a:t>
            </a:r>
            <a:r>
              <a:rPr lang="ru-RU" altLang="ru-RU" sz="1200" dirty="0" err="1" smtClean="0"/>
              <a:t>Доннелли</a:t>
            </a:r>
            <a:r>
              <a:rPr lang="ru-RU" altLang="ru-RU" sz="1200" dirty="0" smtClean="0"/>
              <a:t> Д.Х. - мл. Организации: поведение, структура, процессы. М., 2000.</a:t>
            </a:r>
          </a:p>
          <a:p>
            <a:pPr marL="609600" indent="-609600" eaLnBrk="1" hangingPunct="1"/>
            <a:r>
              <a:rPr lang="ru-RU" altLang="ru-RU" sz="1200" dirty="0" smtClean="0"/>
              <a:t>Еропкин А.М. Организационное поведение. Конспект лекций.  М., 1998.</a:t>
            </a:r>
          </a:p>
          <a:p>
            <a:pPr marL="609600" indent="-609600" eaLnBrk="1" hangingPunct="1"/>
            <a:r>
              <a:rPr lang="ru-RU" altLang="ru-RU" sz="1200" dirty="0" err="1" smtClean="0"/>
              <a:t>Молль</a:t>
            </a:r>
            <a:r>
              <a:rPr lang="ru-RU" altLang="ru-RU" sz="1200" dirty="0" smtClean="0"/>
              <a:t> Е.Г. Менеджмент: организационное поведение. М., 1998.</a:t>
            </a:r>
          </a:p>
          <a:p>
            <a:pPr marL="609600" indent="-609600" eaLnBrk="1" hangingPunct="1"/>
            <a:r>
              <a:rPr lang="ru-RU" altLang="ru-RU" sz="1200" dirty="0" smtClean="0"/>
              <a:t>Громова Т. Организационное поведение. М., 1999.</a:t>
            </a:r>
          </a:p>
          <a:p>
            <a:pPr marL="609600" indent="-609600" eaLnBrk="1" hangingPunct="1"/>
            <a:r>
              <a:rPr lang="ru-RU" altLang="ru-RU" sz="1200" dirty="0" smtClean="0"/>
              <a:t>Тогунов И.А. Организационное поведение. Электронное методическое пособие (</a:t>
            </a:r>
            <a:r>
              <a:rPr lang="ru-RU" altLang="ru-RU" sz="1200" dirty="0" err="1" smtClean="0"/>
              <a:t>схемокурс</a:t>
            </a:r>
            <a:r>
              <a:rPr lang="ru-RU" altLang="ru-RU" sz="1200" dirty="0" smtClean="0"/>
              <a:t>), ВФ РАГС, 2007  </a:t>
            </a:r>
            <a:endParaRPr lang="ru-RU" altLang="ru-RU" sz="1200" b="1" dirty="0" smtClean="0"/>
          </a:p>
          <a:p>
            <a:pPr marL="609600" indent="-609600" eaLnBrk="1" hangingPunct="1">
              <a:buFontTx/>
              <a:buNone/>
            </a:pPr>
            <a:r>
              <a:rPr lang="ru-RU" altLang="ru-RU" sz="1200" b="1" dirty="0" smtClean="0"/>
              <a:t>Дополнительная литература</a:t>
            </a:r>
            <a:endParaRPr lang="ru-RU" altLang="ru-RU" sz="1200" dirty="0" smtClean="0"/>
          </a:p>
          <a:p>
            <a:pPr marL="609600" indent="-609600" eaLnBrk="1" hangingPunct="1"/>
            <a:r>
              <a:rPr lang="ru-RU" altLang="ru-RU" sz="1200" dirty="0" err="1" smtClean="0"/>
              <a:t>Анцупов</a:t>
            </a:r>
            <a:r>
              <a:rPr lang="ru-RU" altLang="ru-RU" sz="1200" dirty="0" smtClean="0"/>
              <a:t> А.Я., Шипилов А.И. </a:t>
            </a:r>
            <a:r>
              <a:rPr lang="ru-RU" altLang="ru-RU" sz="1200" dirty="0" err="1" smtClean="0"/>
              <a:t>Конфликтология</a:t>
            </a:r>
            <a:r>
              <a:rPr lang="ru-RU" altLang="ru-RU" sz="1200" dirty="0" smtClean="0"/>
              <a:t>. М., 1999.</a:t>
            </a:r>
          </a:p>
          <a:p>
            <a:pPr marL="609600" indent="-609600" eaLnBrk="1" hangingPunct="1"/>
            <a:r>
              <a:rPr lang="ru-RU" altLang="ru-RU" sz="1200" dirty="0" err="1" smtClean="0"/>
              <a:t>Вейлл</a:t>
            </a:r>
            <a:r>
              <a:rPr lang="ru-RU" altLang="ru-RU" sz="1200" dirty="0" smtClean="0"/>
              <a:t> П. Искусство менеджмента. М., 1993.</a:t>
            </a:r>
          </a:p>
          <a:p>
            <a:pPr marL="609600" indent="-609600" eaLnBrk="1" hangingPunct="1"/>
            <a:r>
              <a:rPr lang="ru-RU" altLang="ru-RU" sz="1200" dirty="0" err="1" smtClean="0"/>
              <a:t>Виханский</a:t>
            </a:r>
            <a:r>
              <a:rPr lang="ru-RU" altLang="ru-RU" sz="1200" dirty="0" smtClean="0"/>
              <a:t> О.С., Наумов А.И. Менеджмент. М., 1996.</a:t>
            </a:r>
          </a:p>
          <a:p>
            <a:pPr marL="609600" indent="-609600" eaLnBrk="1" hangingPunct="1"/>
            <a:r>
              <a:rPr lang="ru-RU" altLang="ru-RU" sz="1200" dirty="0" err="1" smtClean="0"/>
              <a:t>Ваниорек</a:t>
            </a:r>
            <a:r>
              <a:rPr lang="ru-RU" altLang="ru-RU" sz="1200" dirty="0" smtClean="0"/>
              <a:t> А., </a:t>
            </a:r>
            <a:r>
              <a:rPr lang="ru-RU" altLang="ru-RU" sz="1200" dirty="0" err="1" smtClean="0"/>
              <a:t>Ваниорек</a:t>
            </a:r>
            <a:r>
              <a:rPr lang="ru-RU" altLang="ru-RU" sz="1200" dirty="0" smtClean="0"/>
              <a:t> Л. </a:t>
            </a:r>
            <a:r>
              <a:rPr lang="ru-RU" altLang="ru-RU" sz="1200" dirty="0" err="1" smtClean="0"/>
              <a:t>Моббинг</a:t>
            </a:r>
            <a:r>
              <a:rPr lang="ru-RU" altLang="ru-RU" sz="1200" dirty="0" smtClean="0"/>
              <a:t>: когда работа становится адом. М., 1996.</a:t>
            </a:r>
          </a:p>
          <a:p>
            <a:pPr marL="609600" indent="-609600" eaLnBrk="1" hangingPunct="1"/>
            <a:r>
              <a:rPr lang="ru-RU" altLang="ru-RU" sz="1200" dirty="0" smtClean="0"/>
              <a:t>Гришина Н.В. Психология конфликта. СПб., 2000.</a:t>
            </a:r>
          </a:p>
          <a:p>
            <a:pPr marL="609600" indent="-609600" eaLnBrk="1" hangingPunct="1"/>
            <a:r>
              <a:rPr lang="ru-RU" altLang="ru-RU" sz="1200" dirty="0" err="1" smtClean="0"/>
              <a:t>Конфликтология</a:t>
            </a:r>
            <a:r>
              <a:rPr lang="ru-RU" altLang="ru-RU" sz="1200" dirty="0" smtClean="0"/>
              <a:t>. Под </a:t>
            </a:r>
            <a:r>
              <a:rPr lang="ru-RU" altLang="ru-RU" sz="1200" dirty="0" err="1" smtClean="0"/>
              <a:t>ред.А.С.Кармина</a:t>
            </a:r>
            <a:r>
              <a:rPr lang="ru-RU" altLang="ru-RU" sz="1200" dirty="0" smtClean="0"/>
              <a:t>. СПб., 1998.</a:t>
            </a:r>
          </a:p>
          <a:p>
            <a:pPr marL="609600" indent="-609600" eaLnBrk="1" hangingPunct="1"/>
            <a:r>
              <a:rPr lang="ru-RU" altLang="ru-RU" sz="1200" dirty="0" smtClean="0"/>
              <a:t>Кричевский Р.Л.  Если Вы - руководитель... М., 1993.</a:t>
            </a:r>
          </a:p>
          <a:p>
            <a:pPr marL="609600" indent="-609600" eaLnBrk="1" hangingPunct="1"/>
            <a:r>
              <a:rPr lang="ru-RU" altLang="ru-RU" sz="1200" dirty="0" smtClean="0"/>
              <a:t>Кричевский Р.Л., </a:t>
            </a:r>
            <a:r>
              <a:rPr lang="ru-RU" altLang="ru-RU" sz="1200" dirty="0" err="1" smtClean="0"/>
              <a:t>Дубовская</a:t>
            </a:r>
            <a:r>
              <a:rPr lang="ru-RU" altLang="ru-RU" sz="1200" dirty="0" smtClean="0"/>
              <a:t> Е.М. Психология малой группы. М., 1991.</a:t>
            </a:r>
          </a:p>
          <a:p>
            <a:pPr marL="609600" indent="-609600" eaLnBrk="1" hangingPunct="1"/>
            <a:r>
              <a:rPr lang="ru-RU" altLang="ru-RU" sz="1200" dirty="0" err="1" smtClean="0"/>
              <a:t>Мастенбрук</a:t>
            </a:r>
            <a:r>
              <a:rPr lang="ru-RU" altLang="ru-RU" sz="1200" dirty="0" smtClean="0"/>
              <a:t> У. Управление конфликтными ситуациями и развитие организации. М., 1996.</a:t>
            </a:r>
          </a:p>
          <a:p>
            <a:pPr marL="609600" indent="-609600" eaLnBrk="1" hangingPunct="1"/>
            <a:r>
              <a:rPr lang="ru-RU" altLang="ru-RU" sz="1200" dirty="0" err="1" smtClean="0"/>
              <a:t>Мескон</a:t>
            </a:r>
            <a:r>
              <a:rPr lang="ru-RU" altLang="ru-RU" sz="1200" dirty="0" smtClean="0"/>
              <a:t> М., Альберт М., </a:t>
            </a:r>
            <a:r>
              <a:rPr lang="ru-RU" altLang="ru-RU" sz="1200" dirty="0" err="1" smtClean="0"/>
              <a:t>Хедоури</a:t>
            </a:r>
            <a:r>
              <a:rPr lang="ru-RU" altLang="ru-RU" sz="1200" dirty="0" smtClean="0"/>
              <a:t> Ф.  Основы менеджмента. М., 1992.</a:t>
            </a:r>
          </a:p>
          <a:p>
            <a:pPr marL="609600" indent="-609600" eaLnBrk="1" hangingPunct="1"/>
            <a:r>
              <a:rPr lang="ru-RU" altLang="ru-RU" sz="1200" dirty="0" smtClean="0"/>
              <a:t>Поляков В.А. Технология карьеры. М., 1995.</a:t>
            </a:r>
          </a:p>
          <a:p>
            <a:pPr marL="609600" indent="-609600" eaLnBrk="1" hangingPunct="1"/>
            <a:r>
              <a:rPr lang="ru-RU" altLang="ru-RU" sz="1200" dirty="0" err="1" smtClean="0"/>
              <a:t>Чалдини</a:t>
            </a:r>
            <a:r>
              <a:rPr lang="ru-RU" altLang="ru-RU" sz="1200" dirty="0" smtClean="0"/>
              <a:t> Р. Психология влияния. СПб., 1997.</a:t>
            </a:r>
          </a:p>
        </p:txBody>
      </p:sp>
    </p:spTree>
    <p:extLst>
      <p:ext uri="{BB962C8B-B14F-4D97-AF65-F5344CB8AC3E}">
        <p14:creationId xmlns:p14="http://schemas.microsoft.com/office/powerpoint/2010/main" val="2189631183"/>
      </p:ext>
    </p:extLst>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p:cNvSpPr>
            <a:spLocks noGrp="1" noChangeArrowheads="1"/>
          </p:cNvSpPr>
          <p:nvPr>
            <p:ph type="ctrTitle"/>
          </p:nvPr>
        </p:nvSpPr>
        <p:spPr>
          <a:xfrm>
            <a:off x="902221" y="1844824"/>
            <a:ext cx="7342187" cy="1470025"/>
          </a:xfrm>
        </p:spPr>
        <p:txBody>
          <a:bodyPr/>
          <a:lstStyle/>
          <a:p>
            <a:pPr algn="ctr" eaLnBrk="1" hangingPunct="1"/>
            <a:r>
              <a:rPr lang="ru-RU" sz="4400" b="1" dirty="0" smtClean="0">
                <a:solidFill>
                  <a:srgbClr val="996600"/>
                </a:solidFill>
                <a:latin typeface="Bookman Old Style" pitchFamily="18" charset="0"/>
              </a:rPr>
              <a:t>«Теория организации</a:t>
            </a:r>
            <a:br>
              <a:rPr lang="ru-RU" sz="4400" b="1" dirty="0" smtClean="0">
                <a:solidFill>
                  <a:srgbClr val="996600"/>
                </a:solidFill>
                <a:latin typeface="Bookman Old Style" pitchFamily="18" charset="0"/>
              </a:rPr>
            </a:br>
            <a:r>
              <a:rPr lang="ru-RU" sz="4400" b="1" dirty="0" smtClean="0">
                <a:solidFill>
                  <a:srgbClr val="996600"/>
                </a:solidFill>
                <a:latin typeface="Bookman Old Style" pitchFamily="18" charset="0"/>
              </a:rPr>
              <a:t>и организационное поведение»</a:t>
            </a:r>
          </a:p>
        </p:txBody>
      </p:sp>
      <p:sp>
        <p:nvSpPr>
          <p:cNvPr id="103427" name="Text Box 3"/>
          <p:cNvSpPr txBox="1">
            <a:spLocks noChangeArrowheads="1"/>
          </p:cNvSpPr>
          <p:nvPr/>
        </p:nvSpPr>
        <p:spPr bwMode="auto">
          <a:xfrm>
            <a:off x="971550" y="115888"/>
            <a:ext cx="71278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800" b="1" dirty="0"/>
              <a:t>Российская академия </a:t>
            </a:r>
            <a:r>
              <a:rPr lang="ru-RU" sz="1800" b="1" dirty="0" smtClean="0"/>
              <a:t>народного хозяйства и государственной </a:t>
            </a:r>
            <a:r>
              <a:rPr lang="ru-RU" sz="1800" b="1" dirty="0"/>
              <a:t>службы </a:t>
            </a:r>
          </a:p>
          <a:p>
            <a:pPr algn="ctr" eaLnBrk="1" hangingPunct="1"/>
            <a:r>
              <a:rPr lang="ru-RU" sz="1800" b="1" dirty="0"/>
              <a:t>при Президенте Российской Федерации</a:t>
            </a:r>
          </a:p>
          <a:p>
            <a:pPr algn="ctr" eaLnBrk="1" hangingPunct="1"/>
            <a:r>
              <a:rPr lang="ru-RU" sz="1800" b="1" dirty="0"/>
              <a:t>Владимирский филиал</a:t>
            </a:r>
            <a:endParaRPr lang="ru-RU" sz="1800" dirty="0"/>
          </a:p>
        </p:txBody>
      </p:sp>
      <p:sp>
        <p:nvSpPr>
          <p:cNvPr id="103428" name="Text Box 4"/>
          <p:cNvSpPr txBox="1">
            <a:spLocks noChangeArrowheads="1"/>
          </p:cNvSpPr>
          <p:nvPr/>
        </p:nvSpPr>
        <p:spPr bwMode="auto">
          <a:xfrm>
            <a:off x="4427538" y="5287963"/>
            <a:ext cx="44656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ru-RU" sz="1200" dirty="0">
                <a:latin typeface="Arial Black" pitchFamily="34" charset="0"/>
              </a:rPr>
              <a:t> </a:t>
            </a:r>
            <a:r>
              <a:rPr lang="ru-RU" sz="1400" dirty="0">
                <a:latin typeface="Times New Roman" pitchFamily="18" charset="0"/>
              </a:rPr>
              <a:t>Составитель </a:t>
            </a:r>
            <a:r>
              <a:rPr lang="ru-RU" sz="1400" dirty="0" err="1">
                <a:latin typeface="Times New Roman" pitchFamily="18" charset="0"/>
              </a:rPr>
              <a:t>И.А.Тогунов</a:t>
            </a:r>
            <a:r>
              <a:rPr lang="ru-RU" sz="1400" dirty="0">
                <a:latin typeface="Times New Roman" pitchFamily="18" charset="0"/>
              </a:rPr>
              <a:t> – доктор медицинских наук</a:t>
            </a:r>
            <a:r>
              <a:rPr lang="ru-RU" sz="1400" dirty="0" smtClean="0">
                <a:latin typeface="Times New Roman" pitchFamily="18" charset="0"/>
              </a:rPr>
              <a:t>, доцент, </a:t>
            </a:r>
            <a:r>
              <a:rPr lang="ru-RU" sz="1400" dirty="0">
                <a:latin typeface="Times New Roman" pitchFamily="18" charset="0"/>
              </a:rPr>
              <a:t>профессор кафедры управления ВФ </a:t>
            </a:r>
            <a:r>
              <a:rPr lang="ru-RU" sz="1400" dirty="0" err="1" smtClean="0">
                <a:latin typeface="Times New Roman" pitchFamily="18" charset="0"/>
              </a:rPr>
              <a:t>РАНХиГС</a:t>
            </a:r>
            <a:endParaRPr lang="ru-RU" sz="1400" dirty="0">
              <a:latin typeface="Times New Roman" pitchFamily="18" charset="0"/>
            </a:endParaRPr>
          </a:p>
        </p:txBody>
      </p:sp>
      <p:sp>
        <p:nvSpPr>
          <p:cNvPr id="103429" name="Text Box 5"/>
          <p:cNvSpPr txBox="1">
            <a:spLocks noChangeArrowheads="1"/>
          </p:cNvSpPr>
          <p:nvPr/>
        </p:nvSpPr>
        <p:spPr bwMode="auto">
          <a:xfrm>
            <a:off x="1116013" y="1397000"/>
            <a:ext cx="7056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ru-RU" sz="2400" b="1">
                <a:solidFill>
                  <a:srgbClr val="FF3300"/>
                </a:solidFill>
                <a:latin typeface="Arial Black" pitchFamily="34" charset="0"/>
              </a:rPr>
              <a:t>ТЕСТ САМООЦЕНКИ ЗНАНИЙ ПО КУРСУ</a:t>
            </a:r>
          </a:p>
        </p:txBody>
      </p:sp>
      <p:sp>
        <p:nvSpPr>
          <p:cNvPr id="103430" name="Text Box 6"/>
          <p:cNvSpPr txBox="1">
            <a:spLocks noChangeArrowheads="1"/>
          </p:cNvSpPr>
          <p:nvPr/>
        </p:nvSpPr>
        <p:spPr bwMode="auto">
          <a:xfrm>
            <a:off x="5364163" y="6375400"/>
            <a:ext cx="30241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ru-RU" sz="1600" dirty="0">
                <a:latin typeface="Verdana" pitchFamily="34" charset="0"/>
              </a:rPr>
              <a:t>Владимир </a:t>
            </a:r>
            <a:r>
              <a:rPr lang="ru-RU" sz="1600" dirty="0" smtClean="0">
                <a:latin typeface="Verdana" pitchFamily="34" charset="0"/>
              </a:rPr>
              <a:t>2018</a:t>
            </a:r>
            <a:endParaRPr lang="ru-RU" sz="1600" dirty="0">
              <a:latin typeface="Verdana" pitchFamily="34" charset="0"/>
            </a:endParaRPr>
          </a:p>
        </p:txBody>
      </p:sp>
      <p:sp>
        <p:nvSpPr>
          <p:cNvPr id="192519" name="Oval 7" descr="Коричневый мрамор"/>
          <p:cNvSpPr>
            <a:spLocks noChangeArrowheads="1"/>
          </p:cNvSpPr>
          <p:nvPr/>
        </p:nvSpPr>
        <p:spPr bwMode="auto">
          <a:xfrm>
            <a:off x="34925" y="4076700"/>
            <a:ext cx="2305050" cy="549275"/>
          </a:xfrm>
          <a:prstGeom prst="ellipse">
            <a:avLst/>
          </a:prstGeom>
          <a:blipFill dpi="0" rotWithShape="1">
            <a:blip r:embed="rId3"/>
            <a:srcRect/>
            <a:tile tx="0" ty="0" sx="100000" sy="100000" flip="none" algn="tl"/>
          </a:blipFill>
          <a:ln w="9525">
            <a:solidFill>
              <a:schemeClr val="tx1"/>
            </a:solidFill>
            <a:round/>
            <a:headEnd/>
            <a:tailEnd/>
          </a:ln>
          <a:effectLst>
            <a:outerShdw dist="107763" dir="18900000" algn="ctr" rotWithShape="0">
              <a:schemeClr val="bg2">
                <a:alpha val="50000"/>
              </a:schemeClr>
            </a:outerShdw>
          </a:effectLst>
        </p:spPr>
        <p:txBody>
          <a:bodyPr wrap="none" anchor="ctr"/>
          <a:lstStyle/>
          <a:p>
            <a:pPr algn="ctr">
              <a:defRPr/>
            </a:pPr>
            <a:r>
              <a:rPr lang="ru-RU" sz="1800" b="1">
                <a:solidFill>
                  <a:srgbClr val="FFFFFF"/>
                </a:solidFill>
                <a:latin typeface="Times New Roman" pitchFamily="18" charset="0"/>
              </a:rPr>
              <a:t>Общие понятия</a:t>
            </a:r>
          </a:p>
        </p:txBody>
      </p:sp>
      <p:sp>
        <p:nvSpPr>
          <p:cNvPr id="192520" name="Oval 8" descr="Зеленый мрамор"/>
          <p:cNvSpPr>
            <a:spLocks noChangeArrowheads="1"/>
          </p:cNvSpPr>
          <p:nvPr/>
        </p:nvSpPr>
        <p:spPr bwMode="auto">
          <a:xfrm>
            <a:off x="2195513" y="4294188"/>
            <a:ext cx="2160587" cy="1222375"/>
          </a:xfrm>
          <a:prstGeom prst="ellipse">
            <a:avLst/>
          </a:prstGeom>
          <a:blipFill dpi="0" rotWithShape="1">
            <a:blip r:embed="rId4"/>
            <a:srcRect/>
            <a:tile tx="0" ty="0" sx="100000" sy="100000" flip="none" algn="tl"/>
          </a:blipFill>
          <a:ln w="9525">
            <a:solidFill>
              <a:schemeClr val="tx1"/>
            </a:solidFill>
            <a:round/>
            <a:headEnd/>
            <a:tailEnd/>
          </a:ln>
          <a:effectLst>
            <a:outerShdw dist="107763" dir="18900000" algn="ctr" rotWithShape="0">
              <a:schemeClr val="bg2">
                <a:alpha val="50000"/>
              </a:schemeClr>
            </a:outerShdw>
          </a:effectLst>
        </p:spPr>
        <p:txBody>
          <a:bodyPr wrap="none" anchor="ctr"/>
          <a:lstStyle/>
          <a:p>
            <a:pPr algn="ctr">
              <a:defRPr/>
            </a:pPr>
            <a:r>
              <a:rPr lang="ru-RU" sz="1800" b="1">
                <a:solidFill>
                  <a:srgbClr val="FFFFFF"/>
                </a:solidFill>
                <a:latin typeface="Times New Roman" pitchFamily="18" charset="0"/>
              </a:rPr>
              <a:t>Классическая</a:t>
            </a:r>
          </a:p>
          <a:p>
            <a:pPr algn="ctr">
              <a:defRPr/>
            </a:pPr>
            <a:r>
              <a:rPr lang="ru-RU" sz="1800" b="1">
                <a:solidFill>
                  <a:srgbClr val="FFFFFF"/>
                </a:solidFill>
                <a:latin typeface="Times New Roman" pitchFamily="18" charset="0"/>
              </a:rPr>
              <a:t> теория </a:t>
            </a:r>
          </a:p>
          <a:p>
            <a:pPr algn="ctr">
              <a:defRPr/>
            </a:pPr>
            <a:r>
              <a:rPr lang="ru-RU" sz="1800" b="1">
                <a:solidFill>
                  <a:srgbClr val="FFFFFF"/>
                </a:solidFill>
                <a:latin typeface="Times New Roman" pitchFamily="18" charset="0"/>
              </a:rPr>
              <a:t>организации</a:t>
            </a:r>
          </a:p>
        </p:txBody>
      </p:sp>
      <p:sp>
        <p:nvSpPr>
          <p:cNvPr id="192521" name="Oval 9" descr="Газетная бумага"/>
          <p:cNvSpPr>
            <a:spLocks noChangeArrowheads="1"/>
          </p:cNvSpPr>
          <p:nvPr/>
        </p:nvSpPr>
        <p:spPr bwMode="auto">
          <a:xfrm>
            <a:off x="4572000" y="4581525"/>
            <a:ext cx="2305050" cy="549275"/>
          </a:xfrm>
          <a:prstGeom prst="ellipse">
            <a:avLst/>
          </a:prstGeom>
          <a:blipFill dpi="0" rotWithShape="1">
            <a:blip r:embed="rId5"/>
            <a:srcRect/>
            <a:tile tx="0" ty="0" sx="100000" sy="100000" flip="none" algn="tl"/>
          </a:blipFill>
          <a:ln w="9525">
            <a:solidFill>
              <a:schemeClr val="tx1"/>
            </a:solidFill>
            <a:round/>
            <a:headEnd/>
            <a:tailEnd/>
          </a:ln>
          <a:effectLst>
            <a:outerShdw dist="107763" dir="18900000" algn="ctr" rotWithShape="0">
              <a:schemeClr val="bg2">
                <a:alpha val="50000"/>
              </a:schemeClr>
            </a:outerShdw>
          </a:effectLst>
        </p:spPr>
        <p:txBody>
          <a:bodyPr wrap="none" anchor="ctr"/>
          <a:lstStyle/>
          <a:p>
            <a:pPr algn="ctr">
              <a:defRPr/>
            </a:pPr>
            <a:r>
              <a:rPr lang="ru-RU" sz="1600" b="1">
                <a:latin typeface="Times New Roman" pitchFamily="18" charset="0"/>
              </a:rPr>
              <a:t>Сущность организации</a:t>
            </a:r>
          </a:p>
        </p:txBody>
      </p:sp>
      <p:sp>
        <p:nvSpPr>
          <p:cNvPr id="192522" name="Oval 10" descr="Зеленый мрамор"/>
          <p:cNvSpPr>
            <a:spLocks noChangeArrowheads="1"/>
          </p:cNvSpPr>
          <p:nvPr/>
        </p:nvSpPr>
        <p:spPr bwMode="auto">
          <a:xfrm>
            <a:off x="0" y="5184775"/>
            <a:ext cx="2305050" cy="549275"/>
          </a:xfrm>
          <a:prstGeom prst="ellipse">
            <a:avLst/>
          </a:prstGeom>
          <a:blipFill dpi="0" rotWithShape="1">
            <a:blip r:embed="rId4"/>
            <a:srcRect/>
            <a:tile tx="0" ty="0" sx="100000" sy="100000" flip="none" algn="tl"/>
          </a:blipFill>
          <a:ln w="9525">
            <a:solidFill>
              <a:schemeClr val="tx1"/>
            </a:solidFill>
            <a:round/>
            <a:headEnd/>
            <a:tailEnd/>
          </a:ln>
          <a:effectLst>
            <a:outerShdw dist="107763" dir="18900000" algn="ctr" rotWithShape="0">
              <a:schemeClr val="bg2">
                <a:alpha val="50000"/>
              </a:schemeClr>
            </a:outerShdw>
          </a:effectLst>
        </p:spPr>
        <p:txBody>
          <a:bodyPr wrap="none" anchor="ctr"/>
          <a:lstStyle/>
          <a:p>
            <a:pPr algn="ctr">
              <a:defRPr/>
            </a:pPr>
            <a:r>
              <a:rPr lang="ru-RU" sz="1600" b="1">
                <a:solidFill>
                  <a:srgbClr val="FFFFFF"/>
                </a:solidFill>
                <a:latin typeface="Times New Roman" pitchFamily="18" charset="0"/>
              </a:rPr>
              <a:t>Структура организации</a:t>
            </a:r>
          </a:p>
        </p:txBody>
      </p:sp>
      <p:sp>
        <p:nvSpPr>
          <p:cNvPr id="192523" name="Oval 11" descr="Папирус"/>
          <p:cNvSpPr>
            <a:spLocks noChangeArrowheads="1"/>
          </p:cNvSpPr>
          <p:nvPr/>
        </p:nvSpPr>
        <p:spPr bwMode="auto">
          <a:xfrm>
            <a:off x="7091363" y="4581525"/>
            <a:ext cx="1873250" cy="549275"/>
          </a:xfrm>
          <a:prstGeom prst="ellipse">
            <a:avLst/>
          </a:prstGeom>
          <a:blipFill dpi="0" rotWithShape="1">
            <a:blip r:embed="rId6"/>
            <a:srcRect/>
            <a:tile tx="0" ty="0" sx="100000" sy="100000" flip="none" algn="tl"/>
          </a:blipFill>
          <a:ln w="9525">
            <a:solidFill>
              <a:schemeClr val="accent1"/>
            </a:solidFill>
            <a:round/>
            <a:headEnd/>
            <a:tailEnd/>
          </a:ln>
          <a:effectLst>
            <a:outerShdw dist="107763" dir="18900000" algn="ctr" rotWithShape="0">
              <a:schemeClr val="bg2">
                <a:alpha val="50000"/>
              </a:schemeClr>
            </a:outerShdw>
          </a:effectLst>
        </p:spPr>
        <p:txBody>
          <a:bodyPr wrap="none" anchor="ctr"/>
          <a:lstStyle/>
          <a:p>
            <a:pPr algn="ctr">
              <a:defRPr/>
            </a:pPr>
            <a:r>
              <a:rPr lang="ru-RU" sz="1600" b="1">
                <a:latin typeface="Times New Roman" pitchFamily="18" charset="0"/>
              </a:rPr>
              <a:t>Управление</a:t>
            </a:r>
          </a:p>
        </p:txBody>
      </p:sp>
      <p:sp>
        <p:nvSpPr>
          <p:cNvPr id="192524" name="Oval 12" descr="Фиолетовый узор"/>
          <p:cNvSpPr>
            <a:spLocks noChangeArrowheads="1"/>
          </p:cNvSpPr>
          <p:nvPr/>
        </p:nvSpPr>
        <p:spPr bwMode="auto">
          <a:xfrm>
            <a:off x="2627313" y="5805488"/>
            <a:ext cx="3024187" cy="477837"/>
          </a:xfrm>
          <a:prstGeom prst="ellipse">
            <a:avLst/>
          </a:prstGeom>
          <a:blipFill dpi="0" rotWithShape="1">
            <a:blip r:embed="rId7"/>
            <a:srcRect/>
            <a:tile tx="0" ty="0" sx="100000" sy="100000" flip="none" algn="tl"/>
          </a:blipFill>
          <a:ln w="9525">
            <a:solidFill>
              <a:schemeClr val="tx1"/>
            </a:solidFill>
            <a:round/>
            <a:headEnd/>
            <a:tailEnd/>
          </a:ln>
          <a:effectLst>
            <a:outerShdw dist="107763" dir="18900000" algn="ctr" rotWithShape="0">
              <a:schemeClr val="bg2">
                <a:alpha val="50000"/>
              </a:schemeClr>
            </a:outerShdw>
          </a:effectLst>
        </p:spPr>
        <p:txBody>
          <a:bodyPr wrap="none" anchor="ctr"/>
          <a:lstStyle/>
          <a:p>
            <a:pPr algn="ctr">
              <a:defRPr/>
            </a:pPr>
            <a:r>
              <a:rPr lang="ru-RU" sz="1600" b="1" dirty="0" smtClean="0">
                <a:solidFill>
                  <a:srgbClr val="FFFFFF"/>
                </a:solidFill>
                <a:latin typeface="Times New Roman" pitchFamily="18" charset="0"/>
              </a:rPr>
              <a:t>поведение </a:t>
            </a:r>
            <a:r>
              <a:rPr lang="ru-RU" sz="1600" b="1" dirty="0">
                <a:solidFill>
                  <a:srgbClr val="FFFFFF"/>
                </a:solidFill>
                <a:latin typeface="Times New Roman" pitchFamily="18" charset="0"/>
              </a:rPr>
              <a:t>организации</a:t>
            </a:r>
          </a:p>
        </p:txBody>
      </p:sp>
      <p:sp>
        <p:nvSpPr>
          <p:cNvPr id="192525" name="Oval 13" descr="Песок"/>
          <p:cNvSpPr>
            <a:spLocks noChangeArrowheads="1"/>
          </p:cNvSpPr>
          <p:nvPr/>
        </p:nvSpPr>
        <p:spPr bwMode="auto">
          <a:xfrm>
            <a:off x="252413" y="6049963"/>
            <a:ext cx="2447925" cy="692150"/>
          </a:xfrm>
          <a:prstGeom prst="ellipse">
            <a:avLst/>
          </a:prstGeom>
          <a:blipFill dpi="0" rotWithShape="1">
            <a:blip r:embed="rId8"/>
            <a:srcRect/>
            <a:tile tx="0" ty="0" sx="100000" sy="100000" flip="none" algn="tl"/>
          </a:blipFill>
          <a:ln w="9525">
            <a:solidFill>
              <a:schemeClr val="bg1"/>
            </a:solidFill>
            <a:round/>
            <a:headEnd/>
            <a:tailEnd/>
          </a:ln>
          <a:effectLst>
            <a:outerShdw dist="107763" dir="18900000" algn="ctr" rotWithShape="0">
              <a:schemeClr val="bg2">
                <a:alpha val="50000"/>
              </a:schemeClr>
            </a:outerShdw>
          </a:effectLst>
        </p:spPr>
        <p:txBody>
          <a:bodyPr wrap="none" anchor="ctr"/>
          <a:lstStyle/>
          <a:p>
            <a:pPr algn="ctr">
              <a:lnSpc>
                <a:spcPct val="80000"/>
              </a:lnSpc>
              <a:defRPr/>
            </a:pPr>
            <a:r>
              <a:rPr lang="ru-RU" sz="1800" b="1">
                <a:solidFill>
                  <a:srgbClr val="FFFF66"/>
                </a:solidFill>
                <a:latin typeface="Times New Roman" pitchFamily="18" charset="0"/>
              </a:rPr>
              <a:t>Современные</a:t>
            </a:r>
          </a:p>
          <a:p>
            <a:pPr algn="ctr">
              <a:lnSpc>
                <a:spcPct val="80000"/>
              </a:lnSpc>
              <a:defRPr/>
            </a:pPr>
            <a:r>
              <a:rPr lang="ru-RU" sz="1800" b="1">
                <a:solidFill>
                  <a:srgbClr val="FFFF66"/>
                </a:solidFill>
                <a:latin typeface="Times New Roman" pitchFamily="18" charset="0"/>
              </a:rPr>
              <a:t>организации</a:t>
            </a:r>
          </a:p>
        </p:txBody>
      </p:sp>
      <p:pic>
        <p:nvPicPr>
          <p:cNvPr id="103438"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40650" y="188913"/>
            <a:ext cx="1104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92514"/>
                                        </p:tgtEl>
                                        <p:attrNameLst>
                                          <p:attrName>style.visibility</p:attrName>
                                        </p:attrNameLst>
                                      </p:cBhvr>
                                      <p:to>
                                        <p:strVal val="visible"/>
                                      </p:to>
                                    </p:set>
                                    <p:animEffect transition="in" filter="fade">
                                      <p:cBhvr>
                                        <p:cTn id="7" dur="1000"/>
                                        <p:tgtEl>
                                          <p:spTgt spid="192514"/>
                                        </p:tgtEl>
                                      </p:cBhvr>
                                    </p:animEffect>
                                    <p:anim calcmode="lin" valueType="num">
                                      <p:cBhvr>
                                        <p:cTn id="8" dur="1000" fill="hold"/>
                                        <p:tgtEl>
                                          <p:spTgt spid="192514"/>
                                        </p:tgtEl>
                                        <p:attrNameLst>
                                          <p:attrName>ppt_x</p:attrName>
                                        </p:attrNameLst>
                                      </p:cBhvr>
                                      <p:tavLst>
                                        <p:tav tm="0">
                                          <p:val>
                                            <p:strVal val="#ppt_x"/>
                                          </p:val>
                                        </p:tav>
                                        <p:tav tm="100000">
                                          <p:val>
                                            <p:strVal val="#ppt_x"/>
                                          </p:val>
                                        </p:tav>
                                      </p:tavLst>
                                    </p:anim>
                                    <p:anim calcmode="lin" valueType="num">
                                      <p:cBhvr>
                                        <p:cTn id="9" dur="898" decel="100000" fill="hold"/>
                                        <p:tgtEl>
                                          <p:spTgt spid="19251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925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179513" y="650875"/>
            <a:ext cx="7034212" cy="654050"/>
          </a:xfrm>
        </p:spPr>
        <p:txBody>
          <a:bodyPr/>
          <a:lstStyle/>
          <a:p>
            <a:pPr eaLnBrk="1" hangingPunct="1"/>
            <a:r>
              <a:rPr lang="ru-RU" smtClean="0"/>
              <a:t>Алгоритм тестирования</a:t>
            </a:r>
          </a:p>
        </p:txBody>
      </p:sp>
      <p:sp>
        <p:nvSpPr>
          <p:cNvPr id="195587" name="Rectangle 3"/>
          <p:cNvSpPr>
            <a:spLocks noGrp="1" noChangeArrowheads="1"/>
          </p:cNvSpPr>
          <p:nvPr>
            <p:ph type="body" sz="half" idx="1"/>
          </p:nvPr>
        </p:nvSpPr>
        <p:spPr>
          <a:xfrm>
            <a:off x="755650" y="2133600"/>
            <a:ext cx="7993063" cy="4248150"/>
          </a:xfrm>
          <a:solidFill>
            <a:srgbClr val="F2FBB1"/>
          </a:solidFill>
        </p:spPr>
        <p:txBody>
          <a:bodyPr/>
          <a:lstStyle/>
          <a:p>
            <a:pPr eaLnBrk="1" hangingPunct="1">
              <a:lnSpc>
                <a:spcPct val="80000"/>
              </a:lnSpc>
              <a:spcAft>
                <a:spcPct val="30000"/>
              </a:spcAft>
              <a:buSzPct val="120000"/>
              <a:buFont typeface="Wingdings" pitchFamily="2" charset="2"/>
              <a:buBlip>
                <a:blip r:embed="rId2"/>
              </a:buBlip>
              <a:defRPr/>
            </a:pPr>
            <a:r>
              <a:rPr lang="ru-RU" sz="2600" smtClean="0"/>
              <a:t>Пожалуйста, прочитайте вопрос и выберите правильный ответ из предложенных трех вариантов. </a:t>
            </a:r>
          </a:p>
          <a:p>
            <a:pPr eaLnBrk="1" hangingPunct="1">
              <a:lnSpc>
                <a:spcPct val="80000"/>
              </a:lnSpc>
              <a:spcAft>
                <a:spcPct val="30000"/>
              </a:spcAft>
              <a:buSzPct val="120000"/>
              <a:buFont typeface="Wingdings" pitchFamily="2" charset="2"/>
              <a:buBlip>
                <a:blip r:embed="rId2"/>
              </a:buBlip>
              <a:defRPr/>
            </a:pPr>
            <a:r>
              <a:rPr lang="ru-RU" sz="2600" smtClean="0"/>
              <a:t>В представляемых ответах – только один верный.</a:t>
            </a:r>
          </a:p>
          <a:p>
            <a:pPr eaLnBrk="1" hangingPunct="1">
              <a:lnSpc>
                <a:spcPct val="80000"/>
              </a:lnSpc>
              <a:spcAft>
                <a:spcPct val="30000"/>
              </a:spcAft>
              <a:buSzPct val="120000"/>
              <a:buFont typeface="Wingdings" pitchFamily="2" charset="2"/>
              <a:buBlip>
                <a:blip r:embed="rId2"/>
              </a:buBlip>
              <a:defRPr/>
            </a:pPr>
            <a:r>
              <a:rPr lang="ru-RU" sz="2600" smtClean="0"/>
              <a:t>Запишите номер вопроса и букву данного Вами ответа (</a:t>
            </a:r>
            <a:r>
              <a:rPr lang="ru-RU" sz="2600" i="1" smtClean="0"/>
              <a:t>Пример Вашей записи</a:t>
            </a:r>
            <a:r>
              <a:rPr lang="ru-RU" sz="2600" smtClean="0"/>
              <a:t>: </a:t>
            </a:r>
            <a:r>
              <a:rPr lang="ru-RU" sz="2600" b="1" smtClean="0">
                <a:solidFill>
                  <a:srgbClr val="FF3300"/>
                </a:solidFill>
              </a:rPr>
              <a:t>7 </a:t>
            </a:r>
            <a:r>
              <a:rPr lang="ru-RU" sz="2600" b="1" smtClean="0"/>
              <a:t>– </a:t>
            </a:r>
            <a:r>
              <a:rPr lang="ru-RU" sz="2600" b="1" smtClean="0">
                <a:solidFill>
                  <a:schemeClr val="folHlink"/>
                </a:solidFill>
              </a:rPr>
              <a:t>В</a:t>
            </a:r>
            <a:r>
              <a:rPr lang="ru-RU" sz="2600" smtClean="0"/>
              <a:t>).</a:t>
            </a:r>
          </a:p>
          <a:p>
            <a:pPr eaLnBrk="1" hangingPunct="1">
              <a:lnSpc>
                <a:spcPct val="80000"/>
              </a:lnSpc>
              <a:spcAft>
                <a:spcPct val="30000"/>
              </a:spcAft>
              <a:buSzPct val="120000"/>
              <a:buFont typeface="Wingdings" pitchFamily="2" charset="2"/>
              <a:buNone/>
              <a:defRPr/>
            </a:pPr>
            <a:endParaRPr lang="ru-RU" sz="2600" smtClean="0"/>
          </a:p>
          <a:p>
            <a:pPr algn="ctr" eaLnBrk="1" hangingPunct="1">
              <a:lnSpc>
                <a:spcPct val="80000"/>
              </a:lnSpc>
              <a:buSzPct val="120000"/>
              <a:buFont typeface="Wingdings" pitchFamily="2" charset="2"/>
              <a:buNone/>
              <a:defRPr/>
            </a:pPr>
            <a:r>
              <a:rPr lang="ru-RU" b="1" smtClean="0">
                <a:solidFill>
                  <a:srgbClr val="33CC33"/>
                </a:solidFill>
                <a:effectLst>
                  <a:outerShdw blurRad="38100" dist="38100" dir="2700000" algn="tl">
                    <a:srgbClr val="000000"/>
                  </a:outerShdw>
                </a:effectLst>
              </a:rPr>
              <a:t>У д а ч и!</a:t>
            </a:r>
          </a:p>
        </p:txBody>
      </p:sp>
      <p:pic>
        <p:nvPicPr>
          <p:cNvPr id="105476"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79388" y="836613"/>
            <a:ext cx="1104900" cy="1143000"/>
          </a:xfrm>
          <a:noFill/>
        </p:spPr>
      </p:pic>
    </p:spTree>
  </p:cSld>
  <p:clrMapOvr>
    <a:masterClrMapping/>
  </p:clrMapOvr>
  <p:transition advTm="30000"/>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331913" y="430213"/>
            <a:ext cx="7812087" cy="911225"/>
          </a:xfrm>
        </p:spPr>
        <p:txBody>
          <a:bodyPr/>
          <a:lstStyle/>
          <a:p>
            <a:pPr eaLnBrk="1" hangingPunct="1"/>
            <a:r>
              <a:rPr lang="ru-RU" sz="5000" smtClean="0">
                <a:solidFill>
                  <a:srgbClr val="FF3300"/>
                </a:solidFill>
                <a:latin typeface="Arial Black" pitchFamily="34" charset="0"/>
              </a:rPr>
              <a:t>1.</a:t>
            </a:r>
            <a:r>
              <a:rPr lang="ru-RU" sz="3800" smtClean="0"/>
              <a:t>  </a:t>
            </a:r>
            <a:r>
              <a:rPr lang="ru-RU" sz="4600" b="1" smtClean="0"/>
              <a:t>ОРГАНИЗАЦИЯ</a:t>
            </a:r>
            <a:r>
              <a:rPr lang="ru-RU" sz="3800" smtClean="0"/>
              <a:t> - это:</a:t>
            </a:r>
          </a:p>
        </p:txBody>
      </p:sp>
      <p:sp>
        <p:nvSpPr>
          <p:cNvPr id="106499" name="Rectangle 3"/>
          <p:cNvSpPr>
            <a:spLocks noChangeArrowheads="1"/>
          </p:cNvSpPr>
          <p:nvPr/>
        </p:nvSpPr>
        <p:spPr bwMode="auto">
          <a:xfrm>
            <a:off x="611188" y="2133600"/>
            <a:ext cx="8281987" cy="4264025"/>
          </a:xfrm>
          <a:prstGeom prst="rect">
            <a:avLst/>
          </a:prstGeom>
          <a:solidFill>
            <a:srgbClr val="F2FBB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342900" indent="-342900" algn="ctr">
              <a:spcAft>
                <a:spcPct val="40000"/>
              </a:spcAft>
              <a:buClr>
                <a:schemeClr val="folHlink"/>
              </a:buClr>
              <a:buSzPct val="120000"/>
            </a:pPr>
            <a:endParaRPr lang="ru-RU" sz="3600" b="1">
              <a:latin typeface="Tahoma" pitchFamily="34" charset="0"/>
            </a:endParaRPr>
          </a:p>
          <a:p>
            <a:pPr marL="342900" indent="-342900" algn="ctr">
              <a:spcAft>
                <a:spcPct val="40000"/>
              </a:spcAft>
              <a:buClr>
                <a:schemeClr val="folHlink"/>
              </a:buClr>
              <a:buSzPct val="120000"/>
              <a:buFontTx/>
              <a:buAutoNum type="alphaUcPeriod"/>
            </a:pPr>
            <a:r>
              <a:rPr lang="ru-RU" sz="3600" b="1">
                <a:latin typeface="Tahoma" pitchFamily="34" charset="0"/>
              </a:rPr>
              <a:t> Внутренняя упорядоченность целого.</a:t>
            </a:r>
          </a:p>
          <a:p>
            <a:pPr marL="342900" indent="-342900" algn="ctr">
              <a:spcAft>
                <a:spcPct val="40000"/>
              </a:spcAft>
              <a:buClr>
                <a:schemeClr val="folHlink"/>
              </a:buClr>
              <a:buSzPct val="120000"/>
              <a:buFontTx/>
              <a:buAutoNum type="alphaUcPeriod"/>
            </a:pPr>
            <a:r>
              <a:rPr lang="ru-RU" sz="3600" b="1">
                <a:latin typeface="Tahoma" pitchFamily="34" charset="0"/>
              </a:rPr>
              <a:t>Способ описания объекта.</a:t>
            </a:r>
          </a:p>
          <a:p>
            <a:pPr marL="342900" indent="-342900" algn="ctr">
              <a:spcAft>
                <a:spcPct val="40000"/>
              </a:spcAft>
              <a:buClr>
                <a:schemeClr val="folHlink"/>
              </a:buClr>
              <a:buSzPct val="120000"/>
              <a:buFontTx/>
              <a:buAutoNum type="alphaUcPeriod"/>
            </a:pPr>
            <a:r>
              <a:rPr lang="ru-RU" sz="3600" b="1">
                <a:latin typeface="Tahoma" pitchFamily="34" charset="0"/>
              </a:rPr>
              <a:t>Метод контроля.</a:t>
            </a:r>
          </a:p>
          <a:p>
            <a:pPr marL="342900" indent="-342900" algn="ctr">
              <a:spcAft>
                <a:spcPct val="40000"/>
              </a:spcAft>
              <a:buClr>
                <a:schemeClr val="folHlink"/>
              </a:buClr>
              <a:buSzPct val="120000"/>
            </a:pPr>
            <a:endParaRPr lang="ru-RU" sz="3600" b="1">
              <a:latin typeface="Tahoma" pitchFamily="34" charset="0"/>
            </a:endParaRPr>
          </a:p>
        </p:txBody>
      </p:sp>
      <p:pic>
        <p:nvPicPr>
          <p:cNvPr id="10650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3988" y="846138"/>
            <a:ext cx="1104900" cy="1143000"/>
          </a:xfrm>
          <a:noFill/>
        </p:spPr>
      </p:pic>
    </p:spTree>
  </p:cSld>
  <p:clrMapOvr>
    <a:masterClrMapping/>
  </p:clrMapOvr>
  <p:transition advTm="30000"/>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636713" y="444500"/>
            <a:ext cx="6959600" cy="655638"/>
          </a:xfrm>
        </p:spPr>
        <p:txBody>
          <a:bodyPr/>
          <a:lstStyle/>
          <a:p>
            <a:pPr eaLnBrk="1" hangingPunct="1"/>
            <a:r>
              <a:rPr lang="ru-RU" sz="5000" b="1" smtClean="0">
                <a:solidFill>
                  <a:srgbClr val="FF3300"/>
                </a:solidFill>
                <a:latin typeface="Arial Black" pitchFamily="34" charset="0"/>
              </a:rPr>
              <a:t>2.</a:t>
            </a:r>
            <a:r>
              <a:rPr lang="ru-RU" sz="4600" smtClean="0"/>
              <a:t> </a:t>
            </a:r>
            <a:r>
              <a:rPr lang="ru-RU" b="1" smtClean="0"/>
              <a:t>ФУНКЦИЯ</a:t>
            </a:r>
            <a:r>
              <a:rPr lang="ru-RU" sz="4600" b="1" smtClean="0"/>
              <a:t> </a:t>
            </a:r>
            <a:r>
              <a:rPr lang="ru-RU" sz="4600" smtClean="0"/>
              <a:t>- это:</a:t>
            </a:r>
          </a:p>
        </p:txBody>
      </p:sp>
      <p:sp>
        <p:nvSpPr>
          <p:cNvPr id="107523" name="Rectangle 3"/>
          <p:cNvSpPr>
            <a:spLocks noGrp="1" noChangeArrowheads="1"/>
          </p:cNvSpPr>
          <p:nvPr>
            <p:ph type="body" sz="half" idx="1"/>
          </p:nvPr>
        </p:nvSpPr>
        <p:spPr>
          <a:xfrm>
            <a:off x="827088" y="2266950"/>
            <a:ext cx="7277100" cy="3825875"/>
          </a:xfrm>
          <a:solidFill>
            <a:srgbClr val="F2FBB1"/>
          </a:solidFill>
        </p:spPr>
        <p:txBody>
          <a:bodyPr/>
          <a:lstStyle/>
          <a:p>
            <a:pPr marL="609600" indent="-609600" algn="ctr" eaLnBrk="1" hangingPunct="1">
              <a:lnSpc>
                <a:spcPct val="90000"/>
              </a:lnSpc>
              <a:spcAft>
                <a:spcPct val="40000"/>
              </a:spcAft>
              <a:buSzPct val="150000"/>
              <a:buFont typeface="Wingdings" pitchFamily="2" charset="2"/>
              <a:buNone/>
            </a:pPr>
            <a:endParaRPr lang="ru-RU" sz="1700" b="1" smtClean="0"/>
          </a:p>
          <a:p>
            <a:pPr marL="609600" indent="-609600" algn="ctr" eaLnBrk="1" hangingPunct="1">
              <a:lnSpc>
                <a:spcPct val="90000"/>
              </a:lnSpc>
              <a:spcAft>
                <a:spcPct val="40000"/>
              </a:spcAft>
              <a:buSzPct val="150000"/>
              <a:buFont typeface="Wingdings" pitchFamily="2" charset="2"/>
              <a:buAutoNum type="alphaUcPeriod"/>
            </a:pPr>
            <a:r>
              <a:rPr lang="ru-RU" b="1" smtClean="0"/>
              <a:t> Внешнее выражение свойств объекта.</a:t>
            </a:r>
          </a:p>
          <a:p>
            <a:pPr marL="609600" indent="-609600" algn="ctr" eaLnBrk="1" hangingPunct="1">
              <a:lnSpc>
                <a:spcPct val="90000"/>
              </a:lnSpc>
              <a:spcAft>
                <a:spcPct val="40000"/>
              </a:spcAft>
              <a:buSzPct val="150000"/>
              <a:buFont typeface="Wingdings" pitchFamily="2" charset="2"/>
              <a:buAutoNum type="alphaUcPeriod"/>
            </a:pPr>
            <a:r>
              <a:rPr lang="ru-RU" b="1" smtClean="0"/>
              <a:t> Представление о служебных обязанностях.</a:t>
            </a:r>
          </a:p>
          <a:p>
            <a:pPr marL="609600" indent="-609600" algn="ctr" eaLnBrk="1" hangingPunct="1">
              <a:lnSpc>
                <a:spcPct val="90000"/>
              </a:lnSpc>
              <a:spcAft>
                <a:spcPct val="40000"/>
              </a:spcAft>
              <a:buSzPct val="150000"/>
              <a:buFont typeface="Wingdings" pitchFamily="2" charset="2"/>
              <a:buAutoNum type="alphaUcPeriod"/>
            </a:pPr>
            <a:r>
              <a:rPr lang="ru-RU" b="1" smtClean="0"/>
              <a:t> Метод анализа организации.</a:t>
            </a:r>
          </a:p>
        </p:txBody>
      </p:sp>
      <p:pic>
        <p:nvPicPr>
          <p:cNvPr id="10752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46138"/>
            <a:ext cx="1104900" cy="1143000"/>
          </a:xfrm>
          <a:noFill/>
        </p:spPr>
      </p:pic>
    </p:spTree>
  </p:cSld>
  <p:clrMapOvr>
    <a:masterClrMapping/>
  </p:clrMapOvr>
  <p:transition advTm="30000"/>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943100" y="115888"/>
            <a:ext cx="6805613" cy="984250"/>
          </a:xfrm>
        </p:spPr>
        <p:txBody>
          <a:bodyPr/>
          <a:lstStyle/>
          <a:p>
            <a:pPr eaLnBrk="1" hangingPunct="1"/>
            <a:r>
              <a:rPr lang="ru-RU" sz="5000" smtClean="0">
                <a:solidFill>
                  <a:srgbClr val="FF3300"/>
                </a:solidFill>
                <a:latin typeface="Arial Black" pitchFamily="34" charset="0"/>
              </a:rPr>
              <a:t>3.</a:t>
            </a:r>
            <a:r>
              <a:rPr lang="ru-RU" smtClean="0"/>
              <a:t>   </a:t>
            </a:r>
            <a:r>
              <a:rPr lang="ru-RU" b="1" smtClean="0"/>
              <a:t>СТРУКТУРА</a:t>
            </a:r>
            <a:r>
              <a:rPr lang="ru-RU" sz="4600" b="1" smtClean="0"/>
              <a:t> -</a:t>
            </a:r>
            <a:r>
              <a:rPr lang="ru-RU" smtClean="0"/>
              <a:t> это:</a:t>
            </a:r>
          </a:p>
        </p:txBody>
      </p:sp>
      <p:sp>
        <p:nvSpPr>
          <p:cNvPr id="108547" name="Rectangle 3"/>
          <p:cNvSpPr>
            <a:spLocks noGrp="1" noChangeArrowheads="1"/>
          </p:cNvSpPr>
          <p:nvPr>
            <p:ph type="body" sz="half" idx="1"/>
          </p:nvPr>
        </p:nvSpPr>
        <p:spPr>
          <a:xfrm>
            <a:off x="900113" y="2193925"/>
            <a:ext cx="7848600" cy="4114800"/>
          </a:xfrm>
          <a:solidFill>
            <a:srgbClr val="F2FBB1"/>
          </a:solidFill>
        </p:spPr>
        <p:txBody>
          <a:bodyPr/>
          <a:lstStyle/>
          <a:p>
            <a:pPr marL="609600" indent="-609600" algn="ctr" eaLnBrk="1" hangingPunct="1">
              <a:spcAft>
                <a:spcPct val="30000"/>
              </a:spcAft>
              <a:buSzPct val="140000"/>
              <a:buFont typeface="Wingdings" pitchFamily="2" charset="2"/>
              <a:buNone/>
            </a:pPr>
            <a:endParaRPr lang="ru-RU" sz="2000" smtClean="0"/>
          </a:p>
          <a:p>
            <a:pPr marL="609600" indent="-609600" algn="ctr" eaLnBrk="1" hangingPunct="1">
              <a:spcAft>
                <a:spcPct val="30000"/>
              </a:spcAft>
              <a:buSzPct val="140000"/>
              <a:buFont typeface="Wingdings" pitchFamily="2" charset="2"/>
              <a:buAutoNum type="alphaUcPeriod"/>
            </a:pPr>
            <a:r>
              <a:rPr lang="ru-RU" sz="2600" b="1" smtClean="0"/>
              <a:t>Способ графического представления объекта.</a:t>
            </a:r>
          </a:p>
          <a:p>
            <a:pPr marL="609600" indent="-609600" algn="ctr" eaLnBrk="1" hangingPunct="1">
              <a:spcAft>
                <a:spcPct val="30000"/>
              </a:spcAft>
              <a:buSzPct val="140000"/>
              <a:buFont typeface="Wingdings" pitchFamily="2" charset="2"/>
              <a:buAutoNum type="alphaUcPeriod"/>
            </a:pPr>
            <a:endParaRPr lang="ru-RU" sz="2600" b="1" smtClean="0"/>
          </a:p>
          <a:p>
            <a:pPr marL="609600" indent="-609600" algn="ctr" eaLnBrk="1" hangingPunct="1">
              <a:spcAft>
                <a:spcPct val="30000"/>
              </a:spcAft>
              <a:buSzPct val="140000"/>
              <a:buFont typeface="Wingdings" pitchFamily="2" charset="2"/>
              <a:buAutoNum type="alphaUcPeriod"/>
            </a:pPr>
            <a:r>
              <a:rPr lang="ru-RU" sz="2600" b="1" smtClean="0"/>
              <a:t>Штатное расписание подразделения. </a:t>
            </a:r>
          </a:p>
          <a:p>
            <a:pPr marL="609600" indent="-609600" algn="ctr" eaLnBrk="1" hangingPunct="1">
              <a:spcAft>
                <a:spcPct val="30000"/>
              </a:spcAft>
              <a:buSzPct val="140000"/>
              <a:buFont typeface="Wingdings" pitchFamily="2" charset="2"/>
              <a:buAutoNum type="alphaUcPeriod"/>
            </a:pPr>
            <a:r>
              <a:rPr lang="ru-RU" sz="2600" b="1" smtClean="0"/>
              <a:t>Совокупность внутренних существенных взаимосвязей объекта. </a:t>
            </a:r>
          </a:p>
        </p:txBody>
      </p:sp>
      <p:pic>
        <p:nvPicPr>
          <p:cNvPr id="10854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9388" y="908050"/>
            <a:ext cx="1104900" cy="1143000"/>
          </a:xfrm>
          <a:noFill/>
        </p:spPr>
      </p:pic>
    </p:spTree>
  </p:cSld>
  <p:clrMapOvr>
    <a:masterClrMapping/>
  </p:clrMapOvr>
  <p:transition advTm="3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1188" y="290513"/>
            <a:ext cx="8064500" cy="1423987"/>
          </a:xfrm>
        </p:spPr>
        <p:txBody>
          <a:bodyPr/>
          <a:lstStyle/>
          <a:p>
            <a:pPr algn="ctr" eaLnBrk="1" hangingPunct="1"/>
            <a:r>
              <a:rPr lang="ru-RU" sz="4800" smtClean="0"/>
              <a:t>ТОГУНОВ </a:t>
            </a:r>
            <a:br>
              <a:rPr lang="ru-RU" sz="4800" smtClean="0"/>
            </a:br>
            <a:r>
              <a:rPr lang="ru-RU" sz="4800" smtClean="0"/>
              <a:t>ИГОРЬ АЛЕКСЕЕВИЧ</a:t>
            </a:r>
          </a:p>
        </p:txBody>
      </p:sp>
      <p:sp>
        <p:nvSpPr>
          <p:cNvPr id="6147" name="Rectangle 3"/>
          <p:cNvSpPr>
            <a:spLocks noGrp="1" noChangeArrowheads="1"/>
          </p:cNvSpPr>
          <p:nvPr>
            <p:ph type="body" idx="1"/>
          </p:nvPr>
        </p:nvSpPr>
        <p:spPr>
          <a:xfrm>
            <a:off x="179388" y="1773238"/>
            <a:ext cx="8856662" cy="4824412"/>
          </a:xfrm>
          <a:solidFill>
            <a:srgbClr val="FFFFCC"/>
          </a:solidFill>
          <a:ln>
            <a:solidFill>
              <a:schemeClr val="hlink"/>
            </a:solidFill>
            <a:miter lim="800000"/>
            <a:headEnd/>
            <a:tailEnd/>
          </a:ln>
          <a:effectLst>
            <a:outerShdw dist="107763" dir="13500000" algn="ctr" rotWithShape="0">
              <a:schemeClr val="bg2">
                <a:alpha val="50000"/>
              </a:schemeClr>
            </a:outerShdw>
          </a:effectLst>
        </p:spPr>
        <p:txBody>
          <a:bodyPr/>
          <a:lstStyle/>
          <a:p>
            <a:pPr marL="469900" indent="-469900" algn="ctr" eaLnBrk="1" hangingPunct="1">
              <a:lnSpc>
                <a:spcPct val="80000"/>
              </a:lnSpc>
              <a:buFont typeface="Wingdings" pitchFamily="2" charset="2"/>
              <a:buNone/>
            </a:pPr>
            <a:r>
              <a:rPr lang="ru-RU" sz="4400" smtClean="0"/>
              <a:t>Личная страница «</a:t>
            </a:r>
            <a:r>
              <a:rPr lang="ru-RU" sz="4400" b="1" smtClean="0">
                <a:solidFill>
                  <a:srgbClr val="FF0000"/>
                </a:solidFill>
              </a:rPr>
              <a:t>Здравология</a:t>
            </a:r>
            <a:r>
              <a:rPr lang="ru-RU" sz="4400" b="1" smtClean="0"/>
              <a:t>»</a:t>
            </a:r>
            <a:r>
              <a:rPr lang="ru-RU" sz="4400" b="1" smtClean="0">
                <a:solidFill>
                  <a:srgbClr val="FF0000"/>
                </a:solidFill>
              </a:rPr>
              <a:t> </a:t>
            </a:r>
          </a:p>
          <a:p>
            <a:pPr marL="469900" indent="-469900" algn="ctr" eaLnBrk="1" hangingPunct="1">
              <a:lnSpc>
                <a:spcPct val="80000"/>
              </a:lnSpc>
              <a:buFont typeface="Wingdings" pitchFamily="2" charset="2"/>
              <a:buNone/>
            </a:pPr>
            <a:r>
              <a:rPr lang="ru-RU" sz="4400" smtClean="0"/>
              <a:t>на «Русском медицинском сервере»</a:t>
            </a:r>
          </a:p>
          <a:p>
            <a:pPr marL="469900" indent="-469900" algn="ctr" eaLnBrk="1" hangingPunct="1">
              <a:lnSpc>
                <a:spcPct val="80000"/>
              </a:lnSpc>
              <a:buFont typeface="Wingdings" pitchFamily="2" charset="2"/>
              <a:buNone/>
            </a:pPr>
            <a:r>
              <a:rPr lang="en-US" sz="4400" smtClean="0">
                <a:solidFill>
                  <a:srgbClr val="C00000"/>
                </a:solidFill>
                <a:hlinkClick r:id="rId3"/>
              </a:rPr>
              <a:t>http://www.rusmedserv.com/zdrav/</a:t>
            </a:r>
            <a:endParaRPr lang="ru-RU" sz="4400" smtClean="0">
              <a:solidFill>
                <a:srgbClr val="C00000"/>
              </a:solidFill>
            </a:endParaRPr>
          </a:p>
          <a:p>
            <a:pPr marL="469900" indent="-469900" algn="ctr" eaLnBrk="1" hangingPunct="1">
              <a:lnSpc>
                <a:spcPct val="80000"/>
              </a:lnSpc>
              <a:buFont typeface="Wingdings" pitchFamily="2" charset="2"/>
              <a:buNone/>
            </a:pPr>
            <a:r>
              <a:rPr lang="ru-RU" sz="4400" smtClean="0"/>
              <a:t>Адрес электронной почты</a:t>
            </a:r>
          </a:p>
          <a:p>
            <a:pPr marL="469900" indent="-469900" algn="ctr" eaLnBrk="1" hangingPunct="1">
              <a:lnSpc>
                <a:spcPct val="80000"/>
              </a:lnSpc>
              <a:buFont typeface="Wingdings" pitchFamily="2" charset="2"/>
              <a:buNone/>
            </a:pPr>
            <a:r>
              <a:rPr lang="en-US" sz="4400" b="1" smtClean="0">
                <a:solidFill>
                  <a:srgbClr val="C00000"/>
                </a:solidFill>
              </a:rPr>
              <a:t>i_togunov@mail.ru</a:t>
            </a:r>
          </a:p>
          <a:p>
            <a:pPr marL="469900" indent="-469900" algn="ctr" eaLnBrk="1" hangingPunct="1">
              <a:lnSpc>
                <a:spcPct val="80000"/>
              </a:lnSpc>
              <a:buFont typeface="Wingdings" pitchFamily="2" charset="2"/>
              <a:buNone/>
            </a:pPr>
            <a:endParaRPr lang="ru-RU" sz="4400" smtClean="0"/>
          </a:p>
        </p:txBody>
      </p:sp>
    </p:spTree>
    <p:extLst>
      <p:ext uri="{BB962C8B-B14F-4D97-AF65-F5344CB8AC3E}">
        <p14:creationId xmlns:p14="http://schemas.microsoft.com/office/powerpoint/2010/main" val="87769465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ln>
            <a:solidFill>
              <a:schemeClr val="bg1"/>
            </a:solidFill>
            <a:miter lim="800000"/>
            <a:headEnd/>
            <a:tailEnd/>
          </a:ln>
        </p:spPr>
        <p:txBody>
          <a:bodyPr/>
          <a:lstStyle/>
          <a:p>
            <a:pPr algn="r" eaLnBrk="1" hangingPunct="1"/>
            <a:r>
              <a:rPr lang="ru-RU" sz="3200" b="1" smtClean="0">
                <a:solidFill>
                  <a:srgbClr val="FF3300"/>
                </a:solidFill>
              </a:rPr>
              <a:t>Виды функциональной структуризации организации</a:t>
            </a:r>
          </a:p>
        </p:txBody>
      </p:sp>
      <p:sp>
        <p:nvSpPr>
          <p:cNvPr id="29699" name="Rectangle 1027"/>
          <p:cNvSpPr>
            <a:spLocks noGrp="1" noChangeArrowheads="1"/>
          </p:cNvSpPr>
          <p:nvPr>
            <p:ph type="body" sz="half" idx="1"/>
          </p:nvPr>
        </p:nvSpPr>
        <p:spPr>
          <a:xfrm>
            <a:off x="323850" y="1231900"/>
            <a:ext cx="4402138" cy="5292725"/>
          </a:xfrm>
          <a:gradFill rotWithShape="1">
            <a:gsLst>
              <a:gs pos="0">
                <a:srgbClr val="CCFFCC"/>
              </a:gs>
              <a:gs pos="100000">
                <a:srgbClr val="CCFFCC">
                  <a:gamma/>
                  <a:shade val="79216"/>
                  <a:invGamma/>
                </a:srgbClr>
              </a:gs>
            </a:gsLst>
            <a:path path="shape">
              <a:fillToRect l="50000" t="50000" r="50000" b="50000"/>
            </a:path>
          </a:gradFill>
          <a:effectLst>
            <a:outerShdw dist="107763" dir="18900000" algn="ctr" rotWithShape="0">
              <a:schemeClr val="bg2">
                <a:alpha val="50000"/>
              </a:schemeClr>
            </a:outerShdw>
          </a:effectLst>
        </p:spPr>
        <p:txBody>
          <a:bodyPr/>
          <a:lstStyle/>
          <a:p>
            <a:pPr marL="571500" indent="-571500" eaLnBrk="1" hangingPunct="1">
              <a:spcAft>
                <a:spcPct val="40000"/>
              </a:spcAft>
              <a:buFont typeface="Wingdings" pitchFamily="2" charset="2"/>
              <a:buNone/>
              <a:defRPr/>
            </a:pPr>
            <a:endParaRPr lang="ru-RU" sz="900" b="1" smtClean="0"/>
          </a:p>
          <a:p>
            <a:pPr marL="571500" indent="-571500" eaLnBrk="1" hangingPunct="1">
              <a:spcAft>
                <a:spcPct val="50000"/>
              </a:spcAft>
              <a:defRPr/>
            </a:pPr>
            <a:r>
              <a:rPr lang="ru-RU" sz="2000" b="1" smtClean="0"/>
              <a:t>Функциональная структура</a:t>
            </a:r>
          </a:p>
          <a:p>
            <a:pPr marL="571500" indent="-571500" eaLnBrk="1" hangingPunct="1">
              <a:spcAft>
                <a:spcPct val="50000"/>
              </a:spcAft>
              <a:defRPr/>
            </a:pPr>
            <a:r>
              <a:rPr lang="ru-RU" sz="2000" b="1" smtClean="0"/>
              <a:t>Линейная структура</a:t>
            </a:r>
          </a:p>
          <a:p>
            <a:pPr marL="571500" indent="-571500" eaLnBrk="1" hangingPunct="1">
              <a:spcAft>
                <a:spcPct val="50000"/>
              </a:spcAft>
              <a:defRPr/>
            </a:pPr>
            <a:r>
              <a:rPr lang="ru-RU" sz="2000" b="1" smtClean="0"/>
              <a:t>Линейно-функциональная </a:t>
            </a:r>
          </a:p>
          <a:p>
            <a:pPr marL="571500" indent="-571500" eaLnBrk="1" hangingPunct="1">
              <a:spcAft>
                <a:spcPct val="50000"/>
              </a:spcAft>
              <a:defRPr/>
            </a:pPr>
            <a:r>
              <a:rPr lang="ru-RU" sz="2000" b="1" smtClean="0"/>
              <a:t>Дивизионная структура</a:t>
            </a:r>
          </a:p>
          <a:p>
            <a:pPr marL="571500" indent="-571500" eaLnBrk="1" hangingPunct="1">
              <a:spcAft>
                <a:spcPct val="50000"/>
              </a:spcAft>
              <a:defRPr/>
            </a:pPr>
            <a:r>
              <a:rPr lang="ru-RU" sz="2000" b="1" smtClean="0"/>
              <a:t>«Перевернутая пирамида»</a:t>
            </a:r>
          </a:p>
          <a:p>
            <a:pPr marL="571500" indent="-571500" eaLnBrk="1" hangingPunct="1">
              <a:spcAft>
                <a:spcPct val="50000"/>
              </a:spcAft>
              <a:defRPr/>
            </a:pPr>
            <a:r>
              <a:rPr lang="ru-RU" sz="2000" b="1" smtClean="0"/>
              <a:t>Матричная структура</a:t>
            </a:r>
          </a:p>
          <a:p>
            <a:pPr marL="571500" indent="-571500" eaLnBrk="1" hangingPunct="1">
              <a:spcAft>
                <a:spcPct val="50000"/>
              </a:spcAft>
              <a:defRPr/>
            </a:pPr>
            <a:r>
              <a:rPr lang="ru-RU" sz="2000" b="1" smtClean="0"/>
              <a:t>Самоуправляемые команды</a:t>
            </a:r>
          </a:p>
          <a:p>
            <a:pPr marL="571500" indent="-571500" eaLnBrk="1" hangingPunct="1">
              <a:spcAft>
                <a:spcPct val="50000"/>
              </a:spcAft>
              <a:defRPr/>
            </a:pPr>
            <a:r>
              <a:rPr lang="ru-RU" sz="2000" b="1" smtClean="0"/>
              <a:t>Сетевая организация</a:t>
            </a:r>
          </a:p>
          <a:p>
            <a:pPr marL="571500" indent="-571500" eaLnBrk="1" hangingPunct="1">
              <a:spcAft>
                <a:spcPct val="50000"/>
              </a:spcAft>
              <a:defRPr/>
            </a:pPr>
            <a:r>
              <a:rPr lang="ru-RU" sz="2000" b="1" smtClean="0"/>
              <a:t>Инновационные структуры</a:t>
            </a:r>
          </a:p>
          <a:p>
            <a:pPr marL="571500" indent="-571500" eaLnBrk="1" hangingPunct="1">
              <a:spcAft>
                <a:spcPct val="40000"/>
              </a:spcAft>
              <a:buFont typeface="Wingdings" pitchFamily="2" charset="2"/>
              <a:buNone/>
              <a:defRPr/>
            </a:pPr>
            <a:endParaRPr lang="ru-RU" sz="2400" b="1" smtClean="0"/>
          </a:p>
          <a:p>
            <a:pPr marL="571500" indent="-571500" eaLnBrk="1" hangingPunct="1">
              <a:buFont typeface="Wingdings" pitchFamily="2" charset="2"/>
              <a:buNone/>
              <a:defRPr/>
            </a:pPr>
            <a:endParaRPr lang="ru-RU" sz="2400" b="1" smtClean="0"/>
          </a:p>
        </p:txBody>
      </p:sp>
      <p:pic>
        <p:nvPicPr>
          <p:cNvPr id="38916" name="Picture 1028" descr="j0293240"/>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22263" y="333375"/>
            <a:ext cx="1081087" cy="796925"/>
          </a:xfrm>
          <a:noFill/>
        </p:spPr>
      </p:pic>
      <p:sp>
        <p:nvSpPr>
          <p:cNvPr id="38917" name="Oval 1030" descr="Зеленый мрамор"/>
          <p:cNvSpPr>
            <a:spLocks noChangeArrowheads="1"/>
          </p:cNvSpPr>
          <p:nvPr/>
        </p:nvSpPr>
        <p:spPr bwMode="auto">
          <a:xfrm>
            <a:off x="6804025" y="6237288"/>
            <a:ext cx="2305050" cy="549275"/>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pPr algn="ctr"/>
            <a:r>
              <a:rPr lang="ru-RU" sz="1600" b="1">
                <a:solidFill>
                  <a:srgbClr val="FFFFFF"/>
                </a:solidFill>
                <a:latin typeface="Times New Roman" pitchFamily="18" charset="0"/>
              </a:rPr>
              <a:t>Структура организации</a:t>
            </a:r>
          </a:p>
        </p:txBody>
      </p:sp>
      <p:sp>
        <p:nvSpPr>
          <p:cNvPr id="38918" name="AutoShape 1036"/>
          <p:cNvSpPr>
            <a:spLocks noChangeArrowheads="1"/>
          </p:cNvSpPr>
          <p:nvPr/>
        </p:nvSpPr>
        <p:spPr bwMode="auto">
          <a:xfrm>
            <a:off x="5003800" y="1341438"/>
            <a:ext cx="3960813" cy="1277937"/>
          </a:xfrm>
          <a:prstGeom prst="leftArrow">
            <a:avLst>
              <a:gd name="adj1" fmla="val 51556"/>
              <a:gd name="adj2" fmla="val 25685"/>
            </a:avLst>
          </a:prstGeom>
          <a:solidFill>
            <a:srgbClr val="DDDDDD"/>
          </a:solidFill>
          <a:ln w="9525">
            <a:solidFill>
              <a:schemeClr val="tx1"/>
            </a:solidFill>
            <a:miter lim="800000"/>
            <a:headEnd/>
            <a:tailEnd/>
          </a:ln>
        </p:spPr>
        <p:txBody>
          <a:bodyPr wrap="none" anchor="ctr"/>
          <a:lstStyle/>
          <a:p>
            <a:pPr algn="ctr">
              <a:lnSpc>
                <a:spcPct val="70000"/>
              </a:lnSpc>
            </a:pPr>
            <a:r>
              <a:rPr lang="ru-RU" sz="1400" i="1">
                <a:solidFill>
                  <a:srgbClr val="0E085E"/>
                </a:solidFill>
              </a:rPr>
              <a:t>Ресурсная, а не целевая функция</a:t>
            </a:r>
          </a:p>
          <a:p>
            <a:pPr algn="ctr">
              <a:lnSpc>
                <a:spcPct val="70000"/>
              </a:lnSpc>
            </a:pPr>
            <a:r>
              <a:rPr lang="ru-RU" sz="1400" i="1">
                <a:solidFill>
                  <a:srgbClr val="0E085E"/>
                </a:solidFill>
              </a:rPr>
              <a:t> Ответственность </a:t>
            </a:r>
          </a:p>
          <a:p>
            <a:pPr algn="ctr">
              <a:lnSpc>
                <a:spcPct val="70000"/>
              </a:lnSpc>
            </a:pPr>
            <a:r>
              <a:rPr lang="ru-RU" sz="1400" i="1">
                <a:solidFill>
                  <a:srgbClr val="0E085E"/>
                </a:solidFill>
              </a:rPr>
              <a:t>на высшем руководстве</a:t>
            </a:r>
          </a:p>
        </p:txBody>
      </p:sp>
      <p:sp>
        <p:nvSpPr>
          <p:cNvPr id="38919" name="AutoShape 1037"/>
          <p:cNvSpPr>
            <a:spLocks noChangeArrowheads="1"/>
          </p:cNvSpPr>
          <p:nvPr/>
        </p:nvSpPr>
        <p:spPr bwMode="auto">
          <a:xfrm>
            <a:off x="5003800" y="2708275"/>
            <a:ext cx="3960813" cy="719138"/>
          </a:xfrm>
          <a:prstGeom prst="leftArrow">
            <a:avLst>
              <a:gd name="adj1" fmla="val 64676"/>
              <a:gd name="adj2" fmla="val 45694"/>
            </a:avLst>
          </a:prstGeom>
          <a:solidFill>
            <a:srgbClr val="DDDDDD"/>
          </a:solidFill>
          <a:ln w="9525">
            <a:solidFill>
              <a:schemeClr val="tx1"/>
            </a:solidFill>
            <a:miter lim="800000"/>
            <a:headEnd/>
            <a:tailEnd/>
          </a:ln>
        </p:spPr>
        <p:txBody>
          <a:bodyPr wrap="none" anchor="ctr"/>
          <a:lstStyle/>
          <a:p>
            <a:pPr algn="ctr">
              <a:lnSpc>
                <a:spcPct val="70000"/>
              </a:lnSpc>
            </a:pPr>
            <a:r>
              <a:rPr lang="ru-RU" sz="1400" i="1">
                <a:solidFill>
                  <a:srgbClr val="0E085E"/>
                </a:solidFill>
              </a:rPr>
              <a:t>Дублирование функций управления.</a:t>
            </a:r>
          </a:p>
          <a:p>
            <a:pPr algn="ctr">
              <a:lnSpc>
                <a:spcPct val="70000"/>
              </a:lnSpc>
            </a:pPr>
            <a:r>
              <a:rPr lang="ru-RU" sz="1400" i="1">
                <a:solidFill>
                  <a:srgbClr val="0E085E"/>
                </a:solidFill>
              </a:rPr>
              <a:t> Столкновение интересов подразделений</a:t>
            </a:r>
          </a:p>
        </p:txBody>
      </p:sp>
      <p:sp>
        <p:nvSpPr>
          <p:cNvPr id="38920" name="AutoShape 1038"/>
          <p:cNvSpPr>
            <a:spLocks noChangeArrowheads="1"/>
          </p:cNvSpPr>
          <p:nvPr/>
        </p:nvSpPr>
        <p:spPr bwMode="auto">
          <a:xfrm>
            <a:off x="5003800" y="3500438"/>
            <a:ext cx="3960813" cy="720725"/>
          </a:xfrm>
          <a:prstGeom prst="leftArrow">
            <a:avLst>
              <a:gd name="adj1" fmla="val 65194"/>
              <a:gd name="adj2" fmla="val 51750"/>
            </a:avLst>
          </a:prstGeom>
          <a:solidFill>
            <a:srgbClr val="DDDDDD"/>
          </a:solidFill>
          <a:ln w="9525">
            <a:solidFill>
              <a:schemeClr val="tx1"/>
            </a:solidFill>
            <a:miter lim="800000"/>
            <a:headEnd/>
            <a:tailEnd/>
          </a:ln>
        </p:spPr>
        <p:txBody>
          <a:bodyPr wrap="none" anchor="ctr"/>
          <a:lstStyle/>
          <a:p>
            <a:pPr algn="ctr">
              <a:lnSpc>
                <a:spcPct val="70000"/>
              </a:lnSpc>
            </a:pPr>
            <a:endParaRPr lang="ru-RU" sz="1400" i="1">
              <a:solidFill>
                <a:srgbClr val="0E085E"/>
              </a:solidFill>
            </a:endParaRPr>
          </a:p>
          <a:p>
            <a:pPr algn="ctr">
              <a:lnSpc>
                <a:spcPct val="70000"/>
              </a:lnSpc>
            </a:pPr>
            <a:r>
              <a:rPr lang="ru-RU" sz="1400" i="1">
                <a:solidFill>
                  <a:srgbClr val="0E085E"/>
                </a:solidFill>
              </a:rPr>
              <a:t>Трудность обеспечения </a:t>
            </a:r>
          </a:p>
          <a:p>
            <a:pPr algn="ctr">
              <a:lnSpc>
                <a:spcPct val="70000"/>
              </a:lnSpc>
            </a:pPr>
            <a:r>
              <a:rPr lang="ru-RU" sz="1400" i="1">
                <a:solidFill>
                  <a:srgbClr val="0E085E"/>
                </a:solidFill>
              </a:rPr>
              <a:t>высокой степени ответственности</a:t>
            </a:r>
          </a:p>
          <a:p>
            <a:pPr algn="ctr">
              <a:lnSpc>
                <a:spcPct val="70000"/>
              </a:lnSpc>
            </a:pPr>
            <a:endParaRPr lang="ru-RU" sz="1400" i="1">
              <a:solidFill>
                <a:srgbClr val="0E085E"/>
              </a:solidFill>
            </a:endParaRPr>
          </a:p>
        </p:txBody>
      </p:sp>
      <p:sp>
        <p:nvSpPr>
          <p:cNvPr id="38921" name="AutoShape 1039"/>
          <p:cNvSpPr>
            <a:spLocks noChangeArrowheads="1"/>
          </p:cNvSpPr>
          <p:nvPr/>
        </p:nvSpPr>
        <p:spPr bwMode="auto">
          <a:xfrm>
            <a:off x="5003800" y="4292600"/>
            <a:ext cx="3960813" cy="720725"/>
          </a:xfrm>
          <a:prstGeom prst="leftArrow">
            <a:avLst>
              <a:gd name="adj1" fmla="val 65194"/>
              <a:gd name="adj2" fmla="val 51750"/>
            </a:avLst>
          </a:prstGeom>
          <a:solidFill>
            <a:srgbClr val="DDDDDD"/>
          </a:solidFill>
          <a:ln w="9525">
            <a:solidFill>
              <a:schemeClr val="tx1"/>
            </a:solidFill>
            <a:miter lim="800000"/>
            <a:headEnd/>
            <a:tailEnd/>
          </a:ln>
        </p:spPr>
        <p:txBody>
          <a:bodyPr wrap="none" anchor="ctr"/>
          <a:lstStyle/>
          <a:p>
            <a:pPr algn="ctr">
              <a:lnSpc>
                <a:spcPct val="70000"/>
              </a:lnSpc>
            </a:pPr>
            <a:endParaRPr lang="ru-RU" sz="1400" i="1">
              <a:solidFill>
                <a:srgbClr val="0E085E"/>
              </a:solidFill>
            </a:endParaRPr>
          </a:p>
          <a:p>
            <a:pPr algn="ctr">
              <a:lnSpc>
                <a:spcPct val="70000"/>
              </a:lnSpc>
            </a:pPr>
            <a:endParaRPr lang="ru-RU" sz="1400" i="1">
              <a:solidFill>
                <a:srgbClr val="0E085E"/>
              </a:solidFill>
            </a:endParaRPr>
          </a:p>
          <a:p>
            <a:pPr algn="ctr">
              <a:lnSpc>
                <a:spcPct val="70000"/>
              </a:lnSpc>
            </a:pPr>
            <a:r>
              <a:rPr lang="ru-RU" sz="1400" i="1">
                <a:solidFill>
                  <a:srgbClr val="0E085E"/>
                </a:solidFill>
              </a:rPr>
              <a:t>Многофакторность задач по принципу: </a:t>
            </a:r>
          </a:p>
          <a:p>
            <a:pPr algn="ctr">
              <a:lnSpc>
                <a:spcPct val="70000"/>
              </a:lnSpc>
            </a:pPr>
            <a:r>
              <a:rPr lang="ru-RU" sz="1400" i="1">
                <a:solidFill>
                  <a:srgbClr val="0E085E"/>
                </a:solidFill>
              </a:rPr>
              <a:t>«Уделяйте одинаковое внимание всему»</a:t>
            </a:r>
          </a:p>
          <a:p>
            <a:pPr algn="ctr">
              <a:lnSpc>
                <a:spcPct val="70000"/>
              </a:lnSpc>
            </a:pPr>
            <a:endParaRPr lang="ru-RU" sz="1400" i="1">
              <a:solidFill>
                <a:srgbClr val="0E085E"/>
              </a:solidFill>
            </a:endParaRPr>
          </a:p>
          <a:p>
            <a:pPr algn="ctr">
              <a:lnSpc>
                <a:spcPct val="70000"/>
              </a:lnSpc>
            </a:pPr>
            <a:endParaRPr lang="ru-RU" sz="1400" i="1">
              <a:solidFill>
                <a:srgbClr val="0E085E"/>
              </a:solidFill>
            </a:endParaRPr>
          </a:p>
        </p:txBody>
      </p:sp>
      <p:sp>
        <p:nvSpPr>
          <p:cNvPr id="38922" name="AutoShape 1040"/>
          <p:cNvSpPr>
            <a:spLocks noChangeArrowheads="1"/>
          </p:cNvSpPr>
          <p:nvPr/>
        </p:nvSpPr>
        <p:spPr bwMode="auto">
          <a:xfrm>
            <a:off x="5075238" y="5030788"/>
            <a:ext cx="3960812" cy="1277937"/>
          </a:xfrm>
          <a:prstGeom prst="leftArrow">
            <a:avLst>
              <a:gd name="adj1" fmla="val 51556"/>
              <a:gd name="adj2" fmla="val 25685"/>
            </a:avLst>
          </a:prstGeom>
          <a:solidFill>
            <a:srgbClr val="DDDDDD"/>
          </a:solidFill>
          <a:ln w="9525">
            <a:solidFill>
              <a:schemeClr val="tx1"/>
            </a:solidFill>
            <a:miter lim="800000"/>
            <a:headEnd/>
            <a:tailEnd/>
          </a:ln>
        </p:spPr>
        <p:txBody>
          <a:bodyPr wrap="none" anchor="ctr"/>
          <a:lstStyle/>
          <a:p>
            <a:pPr algn="ctr">
              <a:lnSpc>
                <a:spcPct val="70000"/>
              </a:lnSpc>
            </a:pPr>
            <a:endParaRPr lang="ru-RU" sz="1400" i="1">
              <a:solidFill>
                <a:srgbClr val="0E085E"/>
              </a:solidFill>
            </a:endParaRPr>
          </a:p>
          <a:p>
            <a:pPr algn="ctr">
              <a:lnSpc>
                <a:spcPct val="70000"/>
              </a:lnSpc>
            </a:pPr>
            <a:r>
              <a:rPr lang="ru-RU" sz="1400" i="1">
                <a:solidFill>
                  <a:srgbClr val="0E085E"/>
                </a:solidFill>
              </a:rPr>
              <a:t>Сложность поиска приоритетов </a:t>
            </a:r>
          </a:p>
          <a:p>
            <a:pPr algn="ctr">
              <a:lnSpc>
                <a:spcPct val="70000"/>
              </a:lnSpc>
            </a:pPr>
            <a:r>
              <a:rPr lang="ru-RU" sz="1400" i="1">
                <a:solidFill>
                  <a:srgbClr val="0E085E"/>
                </a:solidFill>
              </a:rPr>
              <a:t>адаптации к изменяющейся среде. </a:t>
            </a:r>
          </a:p>
          <a:p>
            <a:pPr algn="ctr">
              <a:lnSpc>
                <a:spcPct val="70000"/>
              </a:lnSpc>
            </a:pPr>
            <a:r>
              <a:rPr lang="ru-RU" sz="1400" i="1">
                <a:solidFill>
                  <a:srgbClr val="0E085E"/>
                </a:solidFill>
              </a:rPr>
              <a:t>Интуитивность в принятии решения</a:t>
            </a:r>
          </a:p>
          <a:p>
            <a:pPr algn="ctr">
              <a:lnSpc>
                <a:spcPct val="70000"/>
              </a:lnSpc>
            </a:pPr>
            <a:endParaRPr lang="ru-RU" sz="1400" i="1">
              <a:solidFill>
                <a:srgbClr val="0E085E"/>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8">
                                            <p:txEl>
                                              <p:charRg st="4294967295" end="4294967295"/>
                                            </p:txEl>
                                          </p:spTgt>
                                        </p:tgtEl>
                                        <p:attrNameLst>
                                          <p:attrName>style.visibility</p:attrName>
                                        </p:attrNameLst>
                                      </p:cBhvr>
                                      <p:to>
                                        <p:strVal val="visible"/>
                                      </p:to>
                                    </p:set>
                                    <p:animEffect transition="in" filter="fade">
                                      <p:cBhvr>
                                        <p:cTn id="7" dur="2000"/>
                                        <p:tgtEl>
                                          <p:spTgt spid="29698">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2000"/>
                                        <p:tgtEl>
                                          <p:spTgt spid="29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fade">
                                      <p:cBhvr>
                                        <p:cTn id="17" dur="2000"/>
                                        <p:tgtEl>
                                          <p:spTgt spid="296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fade">
                                      <p:cBhvr>
                                        <p:cTn id="22" dur="2000"/>
                                        <p:tgtEl>
                                          <p:spTgt spid="296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fade">
                                      <p:cBhvr>
                                        <p:cTn id="27" dur="2000"/>
                                        <p:tgtEl>
                                          <p:spTgt spid="296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699">
                                            <p:txEl>
                                              <p:pRg st="5" end="5"/>
                                            </p:txEl>
                                          </p:spTgt>
                                        </p:tgtEl>
                                        <p:attrNameLst>
                                          <p:attrName>style.visibility</p:attrName>
                                        </p:attrNameLst>
                                      </p:cBhvr>
                                      <p:to>
                                        <p:strVal val="visible"/>
                                      </p:to>
                                    </p:set>
                                    <p:animEffect transition="in" filter="fade">
                                      <p:cBhvr>
                                        <p:cTn id="32" dur="2000"/>
                                        <p:tgtEl>
                                          <p:spTgt spid="2969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699">
                                            <p:txEl>
                                              <p:pRg st="6" end="6"/>
                                            </p:txEl>
                                          </p:spTgt>
                                        </p:tgtEl>
                                        <p:attrNameLst>
                                          <p:attrName>style.visibility</p:attrName>
                                        </p:attrNameLst>
                                      </p:cBhvr>
                                      <p:to>
                                        <p:strVal val="visible"/>
                                      </p:to>
                                    </p:set>
                                    <p:animEffect transition="in" filter="fade">
                                      <p:cBhvr>
                                        <p:cTn id="37" dur="2000"/>
                                        <p:tgtEl>
                                          <p:spTgt spid="2969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699">
                                            <p:txEl>
                                              <p:pRg st="7" end="7"/>
                                            </p:txEl>
                                          </p:spTgt>
                                        </p:tgtEl>
                                        <p:attrNameLst>
                                          <p:attrName>style.visibility</p:attrName>
                                        </p:attrNameLst>
                                      </p:cBhvr>
                                      <p:to>
                                        <p:strVal val="visible"/>
                                      </p:to>
                                    </p:set>
                                    <p:animEffect transition="in" filter="fade">
                                      <p:cBhvr>
                                        <p:cTn id="42" dur="2000"/>
                                        <p:tgtEl>
                                          <p:spTgt spid="2969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699">
                                            <p:txEl>
                                              <p:pRg st="8" end="8"/>
                                            </p:txEl>
                                          </p:spTgt>
                                        </p:tgtEl>
                                        <p:attrNameLst>
                                          <p:attrName>style.visibility</p:attrName>
                                        </p:attrNameLst>
                                      </p:cBhvr>
                                      <p:to>
                                        <p:strVal val="visible"/>
                                      </p:to>
                                    </p:set>
                                    <p:animEffect transition="in" filter="fade">
                                      <p:cBhvr>
                                        <p:cTn id="47" dur="2000"/>
                                        <p:tgtEl>
                                          <p:spTgt spid="2969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699">
                                            <p:txEl>
                                              <p:pRg st="9" end="9"/>
                                            </p:txEl>
                                          </p:spTgt>
                                        </p:tgtEl>
                                        <p:attrNameLst>
                                          <p:attrName>style.visibility</p:attrName>
                                        </p:attrNameLst>
                                      </p:cBhvr>
                                      <p:to>
                                        <p:strVal val="visible"/>
                                      </p:to>
                                    </p:set>
                                    <p:animEffect transition="in" filter="fade">
                                      <p:cBhvr>
                                        <p:cTn id="52" dur="2000"/>
                                        <p:tgtEl>
                                          <p:spTgt spid="296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065213" y="277813"/>
            <a:ext cx="6959600" cy="1139825"/>
          </a:xfrm>
        </p:spPr>
        <p:txBody>
          <a:bodyPr/>
          <a:lstStyle/>
          <a:p>
            <a:pPr eaLnBrk="1" hangingPunct="1"/>
            <a:r>
              <a:rPr lang="ru-RU" sz="5700" b="1" smtClean="0">
                <a:solidFill>
                  <a:srgbClr val="FF3300"/>
                </a:solidFill>
                <a:latin typeface="Arial Black" pitchFamily="34" charset="0"/>
              </a:rPr>
              <a:t>4.</a:t>
            </a:r>
            <a:r>
              <a:rPr lang="ru-RU" smtClean="0"/>
              <a:t>    </a:t>
            </a:r>
            <a:r>
              <a:rPr lang="ru-RU" sz="4600" b="1" smtClean="0"/>
              <a:t>СИСТЕМА</a:t>
            </a:r>
            <a:r>
              <a:rPr lang="ru-RU" sz="4600" smtClean="0"/>
              <a:t> </a:t>
            </a:r>
            <a:r>
              <a:rPr lang="ru-RU" smtClean="0"/>
              <a:t>- это:</a:t>
            </a:r>
          </a:p>
        </p:txBody>
      </p:sp>
      <p:sp>
        <p:nvSpPr>
          <p:cNvPr id="109571" name="Rectangle 3"/>
          <p:cNvSpPr>
            <a:spLocks noGrp="1" noChangeArrowheads="1"/>
          </p:cNvSpPr>
          <p:nvPr>
            <p:ph type="body" sz="half" idx="1"/>
          </p:nvPr>
        </p:nvSpPr>
        <p:spPr>
          <a:xfrm>
            <a:off x="1182688" y="2122488"/>
            <a:ext cx="7493000" cy="4114800"/>
          </a:xfrm>
          <a:solidFill>
            <a:srgbClr val="F2FBB1"/>
          </a:solidFill>
        </p:spPr>
        <p:txBody>
          <a:bodyPr/>
          <a:lstStyle/>
          <a:p>
            <a:pPr marL="609600" indent="-609600" algn="ctr" eaLnBrk="1" hangingPunct="1">
              <a:spcAft>
                <a:spcPct val="20000"/>
              </a:spcAft>
              <a:buSzPct val="140000"/>
              <a:buFont typeface="Wingdings" pitchFamily="2" charset="2"/>
              <a:buNone/>
            </a:pPr>
            <a:endParaRPr lang="ru-RU" sz="1300" b="1" smtClean="0"/>
          </a:p>
          <a:p>
            <a:pPr marL="609600" indent="-609600" algn="ctr" eaLnBrk="1" hangingPunct="1">
              <a:spcAft>
                <a:spcPct val="20000"/>
              </a:spcAft>
              <a:buSzPct val="140000"/>
              <a:buFont typeface="Wingdings" pitchFamily="2" charset="2"/>
              <a:buAutoNum type="alphaUcPeriod"/>
            </a:pPr>
            <a:r>
              <a:rPr lang="ru-RU" sz="2600" b="1" smtClean="0"/>
              <a:t>Упорядоченная совокупность частей, образующих целостность, обладающую новыми по отношению к частям свойствами.</a:t>
            </a:r>
          </a:p>
          <a:p>
            <a:pPr marL="609600" indent="-609600" algn="ctr" eaLnBrk="1" hangingPunct="1">
              <a:spcAft>
                <a:spcPct val="20000"/>
              </a:spcAft>
              <a:buSzPct val="140000"/>
              <a:buFont typeface="Wingdings" pitchFamily="2" charset="2"/>
              <a:buAutoNum type="alphaUcPeriod"/>
            </a:pPr>
            <a:r>
              <a:rPr lang="ru-RU" sz="2600" b="1" smtClean="0"/>
              <a:t>Способ организации власти.</a:t>
            </a:r>
          </a:p>
          <a:p>
            <a:pPr marL="609600" indent="-609600" algn="ctr" eaLnBrk="1" hangingPunct="1">
              <a:spcAft>
                <a:spcPct val="20000"/>
              </a:spcAft>
              <a:buSzPct val="140000"/>
              <a:buFont typeface="Wingdings" pitchFamily="2" charset="2"/>
              <a:buAutoNum type="alphaUcPeriod"/>
            </a:pPr>
            <a:r>
              <a:rPr lang="ru-RU" sz="2600" b="1" smtClean="0"/>
              <a:t>Любое множество элементов.</a:t>
            </a:r>
          </a:p>
        </p:txBody>
      </p:sp>
      <p:pic>
        <p:nvPicPr>
          <p:cNvPr id="10957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9388" y="846138"/>
            <a:ext cx="1104900" cy="1143000"/>
          </a:xfrm>
          <a:noFill/>
        </p:spPr>
      </p:pic>
    </p:spTree>
  </p:cSld>
  <p:clrMapOvr>
    <a:masterClrMapping/>
  </p:clrMapOvr>
  <p:transition advTm="30000"/>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012825" y="277813"/>
            <a:ext cx="7467600" cy="1139825"/>
          </a:xfrm>
        </p:spPr>
        <p:txBody>
          <a:bodyPr/>
          <a:lstStyle/>
          <a:p>
            <a:pPr eaLnBrk="1" hangingPunct="1"/>
            <a:r>
              <a:rPr lang="ru-RU" sz="5700" smtClean="0">
                <a:solidFill>
                  <a:srgbClr val="FF3300"/>
                </a:solidFill>
                <a:latin typeface="Arial Black" pitchFamily="34" charset="0"/>
              </a:rPr>
              <a:t>5.</a:t>
            </a:r>
            <a:r>
              <a:rPr lang="ru-RU" smtClean="0"/>
              <a:t>    </a:t>
            </a:r>
            <a:r>
              <a:rPr lang="ru-RU" sz="4600" b="1" smtClean="0"/>
              <a:t>ЭНТРОПИЯ</a:t>
            </a:r>
            <a:r>
              <a:rPr lang="ru-RU" b="1" smtClean="0"/>
              <a:t> </a:t>
            </a:r>
            <a:r>
              <a:rPr lang="ru-RU" smtClean="0"/>
              <a:t>- это:</a:t>
            </a:r>
          </a:p>
        </p:txBody>
      </p:sp>
      <p:sp>
        <p:nvSpPr>
          <p:cNvPr id="110595" name="Rectangle 3"/>
          <p:cNvSpPr>
            <a:spLocks noGrp="1" noChangeArrowheads="1"/>
          </p:cNvSpPr>
          <p:nvPr>
            <p:ph type="body" sz="half" idx="1"/>
          </p:nvPr>
        </p:nvSpPr>
        <p:spPr>
          <a:xfrm>
            <a:off x="457200" y="1600200"/>
            <a:ext cx="7858125" cy="4530725"/>
          </a:xfrm>
          <a:solidFill>
            <a:srgbClr val="F2FBB1"/>
          </a:solidFill>
        </p:spPr>
        <p:txBody>
          <a:bodyPr/>
          <a:lstStyle/>
          <a:p>
            <a:pPr marL="609600" indent="-609600" algn="ctr" eaLnBrk="1" hangingPunct="1">
              <a:spcAft>
                <a:spcPct val="40000"/>
              </a:spcAft>
              <a:buSzPct val="140000"/>
              <a:buFont typeface="Wingdings" pitchFamily="2" charset="2"/>
              <a:buNone/>
            </a:pPr>
            <a:endParaRPr lang="ru-RU" sz="1700" b="1" smtClean="0"/>
          </a:p>
          <a:p>
            <a:pPr marL="609600" indent="-609600" algn="ctr" eaLnBrk="1" hangingPunct="1">
              <a:spcAft>
                <a:spcPct val="40000"/>
              </a:spcAft>
              <a:buSzPct val="140000"/>
              <a:buFont typeface="Wingdings" pitchFamily="2" charset="2"/>
              <a:buAutoNum type="alphaUcPeriod"/>
            </a:pPr>
            <a:r>
              <a:rPr lang="ru-RU" sz="2600" b="1" smtClean="0"/>
              <a:t>Степень разнообразия элементов системы.</a:t>
            </a:r>
          </a:p>
          <a:p>
            <a:pPr marL="609600" indent="-609600" algn="ctr" eaLnBrk="1" hangingPunct="1">
              <a:spcAft>
                <a:spcPct val="40000"/>
              </a:spcAft>
              <a:buSzPct val="140000"/>
              <a:buFont typeface="Wingdings" pitchFamily="2" charset="2"/>
              <a:buAutoNum type="alphaUcPeriod"/>
            </a:pPr>
            <a:r>
              <a:rPr lang="ru-RU" sz="2600" b="1" smtClean="0"/>
              <a:t>Показатель надежности системы управления объектом. </a:t>
            </a:r>
          </a:p>
          <a:p>
            <a:pPr marL="609600" indent="-609600" algn="ctr" eaLnBrk="1" hangingPunct="1">
              <a:spcAft>
                <a:spcPct val="40000"/>
              </a:spcAft>
              <a:buSzPct val="140000"/>
              <a:buFont typeface="Wingdings" pitchFamily="2" charset="2"/>
              <a:buAutoNum type="alphaUcPeriod"/>
            </a:pPr>
            <a:r>
              <a:rPr lang="ru-RU" sz="2600" b="1" smtClean="0"/>
              <a:t>Мера беспорядка в системе. </a:t>
            </a:r>
          </a:p>
          <a:p>
            <a:pPr marL="609600" indent="-609600" algn="ctr" eaLnBrk="1" hangingPunct="1">
              <a:spcAft>
                <a:spcPct val="40000"/>
              </a:spcAft>
              <a:buSzPct val="140000"/>
              <a:buFont typeface="Wingdings" pitchFamily="2" charset="2"/>
              <a:buAutoNum type="alphaUcPeriod"/>
            </a:pPr>
            <a:endParaRPr lang="ru-RU" sz="2600" b="1" smtClean="0"/>
          </a:p>
        </p:txBody>
      </p:sp>
      <p:pic>
        <p:nvPicPr>
          <p:cNvPr id="11059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46138"/>
            <a:ext cx="1104900" cy="1143000"/>
          </a:xfrm>
          <a:noFill/>
        </p:spPr>
      </p:pic>
    </p:spTree>
  </p:cSld>
  <p:clrMapOvr>
    <a:masterClrMapping/>
  </p:clrMapOvr>
  <p:transition advTm="30000"/>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217613" y="538163"/>
            <a:ext cx="7415212" cy="768350"/>
          </a:xfrm>
        </p:spPr>
        <p:txBody>
          <a:bodyPr/>
          <a:lstStyle/>
          <a:p>
            <a:pPr eaLnBrk="1" hangingPunct="1"/>
            <a:r>
              <a:rPr lang="ru-RU" sz="5000" b="1" smtClean="0">
                <a:solidFill>
                  <a:srgbClr val="FF3300"/>
                </a:solidFill>
                <a:latin typeface="Arial Black" pitchFamily="34" charset="0"/>
              </a:rPr>
              <a:t>6.</a:t>
            </a:r>
            <a:r>
              <a:rPr lang="ru-RU" smtClean="0"/>
              <a:t>    </a:t>
            </a:r>
            <a:r>
              <a:rPr lang="ru-RU" b="1" smtClean="0"/>
              <a:t>СИНЕРГИЯ</a:t>
            </a:r>
            <a:r>
              <a:rPr lang="ru-RU" smtClean="0"/>
              <a:t> - это:</a:t>
            </a:r>
          </a:p>
        </p:txBody>
      </p:sp>
      <p:sp>
        <p:nvSpPr>
          <p:cNvPr id="111619" name="Rectangle 3"/>
          <p:cNvSpPr>
            <a:spLocks noGrp="1" noChangeArrowheads="1"/>
          </p:cNvSpPr>
          <p:nvPr>
            <p:ph type="body" sz="half" idx="1"/>
          </p:nvPr>
        </p:nvSpPr>
        <p:spPr>
          <a:xfrm>
            <a:off x="457200" y="1600200"/>
            <a:ext cx="8010525" cy="4530725"/>
          </a:xfrm>
          <a:solidFill>
            <a:srgbClr val="F2FBB1"/>
          </a:solidFill>
        </p:spPr>
        <p:txBody>
          <a:bodyPr/>
          <a:lstStyle/>
          <a:p>
            <a:pPr marL="609600" indent="-609600" algn="ctr" eaLnBrk="1" hangingPunct="1">
              <a:spcAft>
                <a:spcPct val="30000"/>
              </a:spcAft>
              <a:buSzPct val="140000"/>
              <a:buFont typeface="Wingdings" pitchFamily="2" charset="2"/>
              <a:buAutoNum type="alphaUcPeriod"/>
            </a:pPr>
            <a:r>
              <a:rPr lang="ru-RU" sz="2600" b="1" dirty="0" smtClean="0"/>
              <a:t>Совокупность представлений о механизмах самоорганизации систем.</a:t>
            </a:r>
          </a:p>
          <a:p>
            <a:pPr marL="609600" indent="-609600" algn="ctr" eaLnBrk="1" hangingPunct="1">
              <a:spcAft>
                <a:spcPct val="30000"/>
              </a:spcAft>
              <a:buSzPct val="140000"/>
              <a:buFont typeface="Wingdings" pitchFamily="2" charset="2"/>
              <a:buAutoNum type="alphaUcPeriod"/>
            </a:pPr>
            <a:r>
              <a:rPr lang="ru-RU" sz="2600" b="1" dirty="0" smtClean="0"/>
              <a:t>Взаимозависимое действие нескольких факторов в одном направлении.</a:t>
            </a:r>
          </a:p>
          <a:p>
            <a:pPr marL="609600" indent="-609600" algn="ctr" eaLnBrk="1" hangingPunct="1">
              <a:spcAft>
                <a:spcPct val="30000"/>
              </a:spcAft>
              <a:buSzPct val="140000"/>
              <a:buFont typeface="Wingdings" pitchFamily="2" charset="2"/>
              <a:buAutoNum type="alphaUcPeriod"/>
            </a:pPr>
            <a:r>
              <a:rPr lang="ru-RU" sz="2600" b="1" dirty="0" smtClean="0"/>
              <a:t>Система методов организационного поведения.</a:t>
            </a:r>
          </a:p>
        </p:txBody>
      </p:sp>
      <p:pic>
        <p:nvPicPr>
          <p:cNvPr id="111620"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07950" y="836613"/>
            <a:ext cx="1104900" cy="1143000"/>
          </a:xfrm>
          <a:noFill/>
        </p:spPr>
      </p:pic>
    </p:spTree>
  </p:cSld>
  <p:clrMapOvr>
    <a:masterClrMapping/>
  </p:clrMapOvr>
  <p:transition advTm="30000"/>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489075" y="279400"/>
            <a:ext cx="7259638" cy="1122363"/>
          </a:xfrm>
        </p:spPr>
        <p:txBody>
          <a:bodyPr/>
          <a:lstStyle/>
          <a:p>
            <a:pPr eaLnBrk="1" hangingPunct="1"/>
            <a:r>
              <a:rPr lang="ru-RU" sz="5000" smtClean="0">
                <a:solidFill>
                  <a:srgbClr val="FF3300"/>
                </a:solidFill>
                <a:latin typeface="Arial Black" pitchFamily="34" charset="0"/>
              </a:rPr>
              <a:t>7.</a:t>
            </a:r>
            <a:r>
              <a:rPr lang="ru-RU" sz="3400" smtClean="0"/>
              <a:t> Какая модель организации была предложена Ф.У. Тейлором:</a:t>
            </a:r>
          </a:p>
        </p:txBody>
      </p:sp>
      <p:sp>
        <p:nvSpPr>
          <p:cNvPr id="112643" name="Rectangle 3"/>
          <p:cNvSpPr>
            <a:spLocks noGrp="1" noChangeArrowheads="1"/>
          </p:cNvSpPr>
          <p:nvPr>
            <p:ph type="body" sz="half" idx="1"/>
          </p:nvPr>
        </p:nvSpPr>
        <p:spPr>
          <a:xfrm>
            <a:off x="457200" y="1600200"/>
            <a:ext cx="8010525" cy="4530725"/>
          </a:xfrm>
          <a:solidFill>
            <a:srgbClr val="F2FBB1"/>
          </a:solidFill>
        </p:spPr>
        <p:txBody>
          <a:bodyPr/>
          <a:lstStyle/>
          <a:p>
            <a:pPr marL="609600" indent="-609600" algn="ctr" eaLnBrk="1" hangingPunct="1">
              <a:buSzPct val="140000"/>
              <a:buFont typeface="Wingdings" pitchFamily="2" charset="2"/>
              <a:buNone/>
            </a:pPr>
            <a:endParaRPr lang="ru-RU" sz="1700" smtClean="0"/>
          </a:p>
          <a:p>
            <a:pPr marL="609600" indent="-609600" algn="ctr" eaLnBrk="1" hangingPunct="1">
              <a:spcAft>
                <a:spcPct val="30000"/>
              </a:spcAft>
              <a:buSzPct val="140000"/>
              <a:buFont typeface="Wingdings" pitchFamily="2" charset="2"/>
              <a:buAutoNum type="alphaUcPeriod"/>
            </a:pPr>
            <a:r>
              <a:rPr lang="ru-RU" sz="2600" b="1" smtClean="0"/>
              <a:t>Организация как трудовой процесс. </a:t>
            </a:r>
          </a:p>
          <a:p>
            <a:pPr marL="609600" indent="-609600" algn="ctr" eaLnBrk="1" hangingPunct="1">
              <a:spcAft>
                <a:spcPct val="30000"/>
              </a:spcAft>
              <a:buSzPct val="140000"/>
              <a:buFont typeface="Wingdings" pitchFamily="2" charset="2"/>
              <a:buAutoNum type="alphaUcPeriod"/>
            </a:pPr>
            <a:r>
              <a:rPr lang="ru-RU" sz="2600" b="1" smtClean="0"/>
              <a:t>Организация как структура служб и подразделений.</a:t>
            </a:r>
          </a:p>
          <a:p>
            <a:pPr marL="609600" indent="-609600" algn="ctr" eaLnBrk="1" hangingPunct="1">
              <a:spcAft>
                <a:spcPct val="30000"/>
              </a:spcAft>
              <a:buSzPct val="140000"/>
              <a:buFont typeface="Wingdings" pitchFamily="2" charset="2"/>
              <a:buAutoNum type="alphaUcPeriod"/>
            </a:pPr>
            <a:r>
              <a:rPr lang="ru-RU" sz="2600" b="1" smtClean="0"/>
              <a:t>Организация как система производственных отношений.</a:t>
            </a:r>
          </a:p>
        </p:txBody>
      </p:sp>
      <p:pic>
        <p:nvPicPr>
          <p:cNvPr id="11264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150938" y="382588"/>
            <a:ext cx="7793037" cy="1462087"/>
          </a:xfrm>
        </p:spPr>
        <p:txBody>
          <a:bodyPr/>
          <a:lstStyle/>
          <a:p>
            <a:pPr eaLnBrk="1" hangingPunct="1"/>
            <a:r>
              <a:rPr lang="ru-RU" sz="5000" smtClean="0">
                <a:solidFill>
                  <a:srgbClr val="FF3300"/>
                </a:solidFill>
                <a:latin typeface="Arial Black" pitchFamily="34" charset="0"/>
              </a:rPr>
              <a:t>8.</a:t>
            </a:r>
            <a:r>
              <a:rPr lang="ru-RU" sz="2900" smtClean="0"/>
              <a:t> В соответствии с какой моделью организации действия руководителя не могут быть полностью рациональными</a:t>
            </a:r>
          </a:p>
        </p:txBody>
      </p:sp>
      <p:sp>
        <p:nvSpPr>
          <p:cNvPr id="113667" name="Rectangle 3"/>
          <p:cNvSpPr>
            <a:spLocks noGrp="1" noChangeArrowheads="1"/>
          </p:cNvSpPr>
          <p:nvPr>
            <p:ph type="body" sz="half" idx="1"/>
          </p:nvPr>
        </p:nvSpPr>
        <p:spPr>
          <a:xfrm>
            <a:off x="457200" y="1600200"/>
            <a:ext cx="8010525" cy="4530725"/>
          </a:xfrm>
          <a:solidFill>
            <a:srgbClr val="F2FBB1"/>
          </a:solidFill>
        </p:spPr>
        <p:txBody>
          <a:bodyPr/>
          <a:lstStyle/>
          <a:p>
            <a:pPr marL="609600" indent="-609600" algn="ctr" eaLnBrk="1" hangingPunct="1">
              <a:spcAft>
                <a:spcPct val="50000"/>
              </a:spcAft>
              <a:buSzPct val="140000"/>
              <a:buFont typeface="Wingdings" pitchFamily="2" charset="2"/>
              <a:buNone/>
            </a:pPr>
            <a:endParaRPr lang="ru-RU" sz="2600" smtClean="0"/>
          </a:p>
          <a:p>
            <a:pPr marL="609600" indent="-609600" algn="ctr" eaLnBrk="1" hangingPunct="1">
              <a:spcAft>
                <a:spcPct val="50000"/>
              </a:spcAft>
              <a:buSzPct val="140000"/>
              <a:buFont typeface="Wingdings" pitchFamily="2" charset="2"/>
              <a:buAutoNum type="alphaUcPeriod"/>
            </a:pPr>
            <a:r>
              <a:rPr lang="ru-RU" sz="2600" b="1" smtClean="0"/>
              <a:t>Промышленное производство.</a:t>
            </a:r>
          </a:p>
          <a:p>
            <a:pPr marL="609600" indent="-609600" algn="ctr" eaLnBrk="1" hangingPunct="1">
              <a:spcAft>
                <a:spcPct val="50000"/>
              </a:spcAft>
              <a:buSzPct val="140000"/>
              <a:buFont typeface="Wingdings" pitchFamily="2" charset="2"/>
              <a:buAutoNum type="alphaUcPeriod"/>
            </a:pPr>
            <a:r>
              <a:rPr lang="ru-RU" sz="2600" b="1" smtClean="0"/>
              <a:t>Социальная система</a:t>
            </a:r>
            <a:r>
              <a:rPr lang="ru-RU" sz="2600" smtClean="0"/>
              <a:t>.</a:t>
            </a:r>
            <a:r>
              <a:rPr lang="ru-RU" sz="2600" b="1" smtClean="0"/>
              <a:t> </a:t>
            </a:r>
          </a:p>
          <a:p>
            <a:pPr marL="609600" indent="-609600" algn="ctr" eaLnBrk="1" hangingPunct="1">
              <a:spcAft>
                <a:spcPct val="50000"/>
              </a:spcAft>
              <a:buSzPct val="140000"/>
              <a:buFont typeface="Wingdings" pitchFamily="2" charset="2"/>
              <a:buAutoNum type="alphaUcPeriod"/>
            </a:pPr>
            <a:r>
              <a:rPr lang="ru-RU" sz="2600" b="1" smtClean="0"/>
              <a:t>Финансово-промышленные группы.</a:t>
            </a:r>
          </a:p>
          <a:p>
            <a:pPr marL="609600" indent="-609600" algn="ctr" eaLnBrk="1" hangingPunct="1">
              <a:spcAft>
                <a:spcPct val="50000"/>
              </a:spcAft>
              <a:buSzPct val="140000"/>
              <a:buFont typeface="Wingdings" pitchFamily="2" charset="2"/>
              <a:buAutoNum type="alphaUcPeriod"/>
            </a:pPr>
            <a:endParaRPr lang="ru-RU" sz="2600" smtClean="0"/>
          </a:p>
        </p:txBody>
      </p:sp>
      <p:pic>
        <p:nvPicPr>
          <p:cNvPr id="11366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150938" y="382588"/>
            <a:ext cx="7793037" cy="1462087"/>
          </a:xfrm>
        </p:spPr>
        <p:txBody>
          <a:bodyPr/>
          <a:lstStyle/>
          <a:p>
            <a:pPr eaLnBrk="1" hangingPunct="1"/>
            <a:r>
              <a:rPr lang="ru-RU" sz="5000" b="1" smtClean="0">
                <a:solidFill>
                  <a:srgbClr val="FF3300"/>
                </a:solidFill>
              </a:rPr>
              <a:t>9.</a:t>
            </a:r>
            <a:r>
              <a:rPr lang="ru-RU" sz="2500" smtClean="0"/>
              <a:t> Какая система представляет собой набор  норм, определяющих последовательность операций в процессе производства:</a:t>
            </a:r>
          </a:p>
        </p:txBody>
      </p:sp>
      <p:sp>
        <p:nvSpPr>
          <p:cNvPr id="114691" name="Rectangle 3"/>
          <p:cNvSpPr>
            <a:spLocks noGrp="1" noChangeArrowheads="1"/>
          </p:cNvSpPr>
          <p:nvPr>
            <p:ph type="body" sz="half" idx="1"/>
          </p:nvPr>
        </p:nvSpPr>
        <p:spPr>
          <a:xfrm>
            <a:off x="1187450" y="2060575"/>
            <a:ext cx="7637463" cy="4114800"/>
          </a:xfrm>
          <a:solidFill>
            <a:srgbClr val="F2FBB1"/>
          </a:solidFill>
        </p:spPr>
        <p:txBody>
          <a:bodyPr/>
          <a:lstStyle/>
          <a:p>
            <a:pPr marL="660400" indent="-660400" algn="ctr" eaLnBrk="1" hangingPunct="1">
              <a:spcAft>
                <a:spcPct val="50000"/>
              </a:spcAft>
              <a:buSzPct val="140000"/>
              <a:buFont typeface="Wingdings" pitchFamily="2" charset="2"/>
              <a:buNone/>
            </a:pPr>
            <a:endParaRPr lang="ru-RU" sz="2600" smtClean="0"/>
          </a:p>
          <a:p>
            <a:pPr marL="660400" indent="-660400" algn="ctr" eaLnBrk="1" hangingPunct="1">
              <a:spcAft>
                <a:spcPct val="50000"/>
              </a:spcAft>
              <a:buSzPct val="140000"/>
              <a:buFont typeface="Wingdings" pitchFamily="2" charset="2"/>
              <a:buAutoNum type="alphaUcPeriod"/>
            </a:pPr>
            <a:r>
              <a:rPr lang="ru-RU" b="1" smtClean="0"/>
              <a:t>Бюрократическая.</a:t>
            </a:r>
          </a:p>
          <a:p>
            <a:pPr marL="660400" indent="-660400" algn="ctr" eaLnBrk="1" hangingPunct="1">
              <a:spcAft>
                <a:spcPct val="50000"/>
              </a:spcAft>
              <a:buSzPct val="140000"/>
              <a:buFont typeface="Wingdings" pitchFamily="2" charset="2"/>
              <a:buAutoNum type="alphaUcPeriod"/>
            </a:pPr>
            <a:r>
              <a:rPr lang="ru-RU" b="1" smtClean="0"/>
              <a:t>Схоластическая.</a:t>
            </a:r>
          </a:p>
          <a:p>
            <a:pPr marL="660400" indent="-660400" algn="ctr" eaLnBrk="1" hangingPunct="1">
              <a:spcAft>
                <a:spcPct val="50000"/>
              </a:spcAft>
              <a:buSzPct val="140000"/>
              <a:buFont typeface="Wingdings" pitchFamily="2" charset="2"/>
              <a:buAutoNum type="alphaUcPeriod"/>
            </a:pPr>
            <a:r>
              <a:rPr lang="ru-RU" b="1" smtClean="0"/>
              <a:t>Технологическая.</a:t>
            </a:r>
          </a:p>
        </p:txBody>
      </p:sp>
      <p:pic>
        <p:nvPicPr>
          <p:cNvPr id="11469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368425" y="214313"/>
            <a:ext cx="8027988" cy="1462087"/>
          </a:xfrm>
        </p:spPr>
        <p:txBody>
          <a:bodyPr/>
          <a:lstStyle/>
          <a:p>
            <a:pPr eaLnBrk="1" hangingPunct="1"/>
            <a:r>
              <a:rPr lang="ru-RU" sz="5000" b="1" smtClean="0">
                <a:solidFill>
                  <a:srgbClr val="FF3300"/>
                </a:solidFill>
              </a:rPr>
              <a:t>10.</a:t>
            </a:r>
            <a:r>
              <a:rPr lang="ru-RU" sz="2900" smtClean="0"/>
              <a:t> </a:t>
            </a:r>
            <a:r>
              <a:rPr lang="ru-RU" sz="2900" b="1" smtClean="0"/>
              <a:t>Элементами технологической системы являются:</a:t>
            </a:r>
          </a:p>
        </p:txBody>
      </p:sp>
      <p:sp>
        <p:nvSpPr>
          <p:cNvPr id="115715" name="Rectangle 3"/>
          <p:cNvSpPr>
            <a:spLocks noGrp="1" noChangeArrowheads="1"/>
          </p:cNvSpPr>
          <p:nvPr>
            <p:ph type="body" sz="half" idx="1"/>
          </p:nvPr>
        </p:nvSpPr>
        <p:spPr>
          <a:xfrm>
            <a:off x="1182688" y="2122488"/>
            <a:ext cx="7566025" cy="4114800"/>
          </a:xfrm>
          <a:solidFill>
            <a:srgbClr val="F2FBB1"/>
          </a:solidFill>
        </p:spPr>
        <p:txBody>
          <a:bodyPr/>
          <a:lstStyle/>
          <a:p>
            <a:pPr marL="609600" indent="-609600" algn="ctr" eaLnBrk="1" hangingPunct="1">
              <a:buSzPct val="140000"/>
              <a:buFont typeface="Wingdings" pitchFamily="2" charset="2"/>
              <a:buAutoNum type="alphaUcPeriod"/>
            </a:pPr>
            <a:endParaRPr lang="ru-RU" sz="2600" smtClean="0"/>
          </a:p>
          <a:p>
            <a:pPr marL="609600" indent="-609600" algn="ctr" eaLnBrk="1" hangingPunct="1">
              <a:spcAft>
                <a:spcPct val="50000"/>
              </a:spcAft>
              <a:buSzPct val="140000"/>
              <a:buFont typeface="Wingdings" pitchFamily="2" charset="2"/>
              <a:buAutoNum type="alphaUcPeriod"/>
            </a:pPr>
            <a:r>
              <a:rPr lang="ru-RU" sz="2600" b="1" smtClean="0"/>
              <a:t>Методы и стили руководства.</a:t>
            </a:r>
          </a:p>
          <a:p>
            <a:pPr marL="609600" indent="-609600" algn="ctr" eaLnBrk="1" hangingPunct="1">
              <a:spcAft>
                <a:spcPct val="50000"/>
              </a:spcAft>
              <a:buSzPct val="140000"/>
              <a:buFont typeface="Wingdings" pitchFamily="2" charset="2"/>
              <a:buAutoNum type="alphaUcPeriod"/>
            </a:pPr>
            <a:r>
              <a:rPr lang="ru-RU" sz="2600" b="1" smtClean="0"/>
              <a:t>Физические элементы и человек. </a:t>
            </a:r>
          </a:p>
          <a:p>
            <a:pPr marL="609600" indent="-609600" algn="ctr" eaLnBrk="1" hangingPunct="1">
              <a:spcAft>
                <a:spcPct val="50000"/>
              </a:spcAft>
              <a:buSzPct val="140000"/>
              <a:buFont typeface="Wingdings" pitchFamily="2" charset="2"/>
              <a:buAutoNum type="alphaUcPeriod"/>
            </a:pPr>
            <a:r>
              <a:rPr lang="ru-RU" sz="2600" b="1" smtClean="0"/>
              <a:t>Формализованные элементы отношений.</a:t>
            </a:r>
          </a:p>
          <a:p>
            <a:pPr marL="609600" indent="-609600" algn="ctr" eaLnBrk="1" hangingPunct="1">
              <a:spcAft>
                <a:spcPct val="50000"/>
              </a:spcAft>
              <a:buSzPct val="140000"/>
              <a:buFont typeface="Wingdings" pitchFamily="2" charset="2"/>
              <a:buAutoNum type="alphaUcPeriod"/>
            </a:pPr>
            <a:endParaRPr lang="ru-RU" sz="2600" b="1" smtClean="0"/>
          </a:p>
        </p:txBody>
      </p:sp>
      <p:pic>
        <p:nvPicPr>
          <p:cNvPr id="11571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387475" y="214313"/>
            <a:ext cx="7793038" cy="1462087"/>
          </a:xfrm>
        </p:spPr>
        <p:txBody>
          <a:bodyPr/>
          <a:lstStyle/>
          <a:p>
            <a:pPr eaLnBrk="1" hangingPunct="1"/>
            <a:r>
              <a:rPr lang="ru-RU" sz="5000" b="1" smtClean="0">
                <a:solidFill>
                  <a:srgbClr val="FF3300"/>
                </a:solidFill>
              </a:rPr>
              <a:t>11.</a:t>
            </a:r>
            <a:r>
              <a:rPr lang="ru-RU" sz="3400" smtClean="0"/>
              <a:t> </a:t>
            </a:r>
            <a:r>
              <a:rPr lang="ru-RU" sz="3400" b="1" smtClean="0"/>
              <a:t>В поточном производстве целесообразна:</a:t>
            </a:r>
          </a:p>
        </p:txBody>
      </p:sp>
      <p:sp>
        <p:nvSpPr>
          <p:cNvPr id="116739" name="Rectangle 3"/>
          <p:cNvSpPr>
            <a:spLocks noGrp="1" noChangeArrowheads="1"/>
          </p:cNvSpPr>
          <p:nvPr>
            <p:ph type="body" sz="half" idx="1"/>
          </p:nvPr>
        </p:nvSpPr>
        <p:spPr>
          <a:xfrm>
            <a:off x="1182688" y="2122488"/>
            <a:ext cx="7637462" cy="4114800"/>
          </a:xfrm>
          <a:solidFill>
            <a:srgbClr val="F2FBB1"/>
          </a:solidFill>
        </p:spPr>
        <p:txBody>
          <a:bodyPr/>
          <a:lstStyle/>
          <a:p>
            <a:pPr marL="609600" indent="-609600" algn="ctr" eaLnBrk="1" hangingPunct="1">
              <a:buSzPct val="140000"/>
              <a:buFont typeface="Wingdings" pitchFamily="2" charset="2"/>
              <a:buNone/>
            </a:pPr>
            <a:endParaRPr lang="ru-RU" sz="2600" smtClean="0"/>
          </a:p>
          <a:p>
            <a:pPr marL="609600" indent="-609600" algn="ctr" eaLnBrk="1" hangingPunct="1">
              <a:spcAft>
                <a:spcPct val="50000"/>
              </a:spcAft>
              <a:buSzPct val="140000"/>
              <a:buFont typeface="Wingdings" pitchFamily="2" charset="2"/>
              <a:buAutoNum type="alphaUcPeriod"/>
            </a:pPr>
            <a:r>
              <a:rPr lang="ru-RU" sz="2600" b="1" smtClean="0"/>
              <a:t>Бюрократическая структура.</a:t>
            </a:r>
          </a:p>
          <a:p>
            <a:pPr marL="609600" indent="-609600" algn="ctr" eaLnBrk="1" hangingPunct="1">
              <a:spcAft>
                <a:spcPct val="50000"/>
              </a:spcAft>
              <a:buSzPct val="140000"/>
              <a:buFont typeface="Wingdings" pitchFamily="2" charset="2"/>
              <a:buAutoNum type="alphaUcPeriod"/>
            </a:pPr>
            <a:r>
              <a:rPr lang="ru-RU" sz="2600" b="1" smtClean="0"/>
              <a:t>Экономическая система.</a:t>
            </a:r>
          </a:p>
          <a:p>
            <a:pPr marL="609600" indent="-609600" algn="ctr" eaLnBrk="1" hangingPunct="1">
              <a:spcAft>
                <a:spcPct val="50000"/>
              </a:spcAft>
              <a:buSzPct val="140000"/>
              <a:buFont typeface="Wingdings" pitchFamily="2" charset="2"/>
              <a:buAutoNum type="alphaUcPeriod"/>
            </a:pPr>
            <a:r>
              <a:rPr lang="ru-RU" sz="2600" b="1" smtClean="0"/>
              <a:t>Социальная система.</a:t>
            </a:r>
          </a:p>
        </p:txBody>
      </p:sp>
      <p:pic>
        <p:nvPicPr>
          <p:cNvPr id="116740"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07950" y="836613"/>
            <a:ext cx="1104900" cy="1143000"/>
          </a:xfrm>
          <a:noFill/>
        </p:spPr>
      </p:pic>
    </p:spTree>
  </p:cSld>
  <p:clrMapOvr>
    <a:masterClrMapping/>
  </p:clrMapOvr>
  <p:transition advTm="30000"/>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655763" y="333375"/>
            <a:ext cx="7092950" cy="1462088"/>
          </a:xfrm>
        </p:spPr>
        <p:txBody>
          <a:bodyPr/>
          <a:lstStyle/>
          <a:p>
            <a:pPr eaLnBrk="1" hangingPunct="1"/>
            <a:r>
              <a:rPr lang="ru-RU" sz="5000" b="1" smtClean="0">
                <a:solidFill>
                  <a:srgbClr val="FF3300"/>
                </a:solidFill>
              </a:rPr>
              <a:t>12.</a:t>
            </a:r>
            <a:r>
              <a:rPr lang="ru-RU" sz="2500" smtClean="0"/>
              <a:t> "Для каждой организации </a:t>
            </a:r>
            <a:br>
              <a:rPr lang="ru-RU" sz="2500" smtClean="0"/>
            </a:br>
            <a:r>
              <a:rPr lang="ru-RU" sz="2500" smtClean="0"/>
              <a:t>развитие социальной сферы </a:t>
            </a:r>
            <a:br>
              <a:rPr lang="ru-RU" sz="2500" smtClean="0"/>
            </a:br>
            <a:r>
              <a:rPr lang="ru-RU" sz="2500" smtClean="0"/>
              <a:t>увеличивает производительность труда"</a:t>
            </a:r>
          </a:p>
        </p:txBody>
      </p:sp>
      <p:sp>
        <p:nvSpPr>
          <p:cNvPr id="117763" name="Rectangle 3"/>
          <p:cNvSpPr>
            <a:spLocks noGrp="1" noChangeArrowheads="1"/>
          </p:cNvSpPr>
          <p:nvPr>
            <p:ph type="body" sz="half" idx="1"/>
          </p:nvPr>
        </p:nvSpPr>
        <p:spPr>
          <a:xfrm>
            <a:off x="1182688" y="2122488"/>
            <a:ext cx="7421562" cy="4114800"/>
          </a:xfrm>
          <a:solidFill>
            <a:srgbClr val="F2FBB1"/>
          </a:solidFill>
        </p:spPr>
        <p:txBody>
          <a:bodyPr/>
          <a:lstStyle/>
          <a:p>
            <a:pPr marL="609600" indent="-609600" algn="ctr" eaLnBrk="1" hangingPunct="1">
              <a:spcAft>
                <a:spcPct val="50000"/>
              </a:spcAft>
              <a:buSzPct val="140000"/>
              <a:buFont typeface="Wingdings" pitchFamily="2" charset="2"/>
              <a:buNone/>
            </a:pPr>
            <a:endParaRPr lang="ru-RU" sz="1700" smtClean="0"/>
          </a:p>
          <a:p>
            <a:pPr marL="609600" indent="-609600" algn="ctr" eaLnBrk="1" hangingPunct="1">
              <a:spcAft>
                <a:spcPct val="50000"/>
              </a:spcAft>
              <a:buSzPct val="140000"/>
              <a:buFont typeface="Wingdings" pitchFamily="2" charset="2"/>
              <a:buAutoNum type="alphaUcPeriod"/>
            </a:pPr>
            <a:r>
              <a:rPr lang="ru-RU" sz="3500" b="1" smtClean="0"/>
              <a:t>Не всегда.</a:t>
            </a:r>
          </a:p>
          <a:p>
            <a:pPr marL="609600" indent="-609600" algn="ctr" eaLnBrk="1" hangingPunct="1">
              <a:spcAft>
                <a:spcPct val="50000"/>
              </a:spcAft>
              <a:buSzPct val="140000"/>
              <a:buFont typeface="Wingdings" pitchFamily="2" charset="2"/>
              <a:buAutoNum type="alphaUcPeriod"/>
            </a:pPr>
            <a:r>
              <a:rPr lang="ru-RU" sz="3500" b="1" smtClean="0"/>
              <a:t>Да.</a:t>
            </a:r>
          </a:p>
          <a:p>
            <a:pPr marL="609600" indent="-609600" algn="ctr" eaLnBrk="1" hangingPunct="1">
              <a:spcAft>
                <a:spcPct val="50000"/>
              </a:spcAft>
              <a:buSzPct val="140000"/>
              <a:buFont typeface="Wingdings" pitchFamily="2" charset="2"/>
              <a:buAutoNum type="alphaUcPeriod"/>
            </a:pPr>
            <a:r>
              <a:rPr lang="ru-RU" sz="3500" b="1" smtClean="0"/>
              <a:t>Нет. </a:t>
            </a:r>
          </a:p>
        </p:txBody>
      </p:sp>
      <p:pic>
        <p:nvPicPr>
          <p:cNvPr id="11776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374900" y="214313"/>
            <a:ext cx="6734175" cy="1462087"/>
          </a:xfrm>
        </p:spPr>
        <p:txBody>
          <a:bodyPr/>
          <a:lstStyle/>
          <a:p>
            <a:pPr eaLnBrk="1" hangingPunct="1"/>
            <a:r>
              <a:rPr lang="ru-RU" sz="5000" b="1" smtClean="0">
                <a:solidFill>
                  <a:srgbClr val="FF3300"/>
                </a:solidFill>
              </a:rPr>
              <a:t>13.</a:t>
            </a:r>
            <a:r>
              <a:rPr lang="ru-RU" sz="3800" smtClean="0"/>
              <a:t> </a:t>
            </a:r>
            <a:r>
              <a:rPr lang="ru-RU" sz="3800" b="1" smtClean="0"/>
              <a:t>Оболочная организация не имеет:</a:t>
            </a:r>
          </a:p>
        </p:txBody>
      </p:sp>
      <p:sp>
        <p:nvSpPr>
          <p:cNvPr id="118787" name="Rectangle 3"/>
          <p:cNvSpPr>
            <a:spLocks noGrp="1" noChangeArrowheads="1"/>
          </p:cNvSpPr>
          <p:nvPr>
            <p:ph type="body" sz="half" idx="1"/>
          </p:nvPr>
        </p:nvSpPr>
        <p:spPr>
          <a:xfrm>
            <a:off x="1182688" y="2122488"/>
            <a:ext cx="7493000" cy="4114800"/>
          </a:xfrm>
          <a:solidFill>
            <a:srgbClr val="F2FBB1"/>
          </a:solidFill>
        </p:spPr>
        <p:txBody>
          <a:bodyPr/>
          <a:lstStyle/>
          <a:p>
            <a:pPr marL="609600" indent="-609600" eaLnBrk="1" hangingPunct="1"/>
            <a:endParaRPr lang="ru-RU" sz="2600" smtClean="0"/>
          </a:p>
          <a:p>
            <a:pPr marL="609600" indent="-609600" algn="ctr" eaLnBrk="1" hangingPunct="1">
              <a:spcAft>
                <a:spcPct val="50000"/>
              </a:spcAft>
              <a:buSzPct val="140000"/>
              <a:buFont typeface="Wingdings" pitchFamily="2" charset="2"/>
              <a:buAutoNum type="alphaUcPeriod"/>
            </a:pPr>
            <a:r>
              <a:rPr lang="ru-RU" b="1" smtClean="0"/>
              <a:t> Бизнес-функции.</a:t>
            </a:r>
          </a:p>
          <a:p>
            <a:pPr marL="609600" indent="-609600" algn="ctr" eaLnBrk="1" hangingPunct="1">
              <a:spcAft>
                <a:spcPct val="50000"/>
              </a:spcAft>
              <a:buSzPct val="140000"/>
              <a:buFont typeface="Wingdings" pitchFamily="2" charset="2"/>
              <a:buAutoNum type="alphaUcPeriod"/>
            </a:pPr>
            <a:r>
              <a:rPr lang="ru-RU" b="1" smtClean="0"/>
              <a:t>Функции управления.</a:t>
            </a:r>
          </a:p>
          <a:p>
            <a:pPr marL="609600" indent="-609600" algn="ctr" eaLnBrk="1" hangingPunct="1">
              <a:spcAft>
                <a:spcPct val="50000"/>
              </a:spcAft>
              <a:buSzPct val="140000"/>
              <a:buFont typeface="Wingdings" pitchFamily="2" charset="2"/>
              <a:buAutoNum type="alphaUcPeriod"/>
            </a:pPr>
            <a:r>
              <a:rPr lang="ru-RU" b="1" smtClean="0"/>
              <a:t>Контрактной функции.</a:t>
            </a:r>
          </a:p>
        </p:txBody>
      </p:sp>
      <p:pic>
        <p:nvPicPr>
          <p:cNvPr id="11878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07950" y="836613"/>
            <a:ext cx="1104900" cy="1143000"/>
          </a:xfrm>
          <a:noFill/>
        </p:spPr>
      </p:pic>
    </p:spTree>
  </p:cSld>
  <p:clrMapOvr>
    <a:masterClrMapping/>
  </p:clrMapOvr>
  <p:transition advTm="3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3850" y="277813"/>
            <a:ext cx="8229600" cy="1139825"/>
          </a:xfrm>
        </p:spPr>
        <p:txBody>
          <a:bodyPr/>
          <a:lstStyle/>
          <a:p>
            <a:pPr eaLnBrk="1" hangingPunct="1"/>
            <a:r>
              <a:rPr lang="ru-RU" sz="3400" b="1" smtClean="0">
                <a:solidFill>
                  <a:schemeClr val="hlink"/>
                </a:solidFill>
              </a:rPr>
              <a:t>Линейно-функциональная организация</a:t>
            </a:r>
          </a:p>
        </p:txBody>
      </p:sp>
      <p:sp>
        <p:nvSpPr>
          <p:cNvPr id="16389" name="Rectangle 5"/>
          <p:cNvSpPr>
            <a:spLocks noChangeArrowheads="1"/>
          </p:cNvSpPr>
          <p:nvPr/>
        </p:nvSpPr>
        <p:spPr bwMode="auto">
          <a:xfrm>
            <a:off x="4779963" y="3059113"/>
            <a:ext cx="939800" cy="552450"/>
          </a:xfrm>
          <a:prstGeom prst="rect">
            <a:avLst/>
          </a:prstGeom>
          <a:solidFill>
            <a:schemeClr val="tx2"/>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16390" name="Rectangle 6"/>
          <p:cNvSpPr>
            <a:spLocks noChangeArrowheads="1"/>
          </p:cNvSpPr>
          <p:nvPr/>
        </p:nvSpPr>
        <p:spPr bwMode="auto">
          <a:xfrm>
            <a:off x="6307138" y="4859338"/>
            <a:ext cx="706437" cy="550862"/>
          </a:xfrm>
          <a:prstGeom prst="rect">
            <a:avLst/>
          </a:prstGeom>
          <a:solidFill>
            <a:srgbClr val="FF33CC"/>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16391" name="Rectangle 7"/>
          <p:cNvSpPr>
            <a:spLocks noChangeArrowheads="1"/>
          </p:cNvSpPr>
          <p:nvPr/>
        </p:nvSpPr>
        <p:spPr bwMode="auto">
          <a:xfrm>
            <a:off x="5367338" y="4859338"/>
            <a:ext cx="704850" cy="550862"/>
          </a:xfrm>
          <a:prstGeom prst="rect">
            <a:avLst/>
          </a:prstGeom>
          <a:solidFill>
            <a:srgbClr val="FF33CC"/>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16392" name="Rectangle 8"/>
          <p:cNvSpPr>
            <a:spLocks noChangeArrowheads="1"/>
          </p:cNvSpPr>
          <p:nvPr/>
        </p:nvSpPr>
        <p:spPr bwMode="auto">
          <a:xfrm>
            <a:off x="4427538" y="4859338"/>
            <a:ext cx="704850" cy="550862"/>
          </a:xfrm>
          <a:prstGeom prst="rect">
            <a:avLst/>
          </a:prstGeom>
          <a:solidFill>
            <a:srgbClr val="FF33CC"/>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16393" name="Rectangle 9"/>
          <p:cNvSpPr>
            <a:spLocks noChangeArrowheads="1"/>
          </p:cNvSpPr>
          <p:nvPr/>
        </p:nvSpPr>
        <p:spPr bwMode="auto">
          <a:xfrm>
            <a:off x="3487738" y="4859338"/>
            <a:ext cx="704850" cy="550862"/>
          </a:xfrm>
          <a:prstGeom prst="rect">
            <a:avLst/>
          </a:prstGeom>
          <a:solidFill>
            <a:srgbClr val="FF33CC"/>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16394" name="Rectangle 10"/>
          <p:cNvSpPr>
            <a:spLocks noChangeArrowheads="1"/>
          </p:cNvSpPr>
          <p:nvPr/>
        </p:nvSpPr>
        <p:spPr bwMode="auto">
          <a:xfrm>
            <a:off x="8188325" y="4826000"/>
            <a:ext cx="704850" cy="550863"/>
          </a:xfrm>
          <a:prstGeom prst="rect">
            <a:avLst/>
          </a:prstGeom>
          <a:solidFill>
            <a:srgbClr val="FF33CC"/>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16395" name="Rectangle 11"/>
          <p:cNvSpPr>
            <a:spLocks noChangeArrowheads="1"/>
          </p:cNvSpPr>
          <p:nvPr/>
        </p:nvSpPr>
        <p:spPr bwMode="auto">
          <a:xfrm>
            <a:off x="7235825" y="4859338"/>
            <a:ext cx="704850" cy="550862"/>
          </a:xfrm>
          <a:prstGeom prst="rect">
            <a:avLst/>
          </a:prstGeom>
          <a:solidFill>
            <a:srgbClr val="FF33CC"/>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16396" name="Rectangle 12"/>
          <p:cNvSpPr>
            <a:spLocks noChangeArrowheads="1"/>
          </p:cNvSpPr>
          <p:nvPr/>
        </p:nvSpPr>
        <p:spPr bwMode="auto">
          <a:xfrm>
            <a:off x="6307138" y="3941763"/>
            <a:ext cx="706437" cy="552450"/>
          </a:xfrm>
          <a:prstGeom prst="rect">
            <a:avLst/>
          </a:prstGeom>
          <a:solidFill>
            <a:srgbClr val="0000FF"/>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16397" name="Rectangle 13"/>
          <p:cNvSpPr>
            <a:spLocks noChangeArrowheads="1"/>
          </p:cNvSpPr>
          <p:nvPr/>
        </p:nvSpPr>
        <p:spPr bwMode="auto">
          <a:xfrm>
            <a:off x="5367338" y="3941763"/>
            <a:ext cx="704850" cy="552450"/>
          </a:xfrm>
          <a:prstGeom prst="rect">
            <a:avLst/>
          </a:prstGeom>
          <a:solidFill>
            <a:srgbClr val="0000FF"/>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16398" name="Rectangle 14"/>
          <p:cNvSpPr>
            <a:spLocks noChangeArrowheads="1"/>
          </p:cNvSpPr>
          <p:nvPr/>
        </p:nvSpPr>
        <p:spPr bwMode="auto">
          <a:xfrm>
            <a:off x="4427538" y="3941763"/>
            <a:ext cx="704850" cy="552450"/>
          </a:xfrm>
          <a:prstGeom prst="rect">
            <a:avLst/>
          </a:prstGeom>
          <a:solidFill>
            <a:srgbClr val="0000FF"/>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16399" name="Rectangle 15"/>
          <p:cNvSpPr>
            <a:spLocks noChangeArrowheads="1"/>
          </p:cNvSpPr>
          <p:nvPr/>
        </p:nvSpPr>
        <p:spPr bwMode="auto">
          <a:xfrm>
            <a:off x="3487738" y="3941763"/>
            <a:ext cx="704850" cy="552450"/>
          </a:xfrm>
          <a:prstGeom prst="rect">
            <a:avLst/>
          </a:prstGeom>
          <a:solidFill>
            <a:srgbClr val="0000FF"/>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16400" name="Rectangle 16"/>
          <p:cNvSpPr>
            <a:spLocks noChangeArrowheads="1"/>
          </p:cNvSpPr>
          <p:nvPr/>
        </p:nvSpPr>
        <p:spPr bwMode="auto">
          <a:xfrm>
            <a:off x="8188325" y="3941763"/>
            <a:ext cx="704850" cy="552450"/>
          </a:xfrm>
          <a:prstGeom prst="rect">
            <a:avLst/>
          </a:prstGeom>
          <a:solidFill>
            <a:srgbClr val="0000FF"/>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16401" name="Rectangle 17"/>
          <p:cNvSpPr>
            <a:spLocks noChangeArrowheads="1"/>
          </p:cNvSpPr>
          <p:nvPr/>
        </p:nvSpPr>
        <p:spPr bwMode="auto">
          <a:xfrm>
            <a:off x="7248525" y="3941763"/>
            <a:ext cx="704850" cy="552450"/>
          </a:xfrm>
          <a:prstGeom prst="rect">
            <a:avLst/>
          </a:prstGeom>
          <a:solidFill>
            <a:srgbClr val="0000FF"/>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16402" name="Rectangle 18"/>
          <p:cNvSpPr>
            <a:spLocks noChangeArrowheads="1"/>
          </p:cNvSpPr>
          <p:nvPr/>
        </p:nvSpPr>
        <p:spPr bwMode="auto">
          <a:xfrm>
            <a:off x="6307138" y="5708650"/>
            <a:ext cx="706437" cy="550863"/>
          </a:xfrm>
          <a:prstGeom prst="rect">
            <a:avLst/>
          </a:prstGeom>
          <a:solidFill>
            <a:srgbClr val="996633"/>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16403" name="Rectangle 19"/>
          <p:cNvSpPr>
            <a:spLocks noChangeArrowheads="1"/>
          </p:cNvSpPr>
          <p:nvPr/>
        </p:nvSpPr>
        <p:spPr bwMode="auto">
          <a:xfrm>
            <a:off x="5367338" y="5708650"/>
            <a:ext cx="704850" cy="550863"/>
          </a:xfrm>
          <a:prstGeom prst="rect">
            <a:avLst/>
          </a:prstGeom>
          <a:solidFill>
            <a:srgbClr val="996633"/>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16404" name="Rectangle 20"/>
          <p:cNvSpPr>
            <a:spLocks noChangeArrowheads="1"/>
          </p:cNvSpPr>
          <p:nvPr/>
        </p:nvSpPr>
        <p:spPr bwMode="auto">
          <a:xfrm>
            <a:off x="4427538" y="5708650"/>
            <a:ext cx="704850" cy="550863"/>
          </a:xfrm>
          <a:prstGeom prst="rect">
            <a:avLst/>
          </a:prstGeom>
          <a:solidFill>
            <a:srgbClr val="996633"/>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16405" name="Rectangle 21"/>
          <p:cNvSpPr>
            <a:spLocks noChangeArrowheads="1"/>
          </p:cNvSpPr>
          <p:nvPr/>
        </p:nvSpPr>
        <p:spPr bwMode="auto">
          <a:xfrm>
            <a:off x="3487738" y="5708650"/>
            <a:ext cx="704850" cy="550863"/>
          </a:xfrm>
          <a:prstGeom prst="rect">
            <a:avLst/>
          </a:prstGeom>
          <a:solidFill>
            <a:srgbClr val="996633"/>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16406" name="Rectangle 22"/>
          <p:cNvSpPr>
            <a:spLocks noChangeArrowheads="1"/>
          </p:cNvSpPr>
          <p:nvPr/>
        </p:nvSpPr>
        <p:spPr bwMode="auto">
          <a:xfrm>
            <a:off x="6896100" y="3059113"/>
            <a:ext cx="939800" cy="552450"/>
          </a:xfrm>
          <a:prstGeom prst="rect">
            <a:avLst/>
          </a:prstGeom>
          <a:solidFill>
            <a:schemeClr val="tx2"/>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16407" name="Rectangle 23"/>
          <p:cNvSpPr>
            <a:spLocks noChangeArrowheads="1"/>
          </p:cNvSpPr>
          <p:nvPr/>
        </p:nvSpPr>
        <p:spPr bwMode="auto">
          <a:xfrm>
            <a:off x="5837238" y="3059113"/>
            <a:ext cx="939800" cy="552450"/>
          </a:xfrm>
          <a:prstGeom prst="rect">
            <a:avLst/>
          </a:prstGeom>
          <a:solidFill>
            <a:schemeClr val="tx2"/>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16408" name="Rectangle 24"/>
          <p:cNvSpPr>
            <a:spLocks noChangeArrowheads="1"/>
          </p:cNvSpPr>
          <p:nvPr/>
        </p:nvSpPr>
        <p:spPr bwMode="auto">
          <a:xfrm>
            <a:off x="7953375" y="3059113"/>
            <a:ext cx="939800" cy="552450"/>
          </a:xfrm>
          <a:prstGeom prst="rect">
            <a:avLst/>
          </a:prstGeom>
          <a:solidFill>
            <a:schemeClr val="tx2"/>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16409" name="Rectangle 25"/>
          <p:cNvSpPr>
            <a:spLocks noChangeArrowheads="1"/>
          </p:cNvSpPr>
          <p:nvPr/>
        </p:nvSpPr>
        <p:spPr bwMode="auto">
          <a:xfrm>
            <a:off x="3722688" y="3059113"/>
            <a:ext cx="939800" cy="552450"/>
          </a:xfrm>
          <a:prstGeom prst="rect">
            <a:avLst/>
          </a:prstGeom>
          <a:solidFill>
            <a:schemeClr val="tx2"/>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39960" name="Text Box 26"/>
          <p:cNvSpPr txBox="1">
            <a:spLocks noChangeArrowheads="1"/>
          </p:cNvSpPr>
          <p:nvPr/>
        </p:nvSpPr>
        <p:spPr bwMode="auto">
          <a:xfrm>
            <a:off x="4662488" y="2065338"/>
            <a:ext cx="3408362" cy="417512"/>
          </a:xfrm>
          <a:prstGeom prst="rect">
            <a:avLst/>
          </a:prstGeom>
          <a:solidFill>
            <a:srgbClr val="FF3300">
              <a:alpha val="74117"/>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3300"/>
            </a:extrusionClr>
          </a:sp3d>
        </p:spPr>
        <p:txBody>
          <a:bodyPr>
            <a:flatTx/>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600" b="1">
                <a:solidFill>
                  <a:schemeClr val="bg1"/>
                </a:solidFill>
              </a:rPr>
              <a:t>Высший руководитель</a:t>
            </a:r>
            <a:endParaRPr lang="ru-RU" sz="1600">
              <a:solidFill>
                <a:schemeClr val="bg1"/>
              </a:solidFill>
            </a:endParaRPr>
          </a:p>
        </p:txBody>
      </p:sp>
      <p:sp>
        <p:nvSpPr>
          <p:cNvPr id="39961" name="Text Box 27"/>
          <p:cNvSpPr txBox="1">
            <a:spLocks noChangeArrowheads="1"/>
          </p:cNvSpPr>
          <p:nvPr/>
        </p:nvSpPr>
        <p:spPr bwMode="auto">
          <a:xfrm>
            <a:off x="4075113" y="3170238"/>
            <a:ext cx="4583112" cy="330200"/>
          </a:xfrm>
          <a:prstGeom prst="rect">
            <a:avLst/>
          </a:prstGeom>
          <a:solidFill>
            <a:srgbClr val="CCFFCC"/>
          </a:solidFill>
          <a:ln w="9525">
            <a:solidFill>
              <a:srgbClr val="000000"/>
            </a:solidFill>
            <a:miter lim="800000"/>
            <a:headEnd/>
            <a:tailEnd/>
          </a:ln>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200" b="1"/>
              <a:t>Функциональные руководители</a:t>
            </a:r>
          </a:p>
          <a:p>
            <a:pPr eaLnBrk="1" hangingPunct="1"/>
            <a:endParaRPr lang="ru-RU" sz="1800"/>
          </a:p>
        </p:txBody>
      </p:sp>
      <p:sp>
        <p:nvSpPr>
          <p:cNvPr id="39962" name="Text Box 28"/>
          <p:cNvSpPr txBox="1">
            <a:spLocks noChangeArrowheads="1"/>
          </p:cNvSpPr>
          <p:nvPr/>
        </p:nvSpPr>
        <p:spPr bwMode="auto">
          <a:xfrm>
            <a:off x="4075113" y="4052888"/>
            <a:ext cx="4583112" cy="330200"/>
          </a:xfrm>
          <a:prstGeom prst="rect">
            <a:avLst/>
          </a:prstGeom>
          <a:solidFill>
            <a:srgbClr val="CCFFFF"/>
          </a:solidFill>
          <a:ln w="9525">
            <a:solidFill>
              <a:srgbClr val="000000"/>
            </a:solidFill>
            <a:miter lim="800000"/>
            <a:headEnd/>
            <a:tailEnd/>
          </a:ln>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200" b="1"/>
              <a:t>Линейные руководители высшего уровня</a:t>
            </a:r>
            <a:endParaRPr lang="ru-RU" sz="1800"/>
          </a:p>
        </p:txBody>
      </p:sp>
      <p:sp>
        <p:nvSpPr>
          <p:cNvPr id="39963" name="Line 29"/>
          <p:cNvSpPr>
            <a:spLocks noChangeShapeType="1"/>
          </p:cNvSpPr>
          <p:nvPr/>
        </p:nvSpPr>
        <p:spPr bwMode="auto">
          <a:xfrm>
            <a:off x="4192588" y="2727325"/>
            <a:ext cx="4348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964" name="Line 30"/>
          <p:cNvSpPr>
            <a:spLocks noChangeShapeType="1"/>
          </p:cNvSpPr>
          <p:nvPr/>
        </p:nvSpPr>
        <p:spPr bwMode="auto">
          <a:xfrm>
            <a:off x="4192588" y="2727325"/>
            <a:ext cx="0" cy="3317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965" name="Line 31"/>
          <p:cNvSpPr>
            <a:spLocks noChangeShapeType="1"/>
          </p:cNvSpPr>
          <p:nvPr/>
        </p:nvSpPr>
        <p:spPr bwMode="auto">
          <a:xfrm>
            <a:off x="5602288" y="2727325"/>
            <a:ext cx="0" cy="3317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966" name="Line 32"/>
          <p:cNvSpPr>
            <a:spLocks noChangeShapeType="1"/>
          </p:cNvSpPr>
          <p:nvPr/>
        </p:nvSpPr>
        <p:spPr bwMode="auto">
          <a:xfrm>
            <a:off x="7131050" y="2727325"/>
            <a:ext cx="0" cy="3317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967" name="Line 33"/>
          <p:cNvSpPr>
            <a:spLocks noChangeShapeType="1"/>
          </p:cNvSpPr>
          <p:nvPr/>
        </p:nvSpPr>
        <p:spPr bwMode="auto">
          <a:xfrm>
            <a:off x="8540750" y="2727325"/>
            <a:ext cx="0" cy="3317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968" name="Line 34"/>
          <p:cNvSpPr>
            <a:spLocks noChangeShapeType="1"/>
          </p:cNvSpPr>
          <p:nvPr/>
        </p:nvSpPr>
        <p:spPr bwMode="auto">
          <a:xfrm>
            <a:off x="6300788" y="2482850"/>
            <a:ext cx="6350" cy="2444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969" name="Text Box 35"/>
          <p:cNvSpPr txBox="1">
            <a:spLocks noChangeArrowheads="1"/>
          </p:cNvSpPr>
          <p:nvPr/>
        </p:nvSpPr>
        <p:spPr bwMode="auto">
          <a:xfrm>
            <a:off x="4075113" y="4935538"/>
            <a:ext cx="4583112" cy="331787"/>
          </a:xfrm>
          <a:prstGeom prst="rect">
            <a:avLst/>
          </a:prstGeom>
          <a:solidFill>
            <a:srgbClr val="FFFF99"/>
          </a:solidFill>
          <a:ln w="9525">
            <a:solidFill>
              <a:srgbClr val="000000"/>
            </a:solidFill>
            <a:miter lim="800000"/>
            <a:headEnd/>
            <a:tailEnd/>
          </a:ln>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200" b="1"/>
              <a:t>Линейные руководители низшего уровня</a:t>
            </a:r>
          </a:p>
          <a:p>
            <a:pPr eaLnBrk="1" hangingPunct="1"/>
            <a:endParaRPr lang="ru-RU" sz="1800"/>
          </a:p>
        </p:txBody>
      </p:sp>
      <p:sp>
        <p:nvSpPr>
          <p:cNvPr id="16420" name="Rectangle 36"/>
          <p:cNvSpPr>
            <a:spLocks noChangeArrowheads="1"/>
          </p:cNvSpPr>
          <p:nvPr/>
        </p:nvSpPr>
        <p:spPr bwMode="auto">
          <a:xfrm>
            <a:off x="8188325" y="5708650"/>
            <a:ext cx="704850" cy="550863"/>
          </a:xfrm>
          <a:prstGeom prst="rect">
            <a:avLst/>
          </a:prstGeom>
          <a:solidFill>
            <a:srgbClr val="996633"/>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16421" name="Rectangle 37"/>
          <p:cNvSpPr>
            <a:spLocks noChangeArrowheads="1"/>
          </p:cNvSpPr>
          <p:nvPr/>
        </p:nvSpPr>
        <p:spPr bwMode="auto">
          <a:xfrm>
            <a:off x="7248525" y="5708650"/>
            <a:ext cx="704850" cy="550863"/>
          </a:xfrm>
          <a:prstGeom prst="rect">
            <a:avLst/>
          </a:prstGeom>
          <a:solidFill>
            <a:srgbClr val="996633"/>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39972" name="Text Box 38"/>
          <p:cNvSpPr txBox="1">
            <a:spLocks noChangeArrowheads="1"/>
          </p:cNvSpPr>
          <p:nvPr/>
        </p:nvSpPr>
        <p:spPr bwMode="auto">
          <a:xfrm>
            <a:off x="4075113" y="5818188"/>
            <a:ext cx="4583112" cy="331787"/>
          </a:xfrm>
          <a:prstGeom prst="rect">
            <a:avLst/>
          </a:prstGeom>
          <a:solidFill>
            <a:srgbClr val="FFCC99"/>
          </a:solidFill>
          <a:ln w="9525">
            <a:solidFill>
              <a:srgbClr val="000000"/>
            </a:solidFill>
            <a:miter lim="800000"/>
            <a:headEnd/>
            <a:tailEnd/>
          </a:ln>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200" b="1"/>
              <a:t>Исполнители</a:t>
            </a:r>
            <a:endParaRPr lang="ru-RU" sz="1800"/>
          </a:p>
        </p:txBody>
      </p:sp>
      <p:sp>
        <p:nvSpPr>
          <p:cNvPr id="39973" name="Line 39"/>
          <p:cNvSpPr>
            <a:spLocks noChangeShapeType="1"/>
          </p:cNvSpPr>
          <p:nvPr/>
        </p:nvSpPr>
        <p:spPr bwMode="auto">
          <a:xfrm>
            <a:off x="3840163" y="5376863"/>
            <a:ext cx="0" cy="3317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974" name="Line 40"/>
          <p:cNvSpPr>
            <a:spLocks noChangeShapeType="1"/>
          </p:cNvSpPr>
          <p:nvPr/>
        </p:nvSpPr>
        <p:spPr bwMode="auto">
          <a:xfrm>
            <a:off x="5719763" y="5376863"/>
            <a:ext cx="0" cy="3317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975" name="Line 41"/>
          <p:cNvSpPr>
            <a:spLocks noChangeShapeType="1"/>
          </p:cNvSpPr>
          <p:nvPr/>
        </p:nvSpPr>
        <p:spPr bwMode="auto">
          <a:xfrm>
            <a:off x="6659563" y="5376863"/>
            <a:ext cx="0" cy="3317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976" name="Line 42"/>
          <p:cNvSpPr>
            <a:spLocks noChangeShapeType="1"/>
          </p:cNvSpPr>
          <p:nvPr/>
        </p:nvSpPr>
        <p:spPr bwMode="auto">
          <a:xfrm>
            <a:off x="4779963" y="5376863"/>
            <a:ext cx="0" cy="3317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977" name="Line 43"/>
          <p:cNvSpPr>
            <a:spLocks noChangeShapeType="1"/>
          </p:cNvSpPr>
          <p:nvPr/>
        </p:nvSpPr>
        <p:spPr bwMode="auto">
          <a:xfrm>
            <a:off x="7600950" y="5376863"/>
            <a:ext cx="0" cy="3317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978" name="Line 44"/>
          <p:cNvSpPr>
            <a:spLocks noChangeShapeType="1"/>
          </p:cNvSpPr>
          <p:nvPr/>
        </p:nvSpPr>
        <p:spPr bwMode="auto">
          <a:xfrm>
            <a:off x="3957638" y="3721100"/>
            <a:ext cx="45831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979" name="Line 45"/>
          <p:cNvSpPr>
            <a:spLocks noChangeShapeType="1"/>
          </p:cNvSpPr>
          <p:nvPr/>
        </p:nvSpPr>
        <p:spPr bwMode="auto">
          <a:xfrm>
            <a:off x="6307138" y="3611563"/>
            <a:ext cx="0" cy="1095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980" name="Line 46"/>
          <p:cNvSpPr>
            <a:spLocks noChangeShapeType="1"/>
          </p:cNvSpPr>
          <p:nvPr/>
        </p:nvSpPr>
        <p:spPr bwMode="auto">
          <a:xfrm>
            <a:off x="3957638" y="3721100"/>
            <a:ext cx="0" cy="2206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981" name="Line 47"/>
          <p:cNvSpPr>
            <a:spLocks noChangeShapeType="1"/>
          </p:cNvSpPr>
          <p:nvPr/>
        </p:nvSpPr>
        <p:spPr bwMode="auto">
          <a:xfrm>
            <a:off x="4779963" y="3721100"/>
            <a:ext cx="0" cy="2206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982" name="Line 48"/>
          <p:cNvSpPr>
            <a:spLocks noChangeShapeType="1"/>
          </p:cNvSpPr>
          <p:nvPr/>
        </p:nvSpPr>
        <p:spPr bwMode="auto">
          <a:xfrm>
            <a:off x="5719763" y="3721100"/>
            <a:ext cx="0" cy="2206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983" name="Line 49"/>
          <p:cNvSpPr>
            <a:spLocks noChangeShapeType="1"/>
          </p:cNvSpPr>
          <p:nvPr/>
        </p:nvSpPr>
        <p:spPr bwMode="auto">
          <a:xfrm>
            <a:off x="6777038" y="3721100"/>
            <a:ext cx="0" cy="2206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984" name="Line 50"/>
          <p:cNvSpPr>
            <a:spLocks noChangeShapeType="1"/>
          </p:cNvSpPr>
          <p:nvPr/>
        </p:nvSpPr>
        <p:spPr bwMode="auto">
          <a:xfrm>
            <a:off x="7600950" y="3721100"/>
            <a:ext cx="0" cy="2206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985" name="Line 51"/>
          <p:cNvSpPr>
            <a:spLocks noChangeShapeType="1"/>
          </p:cNvSpPr>
          <p:nvPr/>
        </p:nvSpPr>
        <p:spPr bwMode="auto">
          <a:xfrm>
            <a:off x="8540750" y="3721100"/>
            <a:ext cx="0" cy="2206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986" name="Line 52"/>
          <p:cNvSpPr>
            <a:spLocks noChangeShapeType="1"/>
          </p:cNvSpPr>
          <p:nvPr/>
        </p:nvSpPr>
        <p:spPr bwMode="auto">
          <a:xfrm>
            <a:off x="3840163" y="4494213"/>
            <a:ext cx="0" cy="3317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987" name="Line 53"/>
          <p:cNvSpPr>
            <a:spLocks noChangeShapeType="1"/>
          </p:cNvSpPr>
          <p:nvPr/>
        </p:nvSpPr>
        <p:spPr bwMode="auto">
          <a:xfrm>
            <a:off x="5719763" y="4494213"/>
            <a:ext cx="0" cy="3317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988" name="Line 54"/>
          <p:cNvSpPr>
            <a:spLocks noChangeShapeType="1"/>
          </p:cNvSpPr>
          <p:nvPr/>
        </p:nvSpPr>
        <p:spPr bwMode="auto">
          <a:xfrm>
            <a:off x="6659563" y="4494213"/>
            <a:ext cx="0" cy="3317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989" name="Line 55"/>
          <p:cNvSpPr>
            <a:spLocks noChangeShapeType="1"/>
          </p:cNvSpPr>
          <p:nvPr/>
        </p:nvSpPr>
        <p:spPr bwMode="auto">
          <a:xfrm>
            <a:off x="4779963" y="4494213"/>
            <a:ext cx="0" cy="3317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990" name="Line 56"/>
          <p:cNvSpPr>
            <a:spLocks noChangeShapeType="1"/>
          </p:cNvSpPr>
          <p:nvPr/>
        </p:nvSpPr>
        <p:spPr bwMode="auto">
          <a:xfrm>
            <a:off x="7600950" y="4494213"/>
            <a:ext cx="0" cy="3317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991" name="Line 57"/>
          <p:cNvSpPr>
            <a:spLocks noChangeShapeType="1"/>
          </p:cNvSpPr>
          <p:nvPr/>
        </p:nvSpPr>
        <p:spPr bwMode="auto">
          <a:xfrm>
            <a:off x="8540750" y="4494213"/>
            <a:ext cx="0" cy="3317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992" name="Line 58"/>
          <p:cNvSpPr>
            <a:spLocks noChangeShapeType="1"/>
          </p:cNvSpPr>
          <p:nvPr/>
        </p:nvSpPr>
        <p:spPr bwMode="auto">
          <a:xfrm>
            <a:off x="8540750" y="5376863"/>
            <a:ext cx="0" cy="3317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443" name="AutoShape 59"/>
          <p:cNvSpPr>
            <a:spLocks noChangeArrowheads="1"/>
          </p:cNvSpPr>
          <p:nvPr/>
        </p:nvSpPr>
        <p:spPr bwMode="auto">
          <a:xfrm>
            <a:off x="549275" y="1844675"/>
            <a:ext cx="2820988" cy="882650"/>
          </a:xfrm>
          <a:prstGeom prst="rightArrow">
            <a:avLst>
              <a:gd name="adj1" fmla="val 50000"/>
              <a:gd name="adj2" fmla="val 79901"/>
            </a:avLst>
          </a:prstGeom>
          <a:solidFill>
            <a:srgbClr val="FF3300"/>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r>
              <a:rPr lang="ru-RU" sz="1400" b="1">
                <a:solidFill>
                  <a:schemeClr val="bg1"/>
                </a:solidFill>
                <a:latin typeface="Times New Roman" pitchFamily="18" charset="0"/>
              </a:rPr>
              <a:t>Управление процессом</a:t>
            </a:r>
          </a:p>
          <a:p>
            <a:pPr>
              <a:defRPr/>
            </a:pPr>
            <a:r>
              <a:rPr lang="ru-RU" sz="1400" b="1">
                <a:solidFill>
                  <a:schemeClr val="bg1"/>
                </a:solidFill>
                <a:latin typeface="Times New Roman" pitchFamily="18" charset="0"/>
              </a:rPr>
              <a:t>принятия решений</a:t>
            </a:r>
          </a:p>
        </p:txBody>
      </p:sp>
      <p:sp>
        <p:nvSpPr>
          <p:cNvPr id="16444" name="AutoShape 60"/>
          <p:cNvSpPr>
            <a:spLocks noChangeArrowheads="1"/>
          </p:cNvSpPr>
          <p:nvPr/>
        </p:nvSpPr>
        <p:spPr bwMode="auto">
          <a:xfrm>
            <a:off x="549275" y="2838450"/>
            <a:ext cx="2820988" cy="882650"/>
          </a:xfrm>
          <a:prstGeom prst="rightArrow">
            <a:avLst>
              <a:gd name="adj1" fmla="val 50000"/>
              <a:gd name="adj2" fmla="val 79901"/>
            </a:avLst>
          </a:prstGeom>
          <a:solidFill>
            <a:srgbClr val="CCFFCC"/>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r>
              <a:rPr lang="ru-RU" sz="1400" b="1">
                <a:latin typeface="Times New Roman" pitchFamily="18" charset="0"/>
              </a:rPr>
              <a:t>Функциональное</a:t>
            </a:r>
          </a:p>
          <a:p>
            <a:pPr>
              <a:defRPr/>
            </a:pPr>
            <a:r>
              <a:rPr lang="ru-RU" sz="1400" b="1">
                <a:latin typeface="Times New Roman" pitchFamily="18" charset="0"/>
              </a:rPr>
              <a:t>управление</a:t>
            </a:r>
          </a:p>
        </p:txBody>
      </p:sp>
      <p:sp>
        <p:nvSpPr>
          <p:cNvPr id="16445" name="AutoShape 61"/>
          <p:cNvSpPr>
            <a:spLocks noChangeArrowheads="1"/>
          </p:cNvSpPr>
          <p:nvPr/>
        </p:nvSpPr>
        <p:spPr bwMode="auto">
          <a:xfrm>
            <a:off x="549275" y="3721100"/>
            <a:ext cx="2820988" cy="882650"/>
          </a:xfrm>
          <a:prstGeom prst="rightArrow">
            <a:avLst>
              <a:gd name="adj1" fmla="val 50000"/>
              <a:gd name="adj2" fmla="val 79901"/>
            </a:avLst>
          </a:prstGeom>
          <a:solidFill>
            <a:srgbClr val="CCFFFF"/>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r>
              <a:rPr lang="ru-RU" sz="1400" b="1">
                <a:latin typeface="Times New Roman" pitchFamily="18" charset="0"/>
              </a:rPr>
              <a:t>Дивизиональное</a:t>
            </a:r>
          </a:p>
          <a:p>
            <a:pPr>
              <a:defRPr/>
            </a:pPr>
            <a:r>
              <a:rPr lang="ru-RU" sz="1400" b="1">
                <a:latin typeface="Times New Roman" pitchFamily="18" charset="0"/>
              </a:rPr>
              <a:t>управление</a:t>
            </a:r>
          </a:p>
        </p:txBody>
      </p:sp>
      <p:sp>
        <p:nvSpPr>
          <p:cNvPr id="16446" name="AutoShape 62"/>
          <p:cNvSpPr>
            <a:spLocks noChangeArrowheads="1"/>
          </p:cNvSpPr>
          <p:nvPr/>
        </p:nvSpPr>
        <p:spPr bwMode="auto">
          <a:xfrm>
            <a:off x="549275" y="4603750"/>
            <a:ext cx="2820988" cy="884238"/>
          </a:xfrm>
          <a:prstGeom prst="rightArrow">
            <a:avLst>
              <a:gd name="adj1" fmla="val 50000"/>
              <a:gd name="adj2" fmla="val 79758"/>
            </a:avLst>
          </a:prstGeom>
          <a:solidFill>
            <a:srgbClr val="FFFF99"/>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r>
              <a:rPr lang="ru-RU" sz="1400" b="1">
                <a:latin typeface="Times New Roman" pitchFamily="18" charset="0"/>
              </a:rPr>
              <a:t>Управление</a:t>
            </a:r>
          </a:p>
          <a:p>
            <a:pPr>
              <a:defRPr/>
            </a:pPr>
            <a:r>
              <a:rPr lang="ru-RU" sz="1400" b="1">
                <a:latin typeface="Times New Roman" pitchFamily="18" charset="0"/>
              </a:rPr>
              <a:t>персоналом</a:t>
            </a:r>
          </a:p>
        </p:txBody>
      </p:sp>
      <p:sp>
        <p:nvSpPr>
          <p:cNvPr id="16447" name="AutoShape 63"/>
          <p:cNvSpPr>
            <a:spLocks noChangeArrowheads="1"/>
          </p:cNvSpPr>
          <p:nvPr/>
        </p:nvSpPr>
        <p:spPr bwMode="auto">
          <a:xfrm>
            <a:off x="549275" y="5487988"/>
            <a:ext cx="2820988" cy="882650"/>
          </a:xfrm>
          <a:prstGeom prst="rightArrow">
            <a:avLst>
              <a:gd name="adj1" fmla="val 50000"/>
              <a:gd name="adj2" fmla="val 79901"/>
            </a:avLst>
          </a:prstGeom>
          <a:solidFill>
            <a:srgbClr val="FFCC99"/>
          </a:solidFill>
          <a:ln w="9525">
            <a:solidFill>
              <a:srgbClr val="000000"/>
            </a:solidFill>
            <a:miter lim="800000"/>
            <a:headEnd/>
            <a:tailEnd/>
          </a:ln>
          <a:effectLst>
            <a:outerShdw dist="107763" dir="18900000" algn="ctr" rotWithShape="0">
              <a:srgbClr val="808080">
                <a:alpha val="50000"/>
              </a:srgbClr>
            </a:outerShdw>
          </a:effectLst>
        </p:spPr>
        <p:txBody>
          <a:bodyPr/>
          <a:lstStyle/>
          <a:p>
            <a:pPr>
              <a:defRPr/>
            </a:pPr>
            <a:r>
              <a:rPr lang="ru-RU" sz="1400" b="1">
                <a:latin typeface="Times New Roman" pitchFamily="18" charset="0"/>
              </a:rPr>
              <a:t>Управление</a:t>
            </a:r>
          </a:p>
          <a:p>
            <a:pPr>
              <a:defRPr/>
            </a:pPr>
            <a:r>
              <a:rPr lang="ru-RU" sz="1400" b="1">
                <a:latin typeface="Times New Roman" pitchFamily="18" charset="0"/>
              </a:rPr>
              <a:t>процессом</a:t>
            </a:r>
          </a:p>
        </p:txBody>
      </p:sp>
      <p:sp>
        <p:nvSpPr>
          <p:cNvPr id="16448" name="AutoShape 64"/>
          <p:cNvSpPr>
            <a:spLocks noChangeArrowheads="1"/>
          </p:cNvSpPr>
          <p:nvPr/>
        </p:nvSpPr>
        <p:spPr bwMode="auto">
          <a:xfrm>
            <a:off x="179388" y="1052513"/>
            <a:ext cx="3744912" cy="768350"/>
          </a:xfrm>
          <a:prstGeom prst="downArrow">
            <a:avLst>
              <a:gd name="adj1" fmla="val 50000"/>
              <a:gd name="adj2" fmla="val 25000"/>
            </a:avLst>
          </a:prstGeom>
          <a:gradFill rotWithShape="1">
            <a:gsLst>
              <a:gs pos="0">
                <a:srgbClr val="33CCFF"/>
              </a:gs>
              <a:gs pos="100000">
                <a:srgbClr val="33CCFF">
                  <a:gamma/>
                  <a:shade val="85882"/>
                  <a:invGamma/>
                </a:srgbClr>
              </a:gs>
            </a:gsLst>
            <a:lin ang="5400000" scaled="1"/>
          </a:gradFill>
          <a:ln w="9525">
            <a:solidFill>
              <a:srgbClr val="000000"/>
            </a:solidFill>
            <a:miter lim="800000"/>
            <a:headEnd/>
            <a:tailEnd/>
          </a:ln>
          <a:effectLst>
            <a:outerShdw dist="107763" dir="18900000" algn="ctr" rotWithShape="0">
              <a:srgbClr val="808080">
                <a:alpha val="50000"/>
              </a:srgbClr>
            </a:outerShdw>
          </a:effectLst>
        </p:spPr>
        <p:txBody>
          <a:bodyPr/>
          <a:lstStyle/>
          <a:p>
            <a:pPr algn="ctr">
              <a:defRPr/>
            </a:pPr>
            <a:r>
              <a:rPr lang="ru-RU" sz="1600" b="1">
                <a:latin typeface="Times New Roman" pitchFamily="18" charset="0"/>
              </a:rPr>
              <a:t>Содержание</a:t>
            </a:r>
          </a:p>
          <a:p>
            <a:pPr algn="ctr">
              <a:defRPr/>
            </a:pPr>
            <a:r>
              <a:rPr lang="ru-RU" sz="1600" b="1">
                <a:latin typeface="Times New Roman" pitchFamily="18" charset="0"/>
              </a:rPr>
              <a:t>управления</a:t>
            </a:r>
          </a:p>
        </p:txBody>
      </p:sp>
      <p:pic>
        <p:nvPicPr>
          <p:cNvPr id="39999" name="Picture 65" descr="j029324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027988" y="501650"/>
            <a:ext cx="846137" cy="623888"/>
          </a:xfrm>
          <a:noFill/>
        </p:spPr>
      </p:pic>
      <p:sp>
        <p:nvSpPr>
          <p:cNvPr id="40000" name="Text Box 67"/>
          <p:cNvSpPr txBox="1">
            <a:spLocks noChangeArrowheads="1"/>
          </p:cNvSpPr>
          <p:nvPr/>
        </p:nvSpPr>
        <p:spPr bwMode="auto">
          <a:xfrm>
            <a:off x="3492500" y="836613"/>
            <a:ext cx="47529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ru-RU" sz="1600" b="1" i="1"/>
              <a:t>Использует группирование по основанию рода деятельности; объединяет виды деятельности по роду их функций с самого низа организации и до самого верха.</a:t>
            </a:r>
          </a:p>
        </p:txBody>
      </p:sp>
      <p:sp>
        <p:nvSpPr>
          <p:cNvPr id="40001" name="Oval 68" descr="Зеленый мрамор"/>
          <p:cNvSpPr>
            <a:spLocks noChangeArrowheads="1"/>
          </p:cNvSpPr>
          <p:nvPr/>
        </p:nvSpPr>
        <p:spPr bwMode="auto">
          <a:xfrm>
            <a:off x="6804025" y="6308725"/>
            <a:ext cx="2305050" cy="549275"/>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pPr algn="ctr"/>
            <a:r>
              <a:rPr lang="ru-RU" sz="1600" b="1">
                <a:solidFill>
                  <a:srgbClr val="FFFFFF"/>
                </a:solidFill>
                <a:latin typeface="Times New Roman" pitchFamily="18" charset="0"/>
              </a:rPr>
              <a:t>Структура организации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
                                          </p:val>
                                        </p:tav>
                                        <p:tav tm="100000">
                                          <p:val>
                                            <p:strVal val="#ppt_w"/>
                                          </p:val>
                                        </p:tav>
                                      </p:tavLst>
                                    </p:anim>
                                    <p:anim calcmode="lin" valueType="num">
                                      <p:cBhvr>
                                        <p:cTn id="8" dur="500" fill="hold"/>
                                        <p:tgtEl>
                                          <p:spTgt spid="163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230438" y="382588"/>
            <a:ext cx="6157912" cy="1462087"/>
          </a:xfrm>
        </p:spPr>
        <p:txBody>
          <a:bodyPr/>
          <a:lstStyle/>
          <a:p>
            <a:pPr eaLnBrk="1" hangingPunct="1"/>
            <a:r>
              <a:rPr lang="ru-RU" sz="5000" b="1" smtClean="0">
                <a:solidFill>
                  <a:srgbClr val="FF3300"/>
                </a:solidFill>
              </a:rPr>
              <a:t>14. </a:t>
            </a:r>
            <a:r>
              <a:rPr lang="ru-RU" sz="2900" smtClean="0"/>
              <a:t>Одной из характеристик </a:t>
            </a:r>
            <a:br>
              <a:rPr lang="ru-RU" sz="2900" smtClean="0"/>
            </a:br>
            <a:r>
              <a:rPr lang="ru-RU" sz="2900" smtClean="0"/>
              <a:t>мобильно-интеллектуальной организации является:</a:t>
            </a:r>
          </a:p>
        </p:txBody>
      </p:sp>
      <p:sp>
        <p:nvSpPr>
          <p:cNvPr id="119811" name="Rectangle 3"/>
          <p:cNvSpPr>
            <a:spLocks noGrp="1" noChangeArrowheads="1"/>
          </p:cNvSpPr>
          <p:nvPr>
            <p:ph type="body" sz="half" idx="1"/>
          </p:nvPr>
        </p:nvSpPr>
        <p:spPr>
          <a:xfrm>
            <a:off x="1182688" y="2122488"/>
            <a:ext cx="7493000" cy="4114800"/>
          </a:xfrm>
          <a:solidFill>
            <a:srgbClr val="F2FBB1"/>
          </a:solidFill>
        </p:spPr>
        <p:txBody>
          <a:bodyPr/>
          <a:lstStyle/>
          <a:p>
            <a:pPr marL="609600" indent="-609600" algn="ctr" eaLnBrk="1" hangingPunct="1">
              <a:buSzPct val="140000"/>
              <a:buFont typeface="Wingdings" pitchFamily="2" charset="2"/>
              <a:buAutoNum type="alphaUcPeriod"/>
            </a:pPr>
            <a:endParaRPr lang="ru-RU" sz="2600" b="1" smtClean="0"/>
          </a:p>
          <a:p>
            <a:pPr marL="609600" indent="-609600" algn="ctr" eaLnBrk="1" hangingPunct="1">
              <a:spcAft>
                <a:spcPct val="50000"/>
              </a:spcAft>
              <a:buSzPct val="140000"/>
              <a:buFont typeface="Wingdings" pitchFamily="2" charset="2"/>
              <a:buAutoNum type="alphaUcPeriod"/>
            </a:pPr>
            <a:r>
              <a:rPr lang="ru-RU" sz="2600" b="1" smtClean="0"/>
              <a:t>Карьера на основе профессионального роста.</a:t>
            </a:r>
          </a:p>
          <a:p>
            <a:pPr marL="609600" indent="-609600" algn="ctr" eaLnBrk="1" hangingPunct="1">
              <a:spcAft>
                <a:spcPct val="50000"/>
              </a:spcAft>
              <a:buSzPct val="140000"/>
              <a:buFont typeface="Wingdings" pitchFamily="2" charset="2"/>
              <a:buAutoNum type="alphaUcPeriod"/>
            </a:pPr>
            <a:r>
              <a:rPr lang="ru-RU" sz="2600" b="1" smtClean="0"/>
              <a:t>Планируемая руководством карьера сотрудника.</a:t>
            </a:r>
          </a:p>
          <a:p>
            <a:pPr marL="609600" indent="-609600" algn="ctr" eaLnBrk="1" hangingPunct="1">
              <a:spcAft>
                <a:spcPct val="50000"/>
              </a:spcAft>
              <a:buSzPct val="140000"/>
              <a:buFont typeface="Wingdings" pitchFamily="2" charset="2"/>
              <a:buAutoNum type="alphaUcPeriod"/>
            </a:pPr>
            <a:r>
              <a:rPr lang="ru-RU" sz="2600" b="1" smtClean="0"/>
              <a:t>Профессиональная карьера.</a:t>
            </a:r>
          </a:p>
        </p:txBody>
      </p:sp>
      <p:pic>
        <p:nvPicPr>
          <p:cNvPr id="11981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444625" y="277813"/>
            <a:ext cx="6275388" cy="1139825"/>
          </a:xfrm>
        </p:spPr>
        <p:txBody>
          <a:bodyPr/>
          <a:lstStyle/>
          <a:p>
            <a:pPr eaLnBrk="1" hangingPunct="1"/>
            <a:r>
              <a:rPr lang="ru-RU" sz="5000" b="1" smtClean="0">
                <a:solidFill>
                  <a:srgbClr val="FF3300"/>
                </a:solidFill>
              </a:rPr>
              <a:t>15.</a:t>
            </a:r>
            <a:r>
              <a:rPr lang="ru-RU" sz="3800" smtClean="0"/>
              <a:t> </a:t>
            </a:r>
            <a:r>
              <a:rPr lang="ru-RU" sz="3800" b="1" smtClean="0"/>
              <a:t>Коммуникации в организации - это:</a:t>
            </a:r>
          </a:p>
        </p:txBody>
      </p:sp>
      <p:sp>
        <p:nvSpPr>
          <p:cNvPr id="120835" name="Rectangle 3"/>
          <p:cNvSpPr>
            <a:spLocks noGrp="1" noChangeArrowheads="1"/>
          </p:cNvSpPr>
          <p:nvPr>
            <p:ph type="body" sz="half" idx="1"/>
          </p:nvPr>
        </p:nvSpPr>
        <p:spPr>
          <a:xfrm>
            <a:off x="1182688" y="2122488"/>
            <a:ext cx="7566025" cy="4114800"/>
          </a:xfrm>
          <a:solidFill>
            <a:srgbClr val="F2FBB1"/>
          </a:solidFill>
        </p:spPr>
        <p:txBody>
          <a:bodyPr/>
          <a:lstStyle/>
          <a:p>
            <a:pPr marL="609600" indent="-609600" algn="ctr" eaLnBrk="1" hangingPunct="1">
              <a:spcAft>
                <a:spcPct val="50000"/>
              </a:spcAft>
              <a:buSzPct val="140000"/>
              <a:buFont typeface="Wingdings" pitchFamily="2" charset="2"/>
              <a:buAutoNum type="alphaUcPeriod"/>
            </a:pPr>
            <a:endParaRPr lang="ru-RU" sz="1300" b="1" smtClean="0"/>
          </a:p>
          <a:p>
            <a:pPr marL="609600" indent="-609600" algn="ctr" eaLnBrk="1" hangingPunct="1">
              <a:spcAft>
                <a:spcPct val="50000"/>
              </a:spcAft>
              <a:buSzPct val="140000"/>
              <a:buFont typeface="Wingdings" pitchFamily="2" charset="2"/>
              <a:buAutoNum type="alphaUcPeriod"/>
            </a:pPr>
            <a:r>
              <a:rPr lang="ru-RU" sz="2600" b="1" smtClean="0"/>
              <a:t>Управленческие методы руководства.</a:t>
            </a:r>
          </a:p>
          <a:p>
            <a:pPr marL="609600" indent="-609600" algn="ctr" eaLnBrk="1" hangingPunct="1">
              <a:spcAft>
                <a:spcPct val="50000"/>
              </a:spcAft>
              <a:buSzPct val="140000"/>
              <a:buFont typeface="Wingdings" pitchFamily="2" charset="2"/>
              <a:buAutoNum type="alphaUcPeriod"/>
            </a:pPr>
            <a:r>
              <a:rPr lang="ru-RU" sz="2600" b="1" smtClean="0"/>
              <a:t>Техническо-информационные каналы связи. </a:t>
            </a:r>
          </a:p>
          <a:p>
            <a:pPr marL="609600" indent="-609600" algn="ctr" eaLnBrk="1" hangingPunct="1">
              <a:spcAft>
                <a:spcPct val="50000"/>
              </a:spcAft>
              <a:buSzPct val="140000"/>
              <a:buFont typeface="Wingdings" pitchFamily="2" charset="2"/>
              <a:buAutoNum type="alphaUcPeriod"/>
            </a:pPr>
            <a:r>
              <a:rPr lang="ru-RU" sz="2600" b="1" smtClean="0"/>
              <a:t>Процесс обмена информацией.</a:t>
            </a:r>
          </a:p>
        </p:txBody>
      </p:sp>
      <p:pic>
        <p:nvPicPr>
          <p:cNvPr id="12083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352550" y="214313"/>
            <a:ext cx="7972425" cy="1462087"/>
          </a:xfrm>
        </p:spPr>
        <p:txBody>
          <a:bodyPr/>
          <a:lstStyle/>
          <a:p>
            <a:pPr eaLnBrk="1" hangingPunct="1"/>
            <a:r>
              <a:rPr lang="ru-RU" sz="5000" b="1" smtClean="0">
                <a:solidFill>
                  <a:srgbClr val="FF3300"/>
                </a:solidFill>
              </a:rPr>
              <a:t>16.</a:t>
            </a:r>
            <a:r>
              <a:rPr lang="ru-RU" sz="3800" smtClean="0"/>
              <a:t> Организационная культура - это:</a:t>
            </a:r>
          </a:p>
        </p:txBody>
      </p:sp>
      <p:sp>
        <p:nvSpPr>
          <p:cNvPr id="121859" name="Rectangle 3"/>
          <p:cNvSpPr>
            <a:spLocks noGrp="1" noChangeArrowheads="1"/>
          </p:cNvSpPr>
          <p:nvPr>
            <p:ph type="body" sz="half" idx="1"/>
          </p:nvPr>
        </p:nvSpPr>
        <p:spPr>
          <a:xfrm>
            <a:off x="1182688" y="2122488"/>
            <a:ext cx="7493000" cy="4114800"/>
          </a:xfrm>
          <a:solidFill>
            <a:srgbClr val="F2FBB1"/>
          </a:solidFill>
        </p:spPr>
        <p:txBody>
          <a:bodyPr/>
          <a:lstStyle/>
          <a:p>
            <a:pPr marL="609600" indent="-609600" algn="ctr" eaLnBrk="1" hangingPunct="1">
              <a:spcAft>
                <a:spcPct val="40000"/>
              </a:spcAft>
              <a:buSzPct val="140000"/>
              <a:buFont typeface="Wingdings" pitchFamily="2" charset="2"/>
              <a:buAutoNum type="alphaUcPeriod"/>
            </a:pPr>
            <a:r>
              <a:rPr lang="ru-RU" sz="2600" b="1" smtClean="0"/>
              <a:t>Гражданский Кодекс Российской Федерации. </a:t>
            </a:r>
          </a:p>
          <a:p>
            <a:pPr marL="609600" indent="-609600" algn="ctr" eaLnBrk="1" hangingPunct="1">
              <a:spcAft>
                <a:spcPct val="40000"/>
              </a:spcAft>
              <a:buSzPct val="140000"/>
              <a:buFont typeface="Wingdings" pitchFamily="2" charset="2"/>
              <a:buAutoNum type="alphaUcPeriod"/>
            </a:pPr>
            <a:r>
              <a:rPr lang="ru-RU" sz="2600" b="1" smtClean="0"/>
              <a:t>Установленный в организации Кодекс трудовой этики. </a:t>
            </a:r>
          </a:p>
          <a:p>
            <a:pPr marL="609600" indent="-609600" algn="ctr" eaLnBrk="1" hangingPunct="1">
              <a:spcAft>
                <a:spcPct val="40000"/>
              </a:spcAft>
              <a:buSzPct val="140000"/>
              <a:buFont typeface="Wingdings" pitchFamily="2" charset="2"/>
              <a:buAutoNum type="alphaUcPeriod"/>
            </a:pPr>
            <a:r>
              <a:rPr lang="ru-RU" sz="2600" b="1" smtClean="0"/>
              <a:t>Правила и нормы поведения, принимаемые членами организации.</a:t>
            </a:r>
          </a:p>
          <a:p>
            <a:pPr marL="609600" indent="-609600" algn="ctr" eaLnBrk="1" hangingPunct="1">
              <a:spcAft>
                <a:spcPct val="40000"/>
              </a:spcAft>
              <a:buSzPct val="140000"/>
              <a:buFont typeface="Wingdings" pitchFamily="2" charset="2"/>
              <a:buAutoNum type="alphaUcPeriod"/>
            </a:pPr>
            <a:endParaRPr lang="ru-RU" sz="2600" b="1" smtClean="0"/>
          </a:p>
        </p:txBody>
      </p:sp>
      <p:pic>
        <p:nvPicPr>
          <p:cNvPr id="121860"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368425" y="277813"/>
            <a:ext cx="6503988" cy="1139825"/>
          </a:xfrm>
        </p:spPr>
        <p:txBody>
          <a:bodyPr/>
          <a:lstStyle/>
          <a:p>
            <a:pPr eaLnBrk="1" hangingPunct="1"/>
            <a:r>
              <a:rPr lang="ru-RU" sz="5000" b="1" smtClean="0">
                <a:solidFill>
                  <a:srgbClr val="FF3300"/>
                </a:solidFill>
              </a:rPr>
              <a:t>17.</a:t>
            </a:r>
            <a:r>
              <a:rPr lang="ru-RU" sz="3800" smtClean="0"/>
              <a:t> </a:t>
            </a:r>
            <a:r>
              <a:rPr lang="ru-RU" sz="3800" b="1" smtClean="0"/>
              <a:t>Реинжиниринг (</a:t>
            </a:r>
            <a:r>
              <a:rPr lang="en-US" sz="3800" b="1" smtClean="0"/>
              <a:t>Reengineering</a:t>
            </a:r>
            <a:r>
              <a:rPr lang="ru-RU" sz="3800" b="1" smtClean="0"/>
              <a:t>) - это:</a:t>
            </a:r>
          </a:p>
        </p:txBody>
      </p:sp>
      <p:sp>
        <p:nvSpPr>
          <p:cNvPr id="122883" name="Rectangle 3"/>
          <p:cNvSpPr>
            <a:spLocks noGrp="1" noChangeArrowheads="1"/>
          </p:cNvSpPr>
          <p:nvPr>
            <p:ph type="body" sz="half" idx="1"/>
          </p:nvPr>
        </p:nvSpPr>
        <p:spPr>
          <a:xfrm>
            <a:off x="1182688" y="2193925"/>
            <a:ext cx="7421562" cy="4114800"/>
          </a:xfrm>
          <a:solidFill>
            <a:srgbClr val="F2FBB1"/>
          </a:solidFill>
        </p:spPr>
        <p:txBody>
          <a:bodyPr/>
          <a:lstStyle/>
          <a:p>
            <a:pPr marL="609600" indent="-609600" algn="ctr" eaLnBrk="1" hangingPunct="1">
              <a:spcAft>
                <a:spcPct val="50000"/>
              </a:spcAft>
              <a:buSzPct val="140000"/>
              <a:buFont typeface="Wingdings" pitchFamily="2" charset="2"/>
              <a:buNone/>
            </a:pPr>
            <a:endParaRPr lang="ru-RU" sz="2000" b="1" smtClean="0"/>
          </a:p>
          <a:p>
            <a:pPr marL="609600" indent="-609600" algn="ctr" eaLnBrk="1" hangingPunct="1">
              <a:spcAft>
                <a:spcPct val="50000"/>
              </a:spcAft>
              <a:buSzPct val="140000"/>
              <a:buFont typeface="Wingdings" pitchFamily="2" charset="2"/>
              <a:buAutoNum type="alphaUcPeriod"/>
            </a:pPr>
            <a:r>
              <a:rPr lang="ru-RU" sz="2600" b="1" smtClean="0"/>
              <a:t>Реорганизация предприятия.</a:t>
            </a:r>
          </a:p>
          <a:p>
            <a:pPr marL="609600" indent="-609600" algn="ctr" eaLnBrk="1" hangingPunct="1">
              <a:spcAft>
                <a:spcPct val="50000"/>
              </a:spcAft>
              <a:buSzPct val="140000"/>
              <a:buFont typeface="Wingdings" pitchFamily="2" charset="2"/>
              <a:buAutoNum type="alphaUcPeriod"/>
            </a:pPr>
            <a:r>
              <a:rPr lang="ru-RU" sz="2600" b="1" smtClean="0"/>
              <a:t>Модернизация предприятия.</a:t>
            </a:r>
          </a:p>
          <a:p>
            <a:pPr marL="609600" indent="-609600" algn="ctr" eaLnBrk="1" hangingPunct="1">
              <a:spcAft>
                <a:spcPct val="50000"/>
              </a:spcAft>
              <a:buSzPct val="140000"/>
              <a:buFont typeface="Wingdings" pitchFamily="2" charset="2"/>
              <a:buAutoNum type="alphaUcPeriod"/>
            </a:pPr>
            <a:r>
              <a:rPr lang="ru-RU" sz="2600" b="1" smtClean="0"/>
              <a:t>Поиск модели организационной работы. </a:t>
            </a:r>
          </a:p>
          <a:p>
            <a:pPr marL="609600" indent="-609600" algn="ctr" eaLnBrk="1" hangingPunct="1">
              <a:spcAft>
                <a:spcPct val="50000"/>
              </a:spcAft>
              <a:buSzPct val="140000"/>
              <a:buFont typeface="Wingdings" pitchFamily="2" charset="2"/>
              <a:buAutoNum type="alphaUcPeriod"/>
            </a:pPr>
            <a:endParaRPr lang="ru-RU" sz="2600" b="1" smtClean="0"/>
          </a:p>
        </p:txBody>
      </p:sp>
      <p:pic>
        <p:nvPicPr>
          <p:cNvPr id="12288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582738" y="382588"/>
            <a:ext cx="7453312" cy="1462087"/>
          </a:xfrm>
        </p:spPr>
        <p:txBody>
          <a:bodyPr/>
          <a:lstStyle/>
          <a:p>
            <a:pPr eaLnBrk="1" hangingPunct="1"/>
            <a:r>
              <a:rPr lang="ru-RU" sz="5000" b="1" smtClean="0">
                <a:solidFill>
                  <a:srgbClr val="FF3300"/>
                </a:solidFill>
              </a:rPr>
              <a:t>18.</a:t>
            </a:r>
            <a:r>
              <a:rPr lang="ru-RU" sz="2900" smtClean="0"/>
              <a:t> Один из элементов совершенствования организационной структуры современной организации:</a:t>
            </a:r>
          </a:p>
        </p:txBody>
      </p:sp>
      <p:sp>
        <p:nvSpPr>
          <p:cNvPr id="123907" name="Rectangle 3"/>
          <p:cNvSpPr>
            <a:spLocks noGrp="1" noChangeArrowheads="1"/>
          </p:cNvSpPr>
          <p:nvPr>
            <p:ph type="body" sz="half" idx="1"/>
          </p:nvPr>
        </p:nvSpPr>
        <p:spPr>
          <a:xfrm>
            <a:off x="1182688" y="2193925"/>
            <a:ext cx="7566025" cy="4114800"/>
          </a:xfrm>
          <a:solidFill>
            <a:srgbClr val="F2FBB1"/>
          </a:solidFill>
        </p:spPr>
        <p:txBody>
          <a:bodyPr/>
          <a:lstStyle/>
          <a:p>
            <a:pPr marL="609600" indent="-609600" algn="ctr" eaLnBrk="1" hangingPunct="1"/>
            <a:endParaRPr lang="ru-RU" sz="2600" smtClean="0"/>
          </a:p>
          <a:p>
            <a:pPr marL="609600" indent="-609600" algn="ctr" eaLnBrk="1" hangingPunct="1">
              <a:spcAft>
                <a:spcPct val="50000"/>
              </a:spcAft>
              <a:buSzPct val="140000"/>
              <a:buFont typeface="Wingdings" pitchFamily="2" charset="2"/>
              <a:buAutoNum type="alphaUcPeriod"/>
            </a:pPr>
            <a:r>
              <a:rPr lang="ru-RU" b="1" smtClean="0"/>
              <a:t> Структурная оптимизация.</a:t>
            </a:r>
          </a:p>
          <a:p>
            <a:pPr marL="609600" indent="-609600" algn="ctr" eaLnBrk="1" hangingPunct="1">
              <a:spcAft>
                <a:spcPct val="50000"/>
              </a:spcAft>
              <a:buSzPct val="140000"/>
              <a:buFont typeface="Wingdings" pitchFamily="2" charset="2"/>
              <a:buAutoNum type="alphaUcPeriod"/>
            </a:pPr>
            <a:r>
              <a:rPr lang="ru-RU" b="1" smtClean="0"/>
              <a:t> Динамичность.</a:t>
            </a:r>
          </a:p>
          <a:p>
            <a:pPr marL="609600" indent="-609600" algn="ctr" eaLnBrk="1" hangingPunct="1">
              <a:spcAft>
                <a:spcPct val="50000"/>
              </a:spcAft>
              <a:buSzPct val="140000"/>
              <a:buFont typeface="Wingdings" pitchFamily="2" charset="2"/>
              <a:buAutoNum type="alphaUcPeriod"/>
            </a:pPr>
            <a:r>
              <a:rPr lang="ru-RU" b="1" smtClean="0"/>
              <a:t> Реактивность.</a:t>
            </a:r>
          </a:p>
        </p:txBody>
      </p:sp>
      <p:pic>
        <p:nvPicPr>
          <p:cNvPr id="12390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238250" y="395288"/>
            <a:ext cx="7870825" cy="903287"/>
          </a:xfrm>
        </p:spPr>
        <p:txBody>
          <a:bodyPr/>
          <a:lstStyle/>
          <a:p>
            <a:pPr marL="800100" indent="-800100" eaLnBrk="1" hangingPunct="1"/>
            <a:r>
              <a:rPr lang="ru-RU" sz="2500" b="1" smtClean="0">
                <a:solidFill>
                  <a:srgbClr val="0066FF"/>
                </a:solidFill>
              </a:rPr>
              <a:t> </a:t>
            </a:r>
            <a:r>
              <a:rPr lang="ru-RU" sz="3200" b="1" smtClean="0">
                <a:solidFill>
                  <a:srgbClr val="FF3300"/>
                </a:solidFill>
              </a:rPr>
              <a:t>19.</a:t>
            </a:r>
            <a:r>
              <a:rPr lang="ru-RU" sz="2500" b="1" smtClean="0">
                <a:solidFill>
                  <a:srgbClr val="0066FF"/>
                </a:solidFill>
              </a:rPr>
              <a:t> Что не входит в группировку принципов </a:t>
            </a:r>
            <a:br>
              <a:rPr lang="ru-RU" sz="2500" b="1" smtClean="0">
                <a:solidFill>
                  <a:srgbClr val="0066FF"/>
                </a:solidFill>
              </a:rPr>
            </a:br>
            <a:r>
              <a:rPr lang="ru-RU" sz="2500" b="1" smtClean="0">
                <a:solidFill>
                  <a:srgbClr val="0066FF"/>
                </a:solidFill>
              </a:rPr>
              <a:t>А. Файоля?</a:t>
            </a:r>
            <a:r>
              <a:rPr lang="ru-RU" sz="2900" smtClean="0"/>
              <a:t> </a:t>
            </a:r>
          </a:p>
        </p:txBody>
      </p:sp>
      <p:sp>
        <p:nvSpPr>
          <p:cNvPr id="124931" name="Rectangle 3"/>
          <p:cNvSpPr>
            <a:spLocks noGrp="1" noChangeArrowheads="1"/>
          </p:cNvSpPr>
          <p:nvPr>
            <p:ph type="body" sz="half" idx="1"/>
          </p:nvPr>
        </p:nvSpPr>
        <p:spPr>
          <a:xfrm>
            <a:off x="1182688" y="1844675"/>
            <a:ext cx="7566025" cy="4114800"/>
          </a:xfrm>
          <a:solidFill>
            <a:srgbClr val="F2FBB1"/>
          </a:solidFill>
        </p:spPr>
        <p:txBody>
          <a:bodyPr/>
          <a:lstStyle/>
          <a:p>
            <a:pPr marL="609600" indent="-609600" algn="ctr" eaLnBrk="1" hangingPunct="1"/>
            <a:endParaRPr lang="ru-RU" sz="2600" smtClean="0"/>
          </a:p>
          <a:p>
            <a:pPr marL="609600" indent="-609600" algn="ctr" eaLnBrk="1" hangingPunct="1">
              <a:spcAft>
                <a:spcPct val="50000"/>
              </a:spcAft>
              <a:buSzPct val="140000"/>
              <a:buFont typeface="Wingdings" pitchFamily="2" charset="2"/>
              <a:buAutoNum type="alphaUcPeriod"/>
            </a:pPr>
            <a:r>
              <a:rPr lang="ru-RU" b="1" smtClean="0"/>
              <a:t>Структурные принципы.</a:t>
            </a:r>
          </a:p>
          <a:p>
            <a:pPr marL="609600" indent="-609600" algn="ctr" eaLnBrk="1" hangingPunct="1">
              <a:spcAft>
                <a:spcPct val="50000"/>
              </a:spcAft>
              <a:buSzPct val="140000"/>
              <a:buFont typeface="Wingdings" pitchFamily="2" charset="2"/>
              <a:buAutoNum type="alphaUcPeriod"/>
            </a:pPr>
            <a:r>
              <a:rPr lang="ru-RU" b="1" smtClean="0"/>
              <a:t> Принципы качества.</a:t>
            </a:r>
          </a:p>
          <a:p>
            <a:pPr marL="609600" indent="-609600" algn="ctr" eaLnBrk="1" hangingPunct="1">
              <a:spcAft>
                <a:spcPct val="50000"/>
              </a:spcAft>
              <a:buSzPct val="140000"/>
              <a:buFont typeface="Wingdings" pitchFamily="2" charset="2"/>
              <a:buAutoNum type="alphaUcPeriod"/>
            </a:pPr>
            <a:r>
              <a:rPr lang="ru-RU" b="1" smtClean="0"/>
              <a:t>Принципы процесса.</a:t>
            </a:r>
          </a:p>
          <a:p>
            <a:pPr marL="609600" indent="-609600" algn="ctr" eaLnBrk="1" hangingPunct="1">
              <a:spcAft>
                <a:spcPct val="50000"/>
              </a:spcAft>
              <a:buSzPct val="140000"/>
              <a:buFont typeface="Wingdings" pitchFamily="2" charset="2"/>
              <a:buNone/>
            </a:pPr>
            <a:endParaRPr lang="ru-RU" b="1" smtClean="0"/>
          </a:p>
        </p:txBody>
      </p:sp>
      <p:pic>
        <p:nvPicPr>
          <p:cNvPr id="12493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582738" y="382588"/>
            <a:ext cx="7453312" cy="1462087"/>
          </a:xfrm>
        </p:spPr>
        <p:txBody>
          <a:bodyPr/>
          <a:lstStyle/>
          <a:p>
            <a:pPr eaLnBrk="1" hangingPunct="1"/>
            <a:r>
              <a:rPr lang="ru-RU" sz="5000" b="1" smtClean="0">
                <a:solidFill>
                  <a:srgbClr val="FF3300"/>
                </a:solidFill>
              </a:rPr>
              <a:t>20.</a:t>
            </a:r>
            <a:r>
              <a:rPr lang="ru-RU" sz="2500" smtClean="0"/>
              <a:t> Какая структура входит в принцип функционального руководства группой по Ф.У.Тейлору :</a:t>
            </a:r>
          </a:p>
        </p:txBody>
      </p:sp>
      <p:sp>
        <p:nvSpPr>
          <p:cNvPr id="125955" name="Rectangle 3"/>
          <p:cNvSpPr>
            <a:spLocks noGrp="1" noChangeArrowheads="1"/>
          </p:cNvSpPr>
          <p:nvPr>
            <p:ph type="body" sz="half" idx="1"/>
          </p:nvPr>
        </p:nvSpPr>
        <p:spPr>
          <a:xfrm>
            <a:off x="1182688" y="2193925"/>
            <a:ext cx="7566025" cy="4114800"/>
          </a:xfrm>
          <a:solidFill>
            <a:srgbClr val="F2FBB1"/>
          </a:solidFill>
        </p:spPr>
        <p:txBody>
          <a:bodyPr/>
          <a:lstStyle/>
          <a:p>
            <a:pPr marL="609600" indent="-609600" algn="ctr" eaLnBrk="1" hangingPunct="1"/>
            <a:endParaRPr lang="ru-RU" sz="2600" smtClean="0"/>
          </a:p>
          <a:p>
            <a:pPr marL="609600" indent="-609600" algn="ctr" eaLnBrk="1" hangingPunct="1">
              <a:spcAft>
                <a:spcPct val="50000"/>
              </a:spcAft>
              <a:buSzPct val="140000"/>
              <a:buFont typeface="Wingdings" pitchFamily="2" charset="2"/>
              <a:buAutoNum type="alphaUcPeriod"/>
            </a:pPr>
            <a:r>
              <a:rPr lang="ru-RU" b="1" smtClean="0"/>
              <a:t> Департамент управления.</a:t>
            </a:r>
          </a:p>
          <a:p>
            <a:pPr marL="609600" indent="-609600" algn="ctr" eaLnBrk="1" hangingPunct="1">
              <a:spcAft>
                <a:spcPct val="50000"/>
              </a:spcAft>
              <a:buSzPct val="140000"/>
              <a:buFont typeface="Wingdings" pitchFamily="2" charset="2"/>
              <a:buAutoNum type="alphaUcPeriod"/>
            </a:pPr>
            <a:r>
              <a:rPr lang="ru-RU" b="1" smtClean="0"/>
              <a:t> Департамент контроля.</a:t>
            </a:r>
          </a:p>
          <a:p>
            <a:pPr marL="609600" indent="-609600" algn="ctr" eaLnBrk="1" hangingPunct="1">
              <a:spcAft>
                <a:spcPct val="50000"/>
              </a:spcAft>
              <a:buSzPct val="140000"/>
              <a:buFont typeface="Wingdings" pitchFamily="2" charset="2"/>
              <a:buAutoNum type="alphaUcPeriod"/>
            </a:pPr>
            <a:r>
              <a:rPr lang="ru-RU" b="1" smtClean="0"/>
              <a:t>Департамент планирования.</a:t>
            </a:r>
          </a:p>
          <a:p>
            <a:pPr marL="609600" indent="-609600" algn="ctr" eaLnBrk="1" hangingPunct="1">
              <a:spcAft>
                <a:spcPct val="50000"/>
              </a:spcAft>
              <a:buSzPct val="140000"/>
              <a:buFont typeface="Wingdings" pitchFamily="2" charset="2"/>
              <a:buNone/>
            </a:pPr>
            <a:endParaRPr lang="ru-RU" b="1" smtClean="0"/>
          </a:p>
        </p:txBody>
      </p:sp>
      <p:pic>
        <p:nvPicPr>
          <p:cNvPr id="12595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582738" y="382588"/>
            <a:ext cx="7453312" cy="1462087"/>
          </a:xfrm>
        </p:spPr>
        <p:txBody>
          <a:bodyPr/>
          <a:lstStyle/>
          <a:p>
            <a:pPr eaLnBrk="1" hangingPunct="1"/>
            <a:r>
              <a:rPr lang="ru-RU" sz="5000" b="1" smtClean="0">
                <a:solidFill>
                  <a:srgbClr val="FF3300"/>
                </a:solidFill>
              </a:rPr>
              <a:t>21.</a:t>
            </a:r>
            <a:r>
              <a:rPr lang="ru-RU" sz="2900" smtClean="0"/>
              <a:t> Какая подсистема не входит организацию согласно теории Гласиера:</a:t>
            </a:r>
          </a:p>
        </p:txBody>
      </p:sp>
      <p:sp>
        <p:nvSpPr>
          <p:cNvPr id="126979" name="Rectangle 3"/>
          <p:cNvSpPr>
            <a:spLocks noGrp="1" noChangeArrowheads="1"/>
          </p:cNvSpPr>
          <p:nvPr>
            <p:ph type="body" sz="half" idx="1"/>
          </p:nvPr>
        </p:nvSpPr>
        <p:spPr>
          <a:xfrm>
            <a:off x="1182688" y="2193925"/>
            <a:ext cx="7566025" cy="4114800"/>
          </a:xfrm>
          <a:solidFill>
            <a:srgbClr val="F2FBB1"/>
          </a:solidFill>
        </p:spPr>
        <p:txBody>
          <a:bodyPr/>
          <a:lstStyle/>
          <a:p>
            <a:pPr marL="609600" indent="-609600" algn="ctr" eaLnBrk="1" hangingPunct="1"/>
            <a:endParaRPr lang="ru-RU" sz="2600" smtClean="0"/>
          </a:p>
          <a:p>
            <a:pPr marL="609600" indent="-609600" algn="ctr" eaLnBrk="1" hangingPunct="1">
              <a:spcAft>
                <a:spcPct val="50000"/>
              </a:spcAft>
              <a:buSzPct val="140000"/>
              <a:buFont typeface="Wingdings" pitchFamily="2" charset="2"/>
              <a:buAutoNum type="alphaUcPeriod"/>
            </a:pPr>
            <a:r>
              <a:rPr lang="ru-RU" b="1" smtClean="0"/>
              <a:t> Исполнительская.</a:t>
            </a:r>
          </a:p>
          <a:p>
            <a:pPr marL="609600" indent="-609600" algn="ctr" eaLnBrk="1" hangingPunct="1">
              <a:spcAft>
                <a:spcPct val="50000"/>
              </a:spcAft>
              <a:buSzPct val="140000"/>
              <a:buFont typeface="Wingdings" pitchFamily="2" charset="2"/>
              <a:buAutoNum type="alphaUcPeriod"/>
            </a:pPr>
            <a:r>
              <a:rPr lang="ru-RU" b="1" smtClean="0"/>
              <a:t> Контрольная.</a:t>
            </a:r>
          </a:p>
          <a:p>
            <a:pPr marL="609600" indent="-609600" algn="ctr" eaLnBrk="1" hangingPunct="1">
              <a:spcAft>
                <a:spcPct val="50000"/>
              </a:spcAft>
              <a:buSzPct val="140000"/>
              <a:buFont typeface="Wingdings" pitchFamily="2" charset="2"/>
              <a:buAutoNum type="alphaUcPeriod"/>
            </a:pPr>
            <a:r>
              <a:rPr lang="ru-RU" b="1" smtClean="0"/>
              <a:t>Аппеляционная.</a:t>
            </a:r>
          </a:p>
        </p:txBody>
      </p:sp>
      <p:pic>
        <p:nvPicPr>
          <p:cNvPr id="126980"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582738" y="382588"/>
            <a:ext cx="7453312" cy="1462087"/>
          </a:xfrm>
        </p:spPr>
        <p:txBody>
          <a:bodyPr/>
          <a:lstStyle/>
          <a:p>
            <a:pPr eaLnBrk="1" hangingPunct="1"/>
            <a:r>
              <a:rPr lang="ru-RU" sz="5000" b="1" smtClean="0">
                <a:solidFill>
                  <a:srgbClr val="FF3300"/>
                </a:solidFill>
              </a:rPr>
              <a:t>22.</a:t>
            </a:r>
            <a:r>
              <a:rPr lang="ru-RU" sz="2900" smtClean="0"/>
              <a:t> Внешняя среда организации включает:</a:t>
            </a:r>
          </a:p>
        </p:txBody>
      </p:sp>
      <p:sp>
        <p:nvSpPr>
          <p:cNvPr id="128003" name="Rectangle 3"/>
          <p:cNvSpPr>
            <a:spLocks noGrp="1" noChangeArrowheads="1"/>
          </p:cNvSpPr>
          <p:nvPr>
            <p:ph type="body" sz="half" idx="1"/>
          </p:nvPr>
        </p:nvSpPr>
        <p:spPr>
          <a:xfrm>
            <a:off x="1182688" y="2193925"/>
            <a:ext cx="7566025" cy="4114800"/>
          </a:xfrm>
          <a:solidFill>
            <a:srgbClr val="F2FBB1"/>
          </a:solidFill>
        </p:spPr>
        <p:txBody>
          <a:bodyPr/>
          <a:lstStyle/>
          <a:p>
            <a:pPr marL="609600" indent="-609600" algn="ctr" eaLnBrk="1" hangingPunct="1"/>
            <a:endParaRPr lang="ru-RU" sz="2600" smtClean="0"/>
          </a:p>
          <a:p>
            <a:pPr marL="609600" indent="-609600" algn="ctr" eaLnBrk="1" hangingPunct="1">
              <a:spcAft>
                <a:spcPct val="50000"/>
              </a:spcAft>
              <a:buSzPct val="140000"/>
              <a:buFont typeface="Wingdings" pitchFamily="2" charset="2"/>
              <a:buAutoNum type="alphaUcPeriod"/>
            </a:pPr>
            <a:r>
              <a:rPr lang="ru-RU" b="1" smtClean="0"/>
              <a:t> Социальную систему.</a:t>
            </a:r>
          </a:p>
          <a:p>
            <a:pPr marL="609600" indent="-609600" algn="ctr" eaLnBrk="1" hangingPunct="1">
              <a:spcAft>
                <a:spcPct val="50000"/>
              </a:spcAft>
              <a:buSzPct val="140000"/>
              <a:buFont typeface="Wingdings" pitchFamily="2" charset="2"/>
              <a:buAutoNum type="alphaUcPeriod"/>
            </a:pPr>
            <a:r>
              <a:rPr lang="ru-RU" b="1" smtClean="0"/>
              <a:t>Производственные отношения.</a:t>
            </a:r>
          </a:p>
          <a:p>
            <a:pPr marL="609600" indent="-609600" algn="ctr" eaLnBrk="1" hangingPunct="1">
              <a:spcAft>
                <a:spcPct val="50000"/>
              </a:spcAft>
              <a:buSzPct val="140000"/>
              <a:buFont typeface="Wingdings" pitchFamily="2" charset="2"/>
              <a:buAutoNum type="alphaUcPeriod"/>
            </a:pPr>
            <a:r>
              <a:rPr lang="ru-RU" b="1" smtClean="0"/>
              <a:t>Общественные организации.</a:t>
            </a:r>
          </a:p>
        </p:txBody>
      </p:sp>
      <p:pic>
        <p:nvPicPr>
          <p:cNvPr id="12800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582738" y="382588"/>
            <a:ext cx="7453312" cy="1462087"/>
          </a:xfrm>
        </p:spPr>
        <p:txBody>
          <a:bodyPr/>
          <a:lstStyle/>
          <a:p>
            <a:pPr eaLnBrk="1" hangingPunct="1"/>
            <a:r>
              <a:rPr lang="ru-RU" sz="5000" b="1" smtClean="0">
                <a:solidFill>
                  <a:srgbClr val="FF3300"/>
                </a:solidFill>
              </a:rPr>
              <a:t>23.</a:t>
            </a:r>
            <a:r>
              <a:rPr lang="ru-RU" sz="2900" smtClean="0"/>
              <a:t> Внутренняя среда  организации не содержит:</a:t>
            </a:r>
          </a:p>
        </p:txBody>
      </p:sp>
      <p:sp>
        <p:nvSpPr>
          <p:cNvPr id="129027" name="Rectangle 3"/>
          <p:cNvSpPr>
            <a:spLocks noGrp="1" noChangeArrowheads="1"/>
          </p:cNvSpPr>
          <p:nvPr>
            <p:ph type="body" sz="half" idx="1"/>
          </p:nvPr>
        </p:nvSpPr>
        <p:spPr>
          <a:xfrm>
            <a:off x="1182688" y="2193925"/>
            <a:ext cx="7566025" cy="4114800"/>
          </a:xfrm>
          <a:solidFill>
            <a:srgbClr val="F2FBB1"/>
          </a:solidFill>
        </p:spPr>
        <p:txBody>
          <a:bodyPr/>
          <a:lstStyle/>
          <a:p>
            <a:pPr marL="609600" indent="-609600" algn="ctr" eaLnBrk="1" hangingPunct="1"/>
            <a:endParaRPr lang="ru-RU" sz="2600" smtClean="0"/>
          </a:p>
          <a:p>
            <a:pPr marL="609600" indent="-609600" algn="ctr" eaLnBrk="1" hangingPunct="1">
              <a:spcAft>
                <a:spcPct val="50000"/>
              </a:spcAft>
              <a:buSzPct val="140000"/>
              <a:buFont typeface="Wingdings" pitchFamily="2" charset="2"/>
              <a:buAutoNum type="alphaUcPeriod"/>
            </a:pPr>
            <a:r>
              <a:rPr lang="ru-RU" b="1" smtClean="0"/>
              <a:t> Субъекта управления.</a:t>
            </a:r>
          </a:p>
          <a:p>
            <a:pPr marL="609600" indent="-609600" algn="ctr" eaLnBrk="1" hangingPunct="1">
              <a:spcAft>
                <a:spcPct val="50000"/>
              </a:spcAft>
              <a:buSzPct val="140000"/>
              <a:buFont typeface="Wingdings" pitchFamily="2" charset="2"/>
              <a:buAutoNum type="alphaUcPeriod"/>
            </a:pPr>
            <a:r>
              <a:rPr lang="ru-RU" b="1" smtClean="0"/>
              <a:t>Объекта управления.</a:t>
            </a:r>
          </a:p>
          <a:p>
            <a:pPr marL="609600" indent="-609600" algn="ctr" eaLnBrk="1" hangingPunct="1">
              <a:spcAft>
                <a:spcPct val="50000"/>
              </a:spcAft>
              <a:buSzPct val="140000"/>
              <a:buFont typeface="Wingdings" pitchFamily="2" charset="2"/>
              <a:buAutoNum type="alphaUcPeriod"/>
            </a:pPr>
            <a:r>
              <a:rPr lang="ru-RU" b="1" smtClean="0"/>
              <a:t>Метода контроля. </a:t>
            </a:r>
          </a:p>
        </p:txBody>
      </p:sp>
      <p:pic>
        <p:nvPicPr>
          <p:cNvPr id="12902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solidFill>
            <a:srgbClr val="CCFFCC"/>
          </a:solidFill>
        </p:spPr>
        <p:txBody>
          <a:bodyPr/>
          <a:lstStyle/>
          <a:p>
            <a:pPr algn="r" eaLnBrk="1" hangingPunct="1">
              <a:lnSpc>
                <a:spcPct val="75000"/>
              </a:lnSpc>
            </a:pPr>
            <a:r>
              <a:rPr lang="ru-RU" sz="3200" b="1" smtClean="0">
                <a:solidFill>
                  <a:srgbClr val="CC0066"/>
                </a:solidFill>
              </a:rPr>
              <a:t>Смешанная дивизиональная структура управления</a:t>
            </a:r>
            <a:r>
              <a:rPr lang="ru-RU" sz="3800" smtClean="0"/>
              <a:t> </a:t>
            </a:r>
          </a:p>
        </p:txBody>
      </p:sp>
      <p:grpSp>
        <p:nvGrpSpPr>
          <p:cNvPr id="40963" name="Group 1072"/>
          <p:cNvGrpSpPr>
            <a:grpSpLocks/>
          </p:cNvGrpSpPr>
          <p:nvPr/>
        </p:nvGrpSpPr>
        <p:grpSpPr bwMode="auto">
          <a:xfrm>
            <a:off x="684213" y="1196975"/>
            <a:ext cx="8066087" cy="4392613"/>
            <a:chOff x="521" y="935"/>
            <a:chExt cx="5081" cy="2767"/>
          </a:xfrm>
        </p:grpSpPr>
        <p:sp>
          <p:nvSpPr>
            <p:cNvPr id="17414" name="Text Box 1030"/>
            <p:cNvSpPr txBox="1">
              <a:spLocks noChangeArrowheads="1"/>
            </p:cNvSpPr>
            <p:nvPr/>
          </p:nvSpPr>
          <p:spPr bwMode="auto">
            <a:xfrm>
              <a:off x="1791" y="935"/>
              <a:ext cx="2258" cy="275"/>
            </a:xfrm>
            <a:prstGeom prst="rect">
              <a:avLst/>
            </a:prstGeom>
            <a:gradFill rotWithShape="1">
              <a:gsLst>
                <a:gs pos="0">
                  <a:srgbClr val="FF3300"/>
                </a:gs>
                <a:gs pos="100000">
                  <a:srgbClr val="FF3300">
                    <a:gamma/>
                    <a:shade val="79216"/>
                    <a:invGamma/>
                  </a:srgbClr>
                </a:gs>
              </a:gsLst>
              <a:lin ang="5400000" scaled="1"/>
            </a:gradFill>
            <a:ln w="9525">
              <a:solidFill>
                <a:srgbClr val="000000"/>
              </a:solidFill>
              <a:miter lim="800000"/>
              <a:headEnd/>
              <a:tailEnd/>
            </a:ln>
            <a:effectLst>
              <a:outerShdw dist="107763" dir="18900000" algn="ctr" rotWithShape="0">
                <a:srgbClr val="808080">
                  <a:alpha val="50000"/>
                </a:srgbClr>
              </a:outerShdw>
            </a:effectLst>
          </p:spPr>
          <p:txBody>
            <a:bodyPr/>
            <a:lstStyle/>
            <a:p>
              <a:pPr algn="ctr">
                <a:spcBef>
                  <a:spcPct val="15000"/>
                </a:spcBef>
                <a:defRPr/>
              </a:pPr>
              <a:r>
                <a:rPr lang="ru-RU" sz="1800" b="1">
                  <a:solidFill>
                    <a:schemeClr val="bg1"/>
                  </a:solidFill>
                </a:rPr>
                <a:t>Высший руководящий орган</a:t>
              </a:r>
              <a:endParaRPr lang="ru-RU" sz="1800">
                <a:solidFill>
                  <a:schemeClr val="bg1"/>
                </a:solidFill>
              </a:endParaRPr>
            </a:p>
          </p:txBody>
        </p:sp>
        <p:sp>
          <p:nvSpPr>
            <p:cNvPr id="17415" name="Text Box 1031"/>
            <p:cNvSpPr txBox="1">
              <a:spLocks noChangeArrowheads="1"/>
            </p:cNvSpPr>
            <p:nvPr/>
          </p:nvSpPr>
          <p:spPr bwMode="auto">
            <a:xfrm>
              <a:off x="530" y="1654"/>
              <a:ext cx="1020" cy="366"/>
            </a:xfrm>
            <a:prstGeom prst="rect">
              <a:avLst/>
            </a:prstGeom>
            <a:solidFill>
              <a:srgbClr val="CCFFCC"/>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a:defRPr/>
              </a:pPr>
              <a:r>
                <a:rPr lang="ru-RU" sz="1600" b="1"/>
                <a:t>Продукт А</a:t>
              </a:r>
              <a:endParaRPr lang="ru-RU" sz="1600"/>
            </a:p>
          </p:txBody>
        </p:sp>
        <p:sp>
          <p:nvSpPr>
            <p:cNvPr id="17416" name="Text Box 1032"/>
            <p:cNvSpPr txBox="1">
              <a:spLocks noChangeArrowheads="1"/>
            </p:cNvSpPr>
            <p:nvPr/>
          </p:nvSpPr>
          <p:spPr bwMode="auto">
            <a:xfrm>
              <a:off x="2424" y="1532"/>
              <a:ext cx="1020" cy="366"/>
            </a:xfrm>
            <a:prstGeom prst="rect">
              <a:avLst/>
            </a:prstGeom>
            <a:solidFill>
              <a:srgbClr val="FFFF99"/>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a:defRPr/>
              </a:pPr>
              <a:r>
                <a:rPr lang="ru-RU" sz="1600" b="1"/>
                <a:t>Продукт Б</a:t>
              </a:r>
            </a:p>
            <a:p>
              <a:pPr>
                <a:defRPr/>
              </a:pPr>
              <a:endParaRPr lang="ru-RU" sz="1600"/>
            </a:p>
          </p:txBody>
        </p:sp>
        <p:sp>
          <p:nvSpPr>
            <p:cNvPr id="17417" name="Text Box 1033"/>
            <p:cNvSpPr txBox="1">
              <a:spLocks noChangeArrowheads="1"/>
            </p:cNvSpPr>
            <p:nvPr/>
          </p:nvSpPr>
          <p:spPr bwMode="auto">
            <a:xfrm>
              <a:off x="4245" y="1776"/>
              <a:ext cx="1020" cy="366"/>
            </a:xfrm>
            <a:prstGeom prst="rect">
              <a:avLst/>
            </a:prstGeom>
            <a:solidFill>
              <a:srgbClr val="66FFFF"/>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a:defRPr/>
              </a:pPr>
              <a:r>
                <a:rPr lang="ru-RU" sz="1600" b="1"/>
                <a:t>Продукт В</a:t>
              </a:r>
            </a:p>
            <a:p>
              <a:pPr>
                <a:defRPr/>
              </a:pPr>
              <a:endParaRPr lang="ru-RU" sz="1600"/>
            </a:p>
          </p:txBody>
        </p:sp>
        <p:sp>
          <p:nvSpPr>
            <p:cNvPr id="17418" name="Line 1034"/>
            <p:cNvSpPr>
              <a:spLocks noChangeShapeType="1"/>
            </p:cNvSpPr>
            <p:nvPr/>
          </p:nvSpPr>
          <p:spPr bwMode="auto">
            <a:xfrm>
              <a:off x="1040" y="1455"/>
              <a:ext cx="3788" cy="0"/>
            </a:xfrm>
            <a:prstGeom prst="line">
              <a:avLst/>
            </a:prstGeom>
            <a:noFill/>
            <a:ln w="9525">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17419" name="Line 1035"/>
            <p:cNvSpPr>
              <a:spLocks noChangeShapeType="1"/>
            </p:cNvSpPr>
            <p:nvPr/>
          </p:nvSpPr>
          <p:spPr bwMode="auto">
            <a:xfrm>
              <a:off x="2934" y="1210"/>
              <a:ext cx="0" cy="245"/>
            </a:xfrm>
            <a:prstGeom prst="line">
              <a:avLst/>
            </a:prstGeom>
            <a:noFill/>
            <a:ln w="9525">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17421" name="Line 1037"/>
            <p:cNvSpPr>
              <a:spLocks noChangeShapeType="1"/>
            </p:cNvSpPr>
            <p:nvPr/>
          </p:nvSpPr>
          <p:spPr bwMode="auto">
            <a:xfrm>
              <a:off x="2934" y="1299"/>
              <a:ext cx="0" cy="244"/>
            </a:xfrm>
            <a:prstGeom prst="line">
              <a:avLst/>
            </a:prstGeom>
            <a:noFill/>
            <a:ln w="9525">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17422" name="Line 1038"/>
            <p:cNvSpPr>
              <a:spLocks noChangeShapeType="1"/>
            </p:cNvSpPr>
            <p:nvPr/>
          </p:nvSpPr>
          <p:spPr bwMode="auto">
            <a:xfrm>
              <a:off x="4828" y="1455"/>
              <a:ext cx="0" cy="321"/>
            </a:xfrm>
            <a:prstGeom prst="line">
              <a:avLst/>
            </a:prstGeom>
            <a:noFill/>
            <a:ln w="9525">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17423" name="Text Box 1039"/>
            <p:cNvSpPr txBox="1">
              <a:spLocks noChangeArrowheads="1"/>
            </p:cNvSpPr>
            <p:nvPr/>
          </p:nvSpPr>
          <p:spPr bwMode="auto">
            <a:xfrm>
              <a:off x="1768" y="2142"/>
              <a:ext cx="1020" cy="290"/>
            </a:xfrm>
            <a:prstGeom prst="rect">
              <a:avLst/>
            </a:prstGeom>
            <a:solidFill>
              <a:srgbClr val="FFFF99"/>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a:defRPr/>
              </a:pPr>
              <a:r>
                <a:rPr lang="ru-RU" sz="1400" b="1"/>
                <a:t>Производство</a:t>
              </a:r>
            </a:p>
            <a:p>
              <a:pPr>
                <a:defRPr/>
              </a:pPr>
              <a:endParaRPr lang="ru-RU" sz="1400"/>
            </a:p>
          </p:txBody>
        </p:sp>
        <p:sp>
          <p:nvSpPr>
            <p:cNvPr id="17424" name="Text Box 1040"/>
            <p:cNvSpPr txBox="1">
              <a:spLocks noChangeArrowheads="1"/>
            </p:cNvSpPr>
            <p:nvPr/>
          </p:nvSpPr>
          <p:spPr bwMode="auto">
            <a:xfrm>
              <a:off x="3079" y="2142"/>
              <a:ext cx="1020" cy="290"/>
            </a:xfrm>
            <a:prstGeom prst="rect">
              <a:avLst/>
            </a:prstGeom>
            <a:solidFill>
              <a:srgbClr val="FFFF99"/>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a:defRPr/>
              </a:pPr>
              <a:r>
                <a:rPr lang="ru-RU" sz="1400" b="1"/>
                <a:t>Маркетинг</a:t>
              </a:r>
            </a:p>
            <a:p>
              <a:pPr>
                <a:defRPr/>
              </a:pPr>
              <a:endParaRPr lang="ru-RU" sz="1400"/>
            </a:p>
          </p:txBody>
        </p:sp>
        <p:sp>
          <p:nvSpPr>
            <p:cNvPr id="17425" name="Line 1041"/>
            <p:cNvSpPr>
              <a:spLocks noChangeShapeType="1"/>
            </p:cNvSpPr>
            <p:nvPr/>
          </p:nvSpPr>
          <p:spPr bwMode="auto">
            <a:xfrm>
              <a:off x="2205" y="2020"/>
              <a:ext cx="1457" cy="0"/>
            </a:xfrm>
            <a:prstGeom prst="line">
              <a:avLst/>
            </a:prstGeom>
            <a:noFill/>
            <a:ln w="9525">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17426" name="Line 1042"/>
            <p:cNvSpPr>
              <a:spLocks noChangeShapeType="1"/>
            </p:cNvSpPr>
            <p:nvPr/>
          </p:nvSpPr>
          <p:spPr bwMode="auto">
            <a:xfrm>
              <a:off x="2205" y="2020"/>
              <a:ext cx="0" cy="122"/>
            </a:xfrm>
            <a:prstGeom prst="line">
              <a:avLst/>
            </a:prstGeom>
            <a:noFill/>
            <a:ln w="9525">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17427" name="Line 1043"/>
            <p:cNvSpPr>
              <a:spLocks noChangeShapeType="1"/>
            </p:cNvSpPr>
            <p:nvPr/>
          </p:nvSpPr>
          <p:spPr bwMode="auto">
            <a:xfrm>
              <a:off x="3662" y="2020"/>
              <a:ext cx="0" cy="122"/>
            </a:xfrm>
            <a:prstGeom prst="line">
              <a:avLst/>
            </a:prstGeom>
            <a:noFill/>
            <a:ln w="9525">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17428" name="Line 1044"/>
            <p:cNvSpPr>
              <a:spLocks noChangeShapeType="1"/>
            </p:cNvSpPr>
            <p:nvPr/>
          </p:nvSpPr>
          <p:spPr bwMode="auto">
            <a:xfrm flipV="1">
              <a:off x="2934" y="1898"/>
              <a:ext cx="0" cy="122"/>
            </a:xfrm>
            <a:prstGeom prst="line">
              <a:avLst/>
            </a:prstGeom>
            <a:noFill/>
            <a:ln w="9525">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17429" name="Text Box 1045"/>
            <p:cNvSpPr txBox="1">
              <a:spLocks noChangeArrowheads="1"/>
            </p:cNvSpPr>
            <p:nvPr/>
          </p:nvSpPr>
          <p:spPr bwMode="auto">
            <a:xfrm>
              <a:off x="530" y="2875"/>
              <a:ext cx="583" cy="366"/>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a:defRPr/>
              </a:pPr>
              <a:r>
                <a:rPr lang="ru-RU" sz="1400"/>
                <a:t>Регион 1</a:t>
              </a:r>
            </a:p>
            <a:p>
              <a:pPr>
                <a:defRPr/>
              </a:pPr>
              <a:endParaRPr lang="ru-RU" sz="1800"/>
            </a:p>
          </p:txBody>
        </p:sp>
        <p:sp>
          <p:nvSpPr>
            <p:cNvPr id="17430" name="Text Box 1046"/>
            <p:cNvSpPr txBox="1">
              <a:spLocks noChangeArrowheads="1"/>
            </p:cNvSpPr>
            <p:nvPr/>
          </p:nvSpPr>
          <p:spPr bwMode="auto">
            <a:xfrm>
              <a:off x="1186" y="2875"/>
              <a:ext cx="582" cy="366"/>
            </a:xfrm>
            <a:prstGeom prst="rect">
              <a:avLst/>
            </a:prstGeom>
            <a:solidFill>
              <a:srgbClr val="CCFFCC"/>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a:defRPr/>
              </a:pPr>
              <a:r>
                <a:rPr lang="ru-RU" sz="1400"/>
                <a:t>Регион 2</a:t>
              </a:r>
            </a:p>
            <a:p>
              <a:pPr>
                <a:defRPr/>
              </a:pPr>
              <a:endParaRPr lang="ru-RU" sz="1400"/>
            </a:p>
          </p:txBody>
        </p:sp>
        <p:sp>
          <p:nvSpPr>
            <p:cNvPr id="17431" name="Text Box 1047"/>
            <p:cNvSpPr txBox="1">
              <a:spLocks noChangeArrowheads="1"/>
            </p:cNvSpPr>
            <p:nvPr/>
          </p:nvSpPr>
          <p:spPr bwMode="auto">
            <a:xfrm>
              <a:off x="1841" y="2875"/>
              <a:ext cx="583" cy="366"/>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a:defRPr/>
              </a:pPr>
              <a:r>
                <a:rPr lang="ru-RU" sz="1400"/>
                <a:t>Регион 3</a:t>
              </a:r>
            </a:p>
            <a:p>
              <a:pPr>
                <a:defRPr/>
              </a:pPr>
              <a:endParaRPr lang="ru-RU" sz="1400"/>
            </a:p>
          </p:txBody>
        </p:sp>
        <p:sp>
          <p:nvSpPr>
            <p:cNvPr id="17432" name="Text Box 1048"/>
            <p:cNvSpPr txBox="1">
              <a:spLocks noChangeArrowheads="1"/>
            </p:cNvSpPr>
            <p:nvPr/>
          </p:nvSpPr>
          <p:spPr bwMode="auto">
            <a:xfrm>
              <a:off x="3923" y="2872"/>
              <a:ext cx="613" cy="366"/>
            </a:xfrm>
            <a:prstGeom prst="rect">
              <a:avLst/>
            </a:prstGeom>
            <a:solidFill>
              <a:schemeClr val="bg1"/>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a:defRPr/>
              </a:pPr>
              <a:r>
                <a:rPr lang="ru-RU" sz="1400"/>
                <a:t>Страна 1</a:t>
              </a:r>
            </a:p>
            <a:p>
              <a:pPr>
                <a:defRPr/>
              </a:pPr>
              <a:endParaRPr lang="ru-RU" sz="1400"/>
            </a:p>
          </p:txBody>
        </p:sp>
        <p:sp>
          <p:nvSpPr>
            <p:cNvPr id="17433" name="Text Box 1049"/>
            <p:cNvSpPr txBox="1">
              <a:spLocks noChangeArrowheads="1"/>
            </p:cNvSpPr>
            <p:nvPr/>
          </p:nvSpPr>
          <p:spPr bwMode="auto">
            <a:xfrm>
              <a:off x="4609" y="2872"/>
              <a:ext cx="675" cy="366"/>
            </a:xfrm>
            <a:prstGeom prst="rect">
              <a:avLst/>
            </a:prstGeom>
            <a:solidFill>
              <a:srgbClr val="66FFFF"/>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a:defRPr/>
              </a:pPr>
              <a:r>
                <a:rPr lang="ru-RU" sz="1400"/>
                <a:t>Страна 2</a:t>
              </a:r>
            </a:p>
            <a:p>
              <a:pPr>
                <a:defRPr/>
              </a:pPr>
              <a:endParaRPr lang="ru-RU" sz="1400"/>
            </a:p>
          </p:txBody>
        </p:sp>
        <p:sp>
          <p:nvSpPr>
            <p:cNvPr id="17434" name="Text Box 1050"/>
            <p:cNvSpPr txBox="1">
              <a:spLocks noChangeArrowheads="1"/>
            </p:cNvSpPr>
            <p:nvPr/>
          </p:nvSpPr>
          <p:spPr bwMode="auto">
            <a:xfrm>
              <a:off x="521" y="3486"/>
              <a:ext cx="862" cy="216"/>
            </a:xfrm>
            <a:prstGeom prst="rect">
              <a:avLst/>
            </a:prstGeom>
            <a:solidFill>
              <a:srgbClr val="CCFFCC"/>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a:defRPr/>
              </a:pPr>
              <a:r>
                <a:rPr lang="ru-RU" sz="1400"/>
                <a:t>Производство</a:t>
              </a:r>
            </a:p>
            <a:p>
              <a:pPr>
                <a:defRPr/>
              </a:pPr>
              <a:endParaRPr lang="ru-RU" sz="1800"/>
            </a:p>
          </p:txBody>
        </p:sp>
        <p:sp>
          <p:nvSpPr>
            <p:cNvPr id="17435" name="Text Box 1051"/>
            <p:cNvSpPr txBox="1">
              <a:spLocks noChangeArrowheads="1"/>
            </p:cNvSpPr>
            <p:nvPr/>
          </p:nvSpPr>
          <p:spPr bwMode="auto">
            <a:xfrm>
              <a:off x="1477" y="3486"/>
              <a:ext cx="728" cy="216"/>
            </a:xfrm>
            <a:prstGeom prst="rect">
              <a:avLst/>
            </a:prstGeom>
            <a:solidFill>
              <a:srgbClr val="CCFFCC"/>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a:defRPr/>
              </a:pPr>
              <a:r>
                <a:rPr lang="ru-RU" sz="1400"/>
                <a:t>Маркетинг</a:t>
              </a:r>
            </a:p>
            <a:p>
              <a:pPr>
                <a:defRPr/>
              </a:pPr>
              <a:endParaRPr lang="ru-RU" sz="1400"/>
            </a:p>
          </p:txBody>
        </p:sp>
        <p:sp>
          <p:nvSpPr>
            <p:cNvPr id="17436" name="Text Box 1052"/>
            <p:cNvSpPr txBox="1">
              <a:spLocks noChangeArrowheads="1"/>
            </p:cNvSpPr>
            <p:nvPr/>
          </p:nvSpPr>
          <p:spPr bwMode="auto">
            <a:xfrm>
              <a:off x="3969" y="3483"/>
              <a:ext cx="859" cy="219"/>
            </a:xfrm>
            <a:prstGeom prst="rect">
              <a:avLst/>
            </a:prstGeom>
            <a:solidFill>
              <a:srgbClr val="66FFFF"/>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a:defRPr/>
              </a:pPr>
              <a:r>
                <a:rPr lang="ru-RU" sz="1400"/>
                <a:t>Производство</a:t>
              </a:r>
            </a:p>
            <a:p>
              <a:pPr>
                <a:defRPr/>
              </a:pPr>
              <a:endParaRPr lang="ru-RU" sz="1400"/>
            </a:p>
          </p:txBody>
        </p:sp>
        <p:sp>
          <p:nvSpPr>
            <p:cNvPr id="17437" name="Text Box 1053"/>
            <p:cNvSpPr txBox="1">
              <a:spLocks noChangeArrowheads="1"/>
            </p:cNvSpPr>
            <p:nvPr/>
          </p:nvSpPr>
          <p:spPr bwMode="auto">
            <a:xfrm>
              <a:off x="4900" y="3483"/>
              <a:ext cx="702" cy="219"/>
            </a:xfrm>
            <a:prstGeom prst="rect">
              <a:avLst/>
            </a:prstGeom>
            <a:solidFill>
              <a:srgbClr val="66FFFF"/>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a:defRPr/>
              </a:pPr>
              <a:r>
                <a:rPr lang="ru-RU" sz="1400"/>
                <a:t>Маркетинг</a:t>
              </a:r>
            </a:p>
            <a:p>
              <a:pPr>
                <a:defRPr/>
              </a:pPr>
              <a:endParaRPr lang="ru-RU" sz="1400"/>
            </a:p>
          </p:txBody>
        </p:sp>
        <p:sp>
          <p:nvSpPr>
            <p:cNvPr id="17438" name="Line 1054"/>
            <p:cNvSpPr>
              <a:spLocks noChangeShapeType="1"/>
            </p:cNvSpPr>
            <p:nvPr/>
          </p:nvSpPr>
          <p:spPr bwMode="auto">
            <a:xfrm>
              <a:off x="821" y="2753"/>
              <a:ext cx="1384" cy="0"/>
            </a:xfrm>
            <a:prstGeom prst="line">
              <a:avLst/>
            </a:prstGeom>
            <a:noFill/>
            <a:ln w="9525">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17439" name="Line 1055"/>
            <p:cNvSpPr>
              <a:spLocks noChangeShapeType="1"/>
            </p:cNvSpPr>
            <p:nvPr/>
          </p:nvSpPr>
          <p:spPr bwMode="auto">
            <a:xfrm>
              <a:off x="2205" y="2753"/>
              <a:ext cx="0" cy="122"/>
            </a:xfrm>
            <a:prstGeom prst="line">
              <a:avLst/>
            </a:prstGeom>
            <a:noFill/>
            <a:ln w="9525">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17440" name="Line 1056"/>
            <p:cNvSpPr>
              <a:spLocks noChangeShapeType="1"/>
            </p:cNvSpPr>
            <p:nvPr/>
          </p:nvSpPr>
          <p:spPr bwMode="auto">
            <a:xfrm>
              <a:off x="1477" y="2753"/>
              <a:ext cx="0" cy="122"/>
            </a:xfrm>
            <a:prstGeom prst="line">
              <a:avLst/>
            </a:prstGeom>
            <a:noFill/>
            <a:ln w="9525">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17441" name="Line 1057"/>
            <p:cNvSpPr>
              <a:spLocks noChangeShapeType="1"/>
            </p:cNvSpPr>
            <p:nvPr/>
          </p:nvSpPr>
          <p:spPr bwMode="auto">
            <a:xfrm>
              <a:off x="821" y="2753"/>
              <a:ext cx="0" cy="122"/>
            </a:xfrm>
            <a:prstGeom prst="line">
              <a:avLst/>
            </a:prstGeom>
            <a:noFill/>
            <a:ln w="9525">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17442" name="Line 1058"/>
            <p:cNvSpPr>
              <a:spLocks noChangeShapeType="1"/>
            </p:cNvSpPr>
            <p:nvPr/>
          </p:nvSpPr>
          <p:spPr bwMode="auto">
            <a:xfrm>
              <a:off x="1040" y="2020"/>
              <a:ext cx="0" cy="733"/>
            </a:xfrm>
            <a:prstGeom prst="line">
              <a:avLst/>
            </a:prstGeom>
            <a:noFill/>
            <a:ln w="9525">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17443" name="Line 1059"/>
            <p:cNvSpPr>
              <a:spLocks noChangeShapeType="1"/>
            </p:cNvSpPr>
            <p:nvPr/>
          </p:nvSpPr>
          <p:spPr bwMode="auto">
            <a:xfrm>
              <a:off x="1113" y="3363"/>
              <a:ext cx="728" cy="0"/>
            </a:xfrm>
            <a:prstGeom prst="line">
              <a:avLst/>
            </a:prstGeom>
            <a:noFill/>
            <a:ln w="9525">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17444" name="Line 1060"/>
            <p:cNvSpPr>
              <a:spLocks noChangeShapeType="1"/>
            </p:cNvSpPr>
            <p:nvPr/>
          </p:nvSpPr>
          <p:spPr bwMode="auto">
            <a:xfrm>
              <a:off x="1477" y="3241"/>
              <a:ext cx="0" cy="122"/>
            </a:xfrm>
            <a:prstGeom prst="line">
              <a:avLst/>
            </a:prstGeom>
            <a:noFill/>
            <a:ln w="9525">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17445" name="Line 1061"/>
            <p:cNvSpPr>
              <a:spLocks noChangeShapeType="1"/>
            </p:cNvSpPr>
            <p:nvPr/>
          </p:nvSpPr>
          <p:spPr bwMode="auto">
            <a:xfrm>
              <a:off x="1113" y="3363"/>
              <a:ext cx="0" cy="123"/>
            </a:xfrm>
            <a:prstGeom prst="line">
              <a:avLst/>
            </a:prstGeom>
            <a:noFill/>
            <a:ln w="9525">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17446" name="Line 1062"/>
            <p:cNvSpPr>
              <a:spLocks noChangeShapeType="1"/>
            </p:cNvSpPr>
            <p:nvPr/>
          </p:nvSpPr>
          <p:spPr bwMode="auto">
            <a:xfrm>
              <a:off x="1841" y="3363"/>
              <a:ext cx="0" cy="123"/>
            </a:xfrm>
            <a:prstGeom prst="line">
              <a:avLst/>
            </a:prstGeom>
            <a:noFill/>
            <a:ln w="9525">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17447" name="Line 1063"/>
            <p:cNvSpPr>
              <a:spLocks noChangeShapeType="1"/>
            </p:cNvSpPr>
            <p:nvPr/>
          </p:nvSpPr>
          <p:spPr bwMode="auto">
            <a:xfrm>
              <a:off x="4172" y="2750"/>
              <a:ext cx="801" cy="0"/>
            </a:xfrm>
            <a:prstGeom prst="line">
              <a:avLst/>
            </a:prstGeom>
            <a:noFill/>
            <a:ln w="9525">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17448" name="Line 1064"/>
            <p:cNvSpPr>
              <a:spLocks noChangeShapeType="1"/>
            </p:cNvSpPr>
            <p:nvPr/>
          </p:nvSpPr>
          <p:spPr bwMode="auto">
            <a:xfrm>
              <a:off x="4828" y="2142"/>
              <a:ext cx="2" cy="608"/>
            </a:xfrm>
            <a:prstGeom prst="line">
              <a:avLst/>
            </a:prstGeom>
            <a:noFill/>
            <a:ln w="9525">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17449" name="Line 1065"/>
            <p:cNvSpPr>
              <a:spLocks noChangeShapeType="1"/>
            </p:cNvSpPr>
            <p:nvPr/>
          </p:nvSpPr>
          <p:spPr bwMode="auto">
            <a:xfrm>
              <a:off x="4973" y="2750"/>
              <a:ext cx="0" cy="122"/>
            </a:xfrm>
            <a:prstGeom prst="line">
              <a:avLst/>
            </a:prstGeom>
            <a:noFill/>
            <a:ln w="9525">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17450" name="Line 1066"/>
            <p:cNvSpPr>
              <a:spLocks noChangeShapeType="1"/>
            </p:cNvSpPr>
            <p:nvPr/>
          </p:nvSpPr>
          <p:spPr bwMode="auto">
            <a:xfrm>
              <a:off x="4172" y="2750"/>
              <a:ext cx="0" cy="122"/>
            </a:xfrm>
            <a:prstGeom prst="line">
              <a:avLst/>
            </a:prstGeom>
            <a:noFill/>
            <a:ln w="9525">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17451" name="Line 1067"/>
            <p:cNvSpPr>
              <a:spLocks noChangeShapeType="1"/>
            </p:cNvSpPr>
            <p:nvPr/>
          </p:nvSpPr>
          <p:spPr bwMode="auto">
            <a:xfrm>
              <a:off x="4536" y="3361"/>
              <a:ext cx="729" cy="0"/>
            </a:xfrm>
            <a:prstGeom prst="line">
              <a:avLst/>
            </a:prstGeom>
            <a:noFill/>
            <a:ln w="9525">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17452" name="Line 1068"/>
            <p:cNvSpPr>
              <a:spLocks noChangeShapeType="1"/>
            </p:cNvSpPr>
            <p:nvPr/>
          </p:nvSpPr>
          <p:spPr bwMode="auto">
            <a:xfrm>
              <a:off x="4900" y="3238"/>
              <a:ext cx="0" cy="123"/>
            </a:xfrm>
            <a:prstGeom prst="line">
              <a:avLst/>
            </a:prstGeom>
            <a:noFill/>
            <a:ln w="9525">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17453" name="Line 1069"/>
            <p:cNvSpPr>
              <a:spLocks noChangeShapeType="1"/>
            </p:cNvSpPr>
            <p:nvPr/>
          </p:nvSpPr>
          <p:spPr bwMode="auto">
            <a:xfrm>
              <a:off x="4536" y="3361"/>
              <a:ext cx="0" cy="122"/>
            </a:xfrm>
            <a:prstGeom prst="line">
              <a:avLst/>
            </a:prstGeom>
            <a:noFill/>
            <a:ln w="9525">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17454" name="Line 1070"/>
            <p:cNvSpPr>
              <a:spLocks noChangeShapeType="1"/>
            </p:cNvSpPr>
            <p:nvPr/>
          </p:nvSpPr>
          <p:spPr bwMode="auto">
            <a:xfrm>
              <a:off x="5265" y="3361"/>
              <a:ext cx="0" cy="122"/>
            </a:xfrm>
            <a:prstGeom prst="line">
              <a:avLst/>
            </a:prstGeom>
            <a:noFill/>
            <a:ln w="9525">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17455" name="Line 1071"/>
            <p:cNvSpPr>
              <a:spLocks noChangeShapeType="1"/>
            </p:cNvSpPr>
            <p:nvPr/>
          </p:nvSpPr>
          <p:spPr bwMode="auto">
            <a:xfrm>
              <a:off x="1020" y="1480"/>
              <a:ext cx="0" cy="181"/>
            </a:xfrm>
            <a:prstGeom prst="line">
              <a:avLst/>
            </a:prstGeom>
            <a:noFill/>
            <a:ln w="9525">
              <a:solidFill>
                <a:schemeClr val="tx1"/>
              </a:solidFill>
              <a:round/>
              <a:headEnd/>
              <a:tailEnd/>
            </a:ln>
            <a:effectLst>
              <a:outerShdw dist="107763" dir="18900000" algn="ctr" rotWithShape="0">
                <a:schemeClr val="bg2">
                  <a:alpha val="50000"/>
                </a:schemeClr>
              </a:outerShdw>
            </a:effectLst>
          </p:spPr>
          <p:txBody>
            <a:bodyPr/>
            <a:lstStyle/>
            <a:p>
              <a:pPr>
                <a:defRPr/>
              </a:pPr>
              <a:endParaRPr lang="ru-RU"/>
            </a:p>
          </p:txBody>
        </p:sp>
      </p:grpSp>
      <p:pic>
        <p:nvPicPr>
          <p:cNvPr id="40964" name="Picture 1074" descr="j029324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95288" y="354013"/>
            <a:ext cx="1143000" cy="842962"/>
          </a:xfrm>
          <a:noFill/>
        </p:spPr>
      </p:pic>
      <p:sp>
        <p:nvSpPr>
          <p:cNvPr id="40965" name="Text Box 1076"/>
          <p:cNvSpPr txBox="1">
            <a:spLocks noChangeArrowheads="1"/>
          </p:cNvSpPr>
          <p:nvPr/>
        </p:nvSpPr>
        <p:spPr bwMode="auto">
          <a:xfrm>
            <a:off x="179388" y="5799138"/>
            <a:ext cx="6551612" cy="942975"/>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ru-RU" sz="1400">
                <a:solidFill>
                  <a:srgbClr val="FFFFFF"/>
                </a:solidFill>
                <a:latin typeface="Times New Roman" pitchFamily="18" charset="0"/>
              </a:rPr>
              <a:t>Использует группирование по основанию конечных результатов производства; подразделения при такой организации строятся вокруг производства определенного продукта, услуг, групп продуктов, а также основных проектов / программ или же отделов, видов бизнеса или – получения прибылей.</a:t>
            </a:r>
          </a:p>
        </p:txBody>
      </p:sp>
      <p:sp>
        <p:nvSpPr>
          <p:cNvPr id="40966" name="Oval 1077" descr="Зеленый мрамор"/>
          <p:cNvSpPr>
            <a:spLocks noChangeArrowheads="1"/>
          </p:cNvSpPr>
          <p:nvPr/>
        </p:nvSpPr>
        <p:spPr bwMode="auto">
          <a:xfrm>
            <a:off x="6804025" y="6192838"/>
            <a:ext cx="2305050" cy="549275"/>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pPr algn="ctr"/>
            <a:r>
              <a:rPr lang="ru-RU" sz="1600" b="1">
                <a:solidFill>
                  <a:srgbClr val="FFFFFF"/>
                </a:solidFill>
                <a:latin typeface="Times New Roman" pitchFamily="18" charset="0"/>
              </a:rPr>
              <a:t>Структура организации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7410">
                                            <p:txEl>
                                              <p:charRg st="4294967295" end="4294967295"/>
                                            </p:txEl>
                                          </p:spTgt>
                                        </p:tgtEl>
                                        <p:attrNameLst>
                                          <p:attrName>style.visibility</p:attrName>
                                        </p:attrNameLst>
                                      </p:cBhvr>
                                      <p:to>
                                        <p:strVal val="visible"/>
                                      </p:to>
                                    </p:set>
                                    <p:animEffect transition="in" filter="fade">
                                      <p:cBhvr>
                                        <p:cTn id="7" dur="1000">
                                          <p:stCondLst>
                                            <p:cond delay="0"/>
                                          </p:stCondLst>
                                        </p:cTn>
                                        <p:tgtEl>
                                          <p:spTgt spid="17410">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82738" y="382588"/>
            <a:ext cx="7453312" cy="1462087"/>
          </a:xfrm>
        </p:spPr>
        <p:txBody>
          <a:bodyPr/>
          <a:lstStyle/>
          <a:p>
            <a:pPr eaLnBrk="1" hangingPunct="1"/>
            <a:r>
              <a:rPr lang="ru-RU" sz="5000" b="1" smtClean="0">
                <a:solidFill>
                  <a:srgbClr val="FF3300"/>
                </a:solidFill>
              </a:rPr>
              <a:t>24.</a:t>
            </a:r>
            <a:r>
              <a:rPr lang="ru-RU" sz="2900" smtClean="0"/>
              <a:t> Какие законы не влияют на деятельность организации:</a:t>
            </a:r>
          </a:p>
        </p:txBody>
      </p:sp>
      <p:sp>
        <p:nvSpPr>
          <p:cNvPr id="130051" name="Rectangle 3"/>
          <p:cNvSpPr>
            <a:spLocks noGrp="1" noChangeArrowheads="1"/>
          </p:cNvSpPr>
          <p:nvPr>
            <p:ph type="body" sz="half" idx="1"/>
          </p:nvPr>
        </p:nvSpPr>
        <p:spPr>
          <a:xfrm>
            <a:off x="1182688" y="2193925"/>
            <a:ext cx="7566025" cy="4114800"/>
          </a:xfrm>
          <a:solidFill>
            <a:srgbClr val="F2FBB1"/>
          </a:solidFill>
        </p:spPr>
        <p:txBody>
          <a:bodyPr/>
          <a:lstStyle/>
          <a:p>
            <a:pPr marL="609600" indent="-609600" algn="ctr" eaLnBrk="1" hangingPunct="1"/>
            <a:endParaRPr lang="ru-RU" sz="2600" smtClean="0"/>
          </a:p>
          <a:p>
            <a:pPr marL="609600" indent="-609600" algn="ctr" eaLnBrk="1" hangingPunct="1">
              <a:spcAft>
                <a:spcPct val="50000"/>
              </a:spcAft>
              <a:buSzPct val="140000"/>
              <a:buFont typeface="Wingdings" pitchFamily="2" charset="2"/>
              <a:buAutoNum type="alphaUcPeriod"/>
            </a:pPr>
            <a:r>
              <a:rPr lang="ru-RU" b="1" smtClean="0"/>
              <a:t> Субъективные законы.</a:t>
            </a:r>
          </a:p>
          <a:p>
            <a:pPr marL="609600" indent="-609600" algn="ctr" eaLnBrk="1" hangingPunct="1">
              <a:spcAft>
                <a:spcPct val="50000"/>
              </a:spcAft>
              <a:buSzPct val="140000"/>
              <a:buFont typeface="Wingdings" pitchFamily="2" charset="2"/>
              <a:buAutoNum type="alphaUcPeriod"/>
            </a:pPr>
            <a:r>
              <a:rPr lang="ru-RU" b="1" smtClean="0"/>
              <a:t> Общественные законы.</a:t>
            </a:r>
          </a:p>
          <a:p>
            <a:pPr marL="609600" indent="-609600" algn="ctr" eaLnBrk="1" hangingPunct="1">
              <a:spcAft>
                <a:spcPct val="50000"/>
              </a:spcAft>
              <a:buSzPct val="140000"/>
              <a:buFont typeface="Wingdings" pitchFamily="2" charset="2"/>
              <a:buAutoNum type="alphaUcPeriod"/>
            </a:pPr>
            <a:r>
              <a:rPr lang="ru-RU" b="1" smtClean="0"/>
              <a:t> Объективные законы.</a:t>
            </a:r>
          </a:p>
        </p:txBody>
      </p:sp>
      <p:pic>
        <p:nvPicPr>
          <p:cNvPr id="13005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582738" y="382588"/>
            <a:ext cx="7453312" cy="1462087"/>
          </a:xfrm>
        </p:spPr>
        <p:txBody>
          <a:bodyPr/>
          <a:lstStyle/>
          <a:p>
            <a:pPr eaLnBrk="1" hangingPunct="1"/>
            <a:r>
              <a:rPr lang="ru-RU" sz="5000" b="1" smtClean="0">
                <a:solidFill>
                  <a:srgbClr val="FF3300"/>
                </a:solidFill>
              </a:rPr>
              <a:t>25.</a:t>
            </a:r>
            <a:r>
              <a:rPr lang="ru-RU" sz="2900" smtClean="0"/>
              <a:t> Чем не является модель организации:</a:t>
            </a:r>
          </a:p>
        </p:txBody>
      </p:sp>
      <p:sp>
        <p:nvSpPr>
          <p:cNvPr id="131075" name="Rectangle 3"/>
          <p:cNvSpPr>
            <a:spLocks noGrp="1" noChangeArrowheads="1"/>
          </p:cNvSpPr>
          <p:nvPr>
            <p:ph type="body" sz="half" idx="1"/>
          </p:nvPr>
        </p:nvSpPr>
        <p:spPr>
          <a:xfrm>
            <a:off x="1182688" y="2193925"/>
            <a:ext cx="7566025" cy="4114800"/>
          </a:xfrm>
          <a:solidFill>
            <a:srgbClr val="F2FBB1"/>
          </a:solidFill>
        </p:spPr>
        <p:txBody>
          <a:bodyPr/>
          <a:lstStyle/>
          <a:p>
            <a:pPr marL="609600" indent="-609600" algn="ctr" eaLnBrk="1" hangingPunct="1"/>
            <a:endParaRPr lang="ru-RU" sz="2600" smtClean="0"/>
          </a:p>
          <a:p>
            <a:pPr marL="609600" indent="-609600" algn="ctr" eaLnBrk="1" hangingPunct="1">
              <a:spcAft>
                <a:spcPct val="50000"/>
              </a:spcAft>
              <a:buSzPct val="140000"/>
              <a:buFont typeface="Wingdings" pitchFamily="2" charset="2"/>
              <a:buAutoNum type="alphaUcPeriod"/>
            </a:pPr>
            <a:r>
              <a:rPr lang="ru-RU" b="1" smtClean="0"/>
              <a:t> Формой управления.</a:t>
            </a:r>
          </a:p>
          <a:p>
            <a:pPr marL="609600" indent="-609600" algn="ctr" eaLnBrk="1" hangingPunct="1">
              <a:spcAft>
                <a:spcPct val="50000"/>
              </a:spcAft>
              <a:buSzPct val="140000"/>
              <a:buFont typeface="Wingdings" pitchFamily="2" charset="2"/>
              <a:buAutoNum type="alphaUcPeriod"/>
            </a:pPr>
            <a:r>
              <a:rPr lang="ru-RU" b="1" smtClean="0"/>
              <a:t> Методом управления.</a:t>
            </a:r>
          </a:p>
          <a:p>
            <a:pPr marL="609600" indent="-609600" algn="ctr" eaLnBrk="1" hangingPunct="1">
              <a:spcAft>
                <a:spcPct val="50000"/>
              </a:spcAft>
              <a:buSzPct val="140000"/>
              <a:buFont typeface="Wingdings" pitchFamily="2" charset="2"/>
              <a:buAutoNum type="alphaUcPeriod"/>
            </a:pPr>
            <a:r>
              <a:rPr lang="ru-RU" b="1" smtClean="0"/>
              <a:t>Директивой управления.</a:t>
            </a:r>
          </a:p>
          <a:p>
            <a:pPr marL="609600" indent="-609600" algn="ctr" eaLnBrk="1" hangingPunct="1">
              <a:spcAft>
                <a:spcPct val="50000"/>
              </a:spcAft>
              <a:buSzPct val="140000"/>
              <a:buFont typeface="Wingdings" pitchFamily="2" charset="2"/>
              <a:buNone/>
            </a:pPr>
            <a:endParaRPr lang="ru-RU" b="1" smtClean="0"/>
          </a:p>
        </p:txBody>
      </p:sp>
      <p:pic>
        <p:nvPicPr>
          <p:cNvPr id="13107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582738" y="382588"/>
            <a:ext cx="7453312" cy="1462087"/>
          </a:xfrm>
        </p:spPr>
        <p:txBody>
          <a:bodyPr/>
          <a:lstStyle/>
          <a:p>
            <a:pPr eaLnBrk="1" hangingPunct="1"/>
            <a:r>
              <a:rPr lang="ru-RU" sz="5000" b="1" smtClean="0">
                <a:solidFill>
                  <a:srgbClr val="FF3300"/>
                </a:solidFill>
              </a:rPr>
              <a:t>26.</a:t>
            </a:r>
            <a:r>
              <a:rPr lang="ru-RU" sz="2900" smtClean="0"/>
              <a:t> Сколько фаз в современном подходе к эволюции организационной структуры:</a:t>
            </a:r>
          </a:p>
        </p:txBody>
      </p:sp>
      <p:sp>
        <p:nvSpPr>
          <p:cNvPr id="132099" name="Rectangle 3"/>
          <p:cNvSpPr>
            <a:spLocks noGrp="1" noChangeArrowheads="1"/>
          </p:cNvSpPr>
          <p:nvPr>
            <p:ph type="body" sz="half" idx="1"/>
          </p:nvPr>
        </p:nvSpPr>
        <p:spPr>
          <a:xfrm>
            <a:off x="1182688" y="2193925"/>
            <a:ext cx="7566025" cy="4114800"/>
          </a:xfrm>
          <a:solidFill>
            <a:srgbClr val="F2FBB1"/>
          </a:solidFill>
        </p:spPr>
        <p:txBody>
          <a:bodyPr/>
          <a:lstStyle/>
          <a:p>
            <a:pPr marL="609600" indent="-609600" algn="ctr" eaLnBrk="1" hangingPunct="1"/>
            <a:endParaRPr lang="ru-RU" sz="2600" smtClean="0"/>
          </a:p>
          <a:p>
            <a:pPr marL="609600" indent="-609600" algn="ctr" eaLnBrk="1" hangingPunct="1">
              <a:spcAft>
                <a:spcPct val="50000"/>
              </a:spcAft>
              <a:buSzPct val="140000"/>
              <a:buFont typeface="Wingdings" pitchFamily="2" charset="2"/>
              <a:buAutoNum type="alphaUcPeriod"/>
            </a:pPr>
            <a:r>
              <a:rPr lang="ru-RU" b="1" smtClean="0"/>
              <a:t> Пять фаз. </a:t>
            </a:r>
          </a:p>
          <a:p>
            <a:pPr marL="609600" indent="-609600" algn="ctr" eaLnBrk="1" hangingPunct="1">
              <a:spcAft>
                <a:spcPct val="50000"/>
              </a:spcAft>
              <a:buSzPct val="140000"/>
              <a:buFont typeface="Wingdings" pitchFamily="2" charset="2"/>
              <a:buAutoNum type="alphaUcPeriod"/>
            </a:pPr>
            <a:r>
              <a:rPr lang="ru-RU" b="1" smtClean="0"/>
              <a:t>Три фазы.</a:t>
            </a:r>
          </a:p>
          <a:p>
            <a:pPr marL="609600" indent="-609600" algn="ctr" eaLnBrk="1" hangingPunct="1">
              <a:spcAft>
                <a:spcPct val="50000"/>
              </a:spcAft>
              <a:buSzPct val="140000"/>
              <a:buFont typeface="Wingdings" pitchFamily="2" charset="2"/>
              <a:buAutoNum type="alphaUcPeriod"/>
            </a:pPr>
            <a:r>
              <a:rPr lang="ru-RU" b="1" smtClean="0"/>
              <a:t> Четыре фазы.</a:t>
            </a:r>
          </a:p>
        </p:txBody>
      </p:sp>
      <p:pic>
        <p:nvPicPr>
          <p:cNvPr id="132100"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582738" y="382588"/>
            <a:ext cx="7453312" cy="1462087"/>
          </a:xfrm>
        </p:spPr>
        <p:txBody>
          <a:bodyPr/>
          <a:lstStyle/>
          <a:p>
            <a:pPr eaLnBrk="1" hangingPunct="1"/>
            <a:r>
              <a:rPr lang="ru-RU" sz="5000" b="1" smtClean="0">
                <a:solidFill>
                  <a:srgbClr val="FF3300"/>
                </a:solidFill>
              </a:rPr>
              <a:t>27.</a:t>
            </a:r>
            <a:r>
              <a:rPr lang="ru-RU" sz="2900" smtClean="0"/>
              <a:t> Какое построение характеризует иерархическую структуру организации:</a:t>
            </a:r>
          </a:p>
        </p:txBody>
      </p:sp>
      <p:sp>
        <p:nvSpPr>
          <p:cNvPr id="133123" name="Rectangle 3"/>
          <p:cNvSpPr>
            <a:spLocks noGrp="1" noChangeArrowheads="1"/>
          </p:cNvSpPr>
          <p:nvPr>
            <p:ph type="body" sz="half" idx="1"/>
          </p:nvPr>
        </p:nvSpPr>
        <p:spPr>
          <a:xfrm>
            <a:off x="1182688" y="2193925"/>
            <a:ext cx="7566025" cy="4114800"/>
          </a:xfrm>
          <a:solidFill>
            <a:srgbClr val="F2FBB1"/>
          </a:solidFill>
        </p:spPr>
        <p:txBody>
          <a:bodyPr/>
          <a:lstStyle/>
          <a:p>
            <a:pPr marL="609600" indent="-609600" algn="ctr" eaLnBrk="1" hangingPunct="1"/>
            <a:endParaRPr lang="ru-RU" sz="2600" smtClean="0"/>
          </a:p>
          <a:p>
            <a:pPr marL="609600" indent="-609600" algn="ctr" eaLnBrk="1" hangingPunct="1">
              <a:spcAft>
                <a:spcPct val="50000"/>
              </a:spcAft>
              <a:buSzPct val="140000"/>
              <a:buFont typeface="Wingdings" pitchFamily="2" charset="2"/>
              <a:buAutoNum type="alphaUcPeriod"/>
            </a:pPr>
            <a:r>
              <a:rPr lang="ru-RU" b="1" smtClean="0"/>
              <a:t> Органическое построение.</a:t>
            </a:r>
          </a:p>
          <a:p>
            <a:pPr marL="609600" indent="-609600" algn="ctr" eaLnBrk="1" hangingPunct="1">
              <a:spcAft>
                <a:spcPct val="50000"/>
              </a:spcAft>
              <a:buSzPct val="140000"/>
              <a:buFont typeface="Wingdings" pitchFamily="2" charset="2"/>
              <a:buAutoNum type="alphaUcPeriod"/>
            </a:pPr>
            <a:r>
              <a:rPr lang="ru-RU" b="1" smtClean="0"/>
              <a:t> Механистическое построение.</a:t>
            </a:r>
          </a:p>
          <a:p>
            <a:pPr marL="609600" indent="-609600" algn="ctr" eaLnBrk="1" hangingPunct="1">
              <a:spcAft>
                <a:spcPct val="50000"/>
              </a:spcAft>
              <a:buSzPct val="140000"/>
              <a:buFont typeface="Wingdings" pitchFamily="2" charset="2"/>
              <a:buAutoNum type="alphaUcPeriod"/>
            </a:pPr>
            <a:r>
              <a:rPr lang="ru-RU" b="1" smtClean="0"/>
              <a:t> Матричное построение.</a:t>
            </a:r>
          </a:p>
        </p:txBody>
      </p:sp>
      <p:pic>
        <p:nvPicPr>
          <p:cNvPr id="13312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582738" y="382588"/>
            <a:ext cx="7453312" cy="1462087"/>
          </a:xfrm>
        </p:spPr>
        <p:txBody>
          <a:bodyPr/>
          <a:lstStyle/>
          <a:p>
            <a:pPr eaLnBrk="1" hangingPunct="1"/>
            <a:r>
              <a:rPr lang="ru-RU" sz="5000" b="1" smtClean="0">
                <a:solidFill>
                  <a:srgbClr val="FF3300"/>
                </a:solidFill>
              </a:rPr>
              <a:t>28.</a:t>
            </a:r>
            <a:r>
              <a:rPr lang="ru-RU" sz="2900" smtClean="0"/>
              <a:t> </a:t>
            </a:r>
            <a:r>
              <a:rPr lang="ru-RU" sz="2100" smtClean="0"/>
              <a:t>Какая фаза эволюционного развития организационной структуры предшествует неоклассической промышленной фазе:</a:t>
            </a:r>
          </a:p>
        </p:txBody>
      </p:sp>
      <p:sp>
        <p:nvSpPr>
          <p:cNvPr id="134147" name="Rectangle 3"/>
          <p:cNvSpPr>
            <a:spLocks noGrp="1" noChangeArrowheads="1"/>
          </p:cNvSpPr>
          <p:nvPr>
            <p:ph type="body" sz="half" idx="1"/>
          </p:nvPr>
        </p:nvSpPr>
        <p:spPr>
          <a:xfrm>
            <a:off x="1182688" y="2193925"/>
            <a:ext cx="7566025" cy="4114800"/>
          </a:xfrm>
          <a:solidFill>
            <a:srgbClr val="F2FBB1"/>
          </a:solidFill>
        </p:spPr>
        <p:txBody>
          <a:bodyPr/>
          <a:lstStyle/>
          <a:p>
            <a:pPr marL="609600" indent="-609600" algn="ctr" eaLnBrk="1" hangingPunct="1"/>
            <a:endParaRPr lang="ru-RU" sz="2600" smtClean="0"/>
          </a:p>
          <a:p>
            <a:pPr marL="609600" indent="-609600" algn="ctr" eaLnBrk="1" hangingPunct="1">
              <a:spcAft>
                <a:spcPct val="50000"/>
              </a:spcAft>
              <a:buSzPct val="140000"/>
              <a:buFont typeface="Wingdings" pitchFamily="2" charset="2"/>
              <a:buAutoNum type="alphaUcPeriod"/>
            </a:pPr>
            <a:r>
              <a:rPr lang="ru-RU" b="1" smtClean="0"/>
              <a:t> Классическая промышленная фаза.</a:t>
            </a:r>
          </a:p>
          <a:p>
            <a:pPr marL="609600" indent="-609600" algn="ctr" eaLnBrk="1" hangingPunct="1">
              <a:spcAft>
                <a:spcPct val="50000"/>
              </a:spcAft>
              <a:buSzPct val="140000"/>
              <a:buFont typeface="Wingdings" pitchFamily="2" charset="2"/>
              <a:buAutoNum type="alphaUcPeriod"/>
            </a:pPr>
            <a:r>
              <a:rPr lang="ru-RU" b="1" smtClean="0"/>
              <a:t>Информационная фаза.</a:t>
            </a:r>
          </a:p>
          <a:p>
            <a:pPr marL="609600" indent="-609600" algn="ctr" eaLnBrk="1" hangingPunct="1">
              <a:spcAft>
                <a:spcPct val="50000"/>
              </a:spcAft>
              <a:buSzPct val="140000"/>
              <a:buFont typeface="Wingdings" pitchFamily="2" charset="2"/>
              <a:buAutoNum type="alphaUcPeriod"/>
            </a:pPr>
            <a:r>
              <a:rPr lang="ru-RU" b="1" smtClean="0"/>
              <a:t>Постиндустриальная фаза.</a:t>
            </a:r>
          </a:p>
        </p:txBody>
      </p:sp>
      <p:pic>
        <p:nvPicPr>
          <p:cNvPr id="13414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582738" y="382588"/>
            <a:ext cx="7453312" cy="1462087"/>
          </a:xfrm>
        </p:spPr>
        <p:txBody>
          <a:bodyPr/>
          <a:lstStyle/>
          <a:p>
            <a:pPr eaLnBrk="1" hangingPunct="1"/>
            <a:r>
              <a:rPr lang="ru-RU" sz="5000" b="1" smtClean="0">
                <a:solidFill>
                  <a:srgbClr val="FF3300"/>
                </a:solidFill>
              </a:rPr>
              <a:t>29.</a:t>
            </a:r>
            <a:r>
              <a:rPr lang="ru-RU" sz="2900" smtClean="0"/>
              <a:t> Исключите характеристику не относящуюся к функциональной организационной структуре:</a:t>
            </a:r>
          </a:p>
        </p:txBody>
      </p:sp>
      <p:sp>
        <p:nvSpPr>
          <p:cNvPr id="135171" name="Rectangle 3"/>
          <p:cNvSpPr>
            <a:spLocks noGrp="1" noChangeArrowheads="1"/>
          </p:cNvSpPr>
          <p:nvPr>
            <p:ph type="body" sz="half" idx="1"/>
          </p:nvPr>
        </p:nvSpPr>
        <p:spPr>
          <a:xfrm>
            <a:off x="1182688" y="2193925"/>
            <a:ext cx="7566025" cy="4114800"/>
          </a:xfrm>
          <a:solidFill>
            <a:srgbClr val="F2FBB1"/>
          </a:solidFill>
        </p:spPr>
        <p:txBody>
          <a:bodyPr/>
          <a:lstStyle/>
          <a:p>
            <a:pPr marL="609600" indent="-609600" algn="ctr" eaLnBrk="1" hangingPunct="1"/>
            <a:endParaRPr lang="ru-RU" sz="2600" smtClean="0"/>
          </a:p>
          <a:p>
            <a:pPr marL="609600" indent="-609600" algn="ctr" eaLnBrk="1" hangingPunct="1">
              <a:spcAft>
                <a:spcPct val="50000"/>
              </a:spcAft>
              <a:buSzPct val="140000"/>
              <a:buFont typeface="Wingdings" pitchFamily="2" charset="2"/>
              <a:buAutoNum type="alphaUcPeriod"/>
            </a:pPr>
            <a:r>
              <a:rPr lang="ru-RU" b="1" smtClean="0"/>
              <a:t> Ресурсная функция.</a:t>
            </a:r>
          </a:p>
          <a:p>
            <a:pPr marL="609600" indent="-609600" algn="ctr" eaLnBrk="1" hangingPunct="1">
              <a:spcAft>
                <a:spcPct val="50000"/>
              </a:spcAft>
              <a:buSzPct val="140000"/>
              <a:buFont typeface="Wingdings" pitchFamily="2" charset="2"/>
              <a:buAutoNum type="alphaUcPeriod"/>
            </a:pPr>
            <a:r>
              <a:rPr lang="ru-RU" b="1" smtClean="0"/>
              <a:t> Целевая функция.</a:t>
            </a:r>
          </a:p>
          <a:p>
            <a:pPr marL="609600" indent="-609600" algn="ctr" eaLnBrk="1" hangingPunct="1">
              <a:spcAft>
                <a:spcPct val="50000"/>
              </a:spcAft>
              <a:buSzPct val="140000"/>
              <a:buFont typeface="Wingdings" pitchFamily="2" charset="2"/>
              <a:buAutoNum type="alphaUcPeriod"/>
            </a:pPr>
            <a:r>
              <a:rPr lang="ru-RU" b="1" smtClean="0"/>
              <a:t> Функция ответственности высшего руководства.</a:t>
            </a:r>
          </a:p>
        </p:txBody>
      </p:sp>
      <p:pic>
        <p:nvPicPr>
          <p:cNvPr id="13517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582738" y="382588"/>
            <a:ext cx="7453312" cy="1462087"/>
          </a:xfrm>
        </p:spPr>
        <p:txBody>
          <a:bodyPr/>
          <a:lstStyle/>
          <a:p>
            <a:pPr eaLnBrk="1" hangingPunct="1"/>
            <a:r>
              <a:rPr lang="ru-RU" sz="5000" b="1" smtClean="0">
                <a:solidFill>
                  <a:srgbClr val="FF3300"/>
                </a:solidFill>
              </a:rPr>
              <a:t>30.</a:t>
            </a:r>
            <a:r>
              <a:rPr lang="ru-RU" sz="2900" smtClean="0"/>
              <a:t> Принцип самоуправляемой команды:</a:t>
            </a:r>
          </a:p>
        </p:txBody>
      </p:sp>
      <p:sp>
        <p:nvSpPr>
          <p:cNvPr id="136195" name="Rectangle 3"/>
          <p:cNvSpPr>
            <a:spLocks noGrp="1" noChangeArrowheads="1"/>
          </p:cNvSpPr>
          <p:nvPr>
            <p:ph type="body" sz="half" idx="1"/>
          </p:nvPr>
        </p:nvSpPr>
        <p:spPr>
          <a:xfrm>
            <a:off x="1182688" y="2193925"/>
            <a:ext cx="7566025" cy="4114800"/>
          </a:xfrm>
          <a:solidFill>
            <a:srgbClr val="F2FBB1"/>
          </a:solidFill>
        </p:spPr>
        <p:txBody>
          <a:bodyPr/>
          <a:lstStyle/>
          <a:p>
            <a:pPr marL="609600" indent="-609600" algn="ctr" eaLnBrk="1" hangingPunct="1">
              <a:lnSpc>
                <a:spcPct val="90000"/>
              </a:lnSpc>
            </a:pPr>
            <a:endParaRPr lang="ru-RU" sz="2600" smtClean="0"/>
          </a:p>
          <a:p>
            <a:pPr marL="609600" indent="-609600" algn="ctr" eaLnBrk="1" hangingPunct="1">
              <a:lnSpc>
                <a:spcPct val="90000"/>
              </a:lnSpc>
              <a:spcAft>
                <a:spcPct val="50000"/>
              </a:spcAft>
              <a:buSzPct val="140000"/>
              <a:buFont typeface="Wingdings" pitchFamily="2" charset="2"/>
              <a:buAutoNum type="alphaUcPeriod"/>
            </a:pPr>
            <a:r>
              <a:rPr lang="ru-RU" b="1" smtClean="0"/>
              <a:t>«Уделяйте особое внимание проблемам». </a:t>
            </a:r>
          </a:p>
          <a:p>
            <a:pPr marL="609600" indent="-609600" algn="ctr" eaLnBrk="1" hangingPunct="1">
              <a:lnSpc>
                <a:spcPct val="90000"/>
              </a:lnSpc>
              <a:spcAft>
                <a:spcPct val="50000"/>
              </a:spcAft>
              <a:buSzPct val="140000"/>
              <a:buFont typeface="Wingdings" pitchFamily="2" charset="2"/>
              <a:buAutoNum type="alphaUcPeriod"/>
            </a:pPr>
            <a:r>
              <a:rPr lang="ru-RU" b="1" smtClean="0"/>
              <a:t>«Уделяйте одинаковое внимание всему».</a:t>
            </a:r>
          </a:p>
          <a:p>
            <a:pPr marL="609600" indent="-609600" algn="ctr" eaLnBrk="1" hangingPunct="1">
              <a:lnSpc>
                <a:spcPct val="90000"/>
              </a:lnSpc>
              <a:spcAft>
                <a:spcPct val="50000"/>
              </a:spcAft>
              <a:buSzPct val="140000"/>
              <a:buFont typeface="Wingdings" pitchFamily="2" charset="2"/>
              <a:buAutoNum type="alphaUcPeriod"/>
            </a:pPr>
            <a:r>
              <a:rPr lang="ru-RU" b="1" smtClean="0"/>
              <a:t> «Уделяйте внимание в рамках компетенции».</a:t>
            </a:r>
          </a:p>
        </p:txBody>
      </p:sp>
      <p:pic>
        <p:nvPicPr>
          <p:cNvPr id="13619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582738" y="382588"/>
            <a:ext cx="7453312" cy="1462087"/>
          </a:xfrm>
        </p:spPr>
        <p:txBody>
          <a:bodyPr/>
          <a:lstStyle/>
          <a:p>
            <a:pPr eaLnBrk="1" hangingPunct="1"/>
            <a:r>
              <a:rPr lang="ru-RU" sz="5000" b="1" smtClean="0">
                <a:solidFill>
                  <a:srgbClr val="FF3300"/>
                </a:solidFill>
              </a:rPr>
              <a:t>31.</a:t>
            </a:r>
            <a:r>
              <a:rPr lang="ru-RU" sz="2900" smtClean="0"/>
              <a:t> В линейно-функциональной организации используется принцип группировки по:</a:t>
            </a:r>
          </a:p>
        </p:txBody>
      </p:sp>
      <p:sp>
        <p:nvSpPr>
          <p:cNvPr id="137219" name="Rectangle 3"/>
          <p:cNvSpPr>
            <a:spLocks noGrp="1" noChangeArrowheads="1"/>
          </p:cNvSpPr>
          <p:nvPr>
            <p:ph type="body" sz="half" idx="1"/>
          </p:nvPr>
        </p:nvSpPr>
        <p:spPr>
          <a:xfrm>
            <a:off x="1182688" y="2193925"/>
            <a:ext cx="7566025" cy="4114800"/>
          </a:xfrm>
          <a:solidFill>
            <a:srgbClr val="F2FBB1"/>
          </a:solidFill>
        </p:spPr>
        <p:txBody>
          <a:bodyPr/>
          <a:lstStyle/>
          <a:p>
            <a:pPr marL="609600" indent="-609600" algn="ctr" eaLnBrk="1" hangingPunct="1"/>
            <a:endParaRPr lang="ru-RU" sz="2600" smtClean="0"/>
          </a:p>
          <a:p>
            <a:pPr marL="609600" indent="-609600" algn="ctr" eaLnBrk="1" hangingPunct="1">
              <a:spcAft>
                <a:spcPct val="50000"/>
              </a:spcAft>
              <a:buSzPct val="140000"/>
              <a:buFont typeface="Wingdings" pitchFamily="2" charset="2"/>
              <a:buAutoNum type="alphaUcPeriod"/>
            </a:pPr>
            <a:r>
              <a:rPr lang="ru-RU" b="1" smtClean="0"/>
              <a:t> По структурной оптимизации.</a:t>
            </a:r>
          </a:p>
          <a:p>
            <a:pPr marL="609600" indent="-609600" algn="ctr" eaLnBrk="1" hangingPunct="1">
              <a:spcAft>
                <a:spcPct val="50000"/>
              </a:spcAft>
              <a:buSzPct val="140000"/>
              <a:buFont typeface="Wingdings" pitchFamily="2" charset="2"/>
              <a:buAutoNum type="alphaUcPeriod"/>
            </a:pPr>
            <a:r>
              <a:rPr lang="ru-RU" b="1" smtClean="0"/>
              <a:t> По командной принадлежности. </a:t>
            </a:r>
          </a:p>
          <a:p>
            <a:pPr marL="609600" indent="-609600" algn="ctr" eaLnBrk="1" hangingPunct="1">
              <a:spcAft>
                <a:spcPct val="50000"/>
              </a:spcAft>
              <a:buSzPct val="140000"/>
              <a:buFont typeface="Wingdings" pitchFamily="2" charset="2"/>
              <a:buAutoNum type="alphaUcPeriod"/>
            </a:pPr>
            <a:r>
              <a:rPr lang="ru-RU" b="1" smtClean="0"/>
              <a:t>По основанию рода деятельности. </a:t>
            </a:r>
          </a:p>
        </p:txBody>
      </p:sp>
      <p:pic>
        <p:nvPicPr>
          <p:cNvPr id="137220"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582738" y="382588"/>
            <a:ext cx="7453312" cy="1462087"/>
          </a:xfrm>
        </p:spPr>
        <p:txBody>
          <a:bodyPr/>
          <a:lstStyle/>
          <a:p>
            <a:pPr eaLnBrk="1" hangingPunct="1"/>
            <a:r>
              <a:rPr lang="ru-RU" sz="5000" b="1" smtClean="0">
                <a:solidFill>
                  <a:srgbClr val="FF3300"/>
                </a:solidFill>
              </a:rPr>
              <a:t>32.</a:t>
            </a:r>
            <a:r>
              <a:rPr lang="ru-RU" sz="2900" smtClean="0"/>
              <a:t> В дивизиональной структуре управления используется принцип группировки по:</a:t>
            </a:r>
          </a:p>
        </p:txBody>
      </p:sp>
      <p:sp>
        <p:nvSpPr>
          <p:cNvPr id="138243" name="Rectangle 3"/>
          <p:cNvSpPr>
            <a:spLocks noGrp="1" noChangeArrowheads="1"/>
          </p:cNvSpPr>
          <p:nvPr>
            <p:ph type="body" sz="half" idx="1"/>
          </p:nvPr>
        </p:nvSpPr>
        <p:spPr>
          <a:xfrm>
            <a:off x="1182688" y="2193925"/>
            <a:ext cx="7566025" cy="4114800"/>
          </a:xfrm>
          <a:solidFill>
            <a:srgbClr val="F2FBB1"/>
          </a:solidFill>
        </p:spPr>
        <p:txBody>
          <a:bodyPr/>
          <a:lstStyle/>
          <a:p>
            <a:pPr marL="609600" indent="-609600" algn="ctr" eaLnBrk="1" hangingPunct="1">
              <a:lnSpc>
                <a:spcPct val="90000"/>
              </a:lnSpc>
            </a:pPr>
            <a:endParaRPr lang="ru-RU" sz="2600" smtClean="0"/>
          </a:p>
          <a:p>
            <a:pPr marL="609600" indent="-609600" algn="ctr" eaLnBrk="1" hangingPunct="1">
              <a:lnSpc>
                <a:spcPct val="90000"/>
              </a:lnSpc>
              <a:spcAft>
                <a:spcPct val="50000"/>
              </a:spcAft>
              <a:buSzPct val="140000"/>
              <a:buFont typeface="Wingdings" pitchFamily="2" charset="2"/>
              <a:buAutoNum type="alphaUcPeriod"/>
            </a:pPr>
            <a:r>
              <a:rPr lang="ru-RU" b="1" smtClean="0"/>
              <a:t> Конечному результату производства.</a:t>
            </a:r>
          </a:p>
          <a:p>
            <a:pPr marL="609600" indent="-609600" algn="ctr" eaLnBrk="1" hangingPunct="1">
              <a:lnSpc>
                <a:spcPct val="90000"/>
              </a:lnSpc>
              <a:spcAft>
                <a:spcPct val="50000"/>
              </a:spcAft>
              <a:buSzPct val="140000"/>
              <a:buFont typeface="Wingdings" pitchFamily="2" charset="2"/>
              <a:buAutoNum type="alphaUcPeriod"/>
            </a:pPr>
            <a:r>
              <a:rPr lang="ru-RU" b="1" smtClean="0"/>
              <a:t>По динамичности производства.</a:t>
            </a:r>
          </a:p>
          <a:p>
            <a:pPr marL="609600" indent="-609600" algn="ctr" eaLnBrk="1" hangingPunct="1">
              <a:lnSpc>
                <a:spcPct val="90000"/>
              </a:lnSpc>
              <a:spcAft>
                <a:spcPct val="50000"/>
              </a:spcAft>
              <a:buSzPct val="140000"/>
              <a:buFont typeface="Wingdings" pitchFamily="2" charset="2"/>
              <a:buAutoNum type="alphaUcPeriod"/>
            </a:pPr>
            <a:r>
              <a:rPr lang="ru-RU" b="1" smtClean="0"/>
              <a:t>По стабильности исполнительской дистиплины.</a:t>
            </a:r>
          </a:p>
        </p:txBody>
      </p:sp>
      <p:pic>
        <p:nvPicPr>
          <p:cNvPr id="13824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582738" y="382588"/>
            <a:ext cx="7453312" cy="1462087"/>
          </a:xfrm>
        </p:spPr>
        <p:txBody>
          <a:bodyPr/>
          <a:lstStyle/>
          <a:p>
            <a:pPr eaLnBrk="1" hangingPunct="1"/>
            <a:r>
              <a:rPr lang="ru-RU" sz="5000" b="1" smtClean="0">
                <a:solidFill>
                  <a:srgbClr val="FF3300"/>
                </a:solidFill>
              </a:rPr>
              <a:t>33.</a:t>
            </a:r>
            <a:r>
              <a:rPr lang="ru-RU" sz="2900" smtClean="0"/>
              <a:t> Какая сеть не соотносится с сетевой организацией:</a:t>
            </a:r>
          </a:p>
        </p:txBody>
      </p:sp>
      <p:sp>
        <p:nvSpPr>
          <p:cNvPr id="139267" name="Rectangle 3"/>
          <p:cNvSpPr>
            <a:spLocks noGrp="1" noChangeArrowheads="1"/>
          </p:cNvSpPr>
          <p:nvPr>
            <p:ph type="body" sz="half" idx="1"/>
          </p:nvPr>
        </p:nvSpPr>
        <p:spPr>
          <a:xfrm>
            <a:off x="1182688" y="2193925"/>
            <a:ext cx="7566025" cy="4114800"/>
          </a:xfrm>
          <a:solidFill>
            <a:srgbClr val="F2FBB1"/>
          </a:solidFill>
        </p:spPr>
        <p:txBody>
          <a:bodyPr/>
          <a:lstStyle/>
          <a:p>
            <a:pPr marL="609600" indent="-609600" algn="ctr" eaLnBrk="1" hangingPunct="1"/>
            <a:endParaRPr lang="ru-RU" sz="2600" smtClean="0"/>
          </a:p>
          <a:p>
            <a:pPr marL="609600" indent="-609600" algn="ctr" eaLnBrk="1" hangingPunct="1">
              <a:spcAft>
                <a:spcPct val="50000"/>
              </a:spcAft>
              <a:buSzPct val="140000"/>
              <a:buFont typeface="Wingdings" pitchFamily="2" charset="2"/>
              <a:buAutoNum type="alphaUcPeriod"/>
            </a:pPr>
            <a:r>
              <a:rPr lang="ru-RU" b="1" smtClean="0"/>
              <a:t> Внутренняя сеть.</a:t>
            </a:r>
          </a:p>
          <a:p>
            <a:pPr marL="609600" indent="-609600" algn="ctr" eaLnBrk="1" hangingPunct="1">
              <a:spcAft>
                <a:spcPct val="50000"/>
              </a:spcAft>
              <a:buSzPct val="140000"/>
              <a:buFont typeface="Wingdings" pitchFamily="2" charset="2"/>
              <a:buAutoNum type="alphaUcPeriod"/>
            </a:pPr>
            <a:r>
              <a:rPr lang="ru-RU" b="1" smtClean="0"/>
              <a:t> Циркулярная сеть.</a:t>
            </a:r>
          </a:p>
          <a:p>
            <a:pPr marL="609600" indent="-609600" algn="ctr" eaLnBrk="1" hangingPunct="1">
              <a:spcAft>
                <a:spcPct val="50000"/>
              </a:spcAft>
              <a:buSzPct val="140000"/>
              <a:buFont typeface="Wingdings" pitchFamily="2" charset="2"/>
              <a:buAutoNum type="alphaUcPeriod"/>
            </a:pPr>
            <a:r>
              <a:rPr lang="ru-RU" b="1" smtClean="0"/>
              <a:t>Стабильная сеть.</a:t>
            </a:r>
          </a:p>
        </p:txBody>
      </p:sp>
      <p:pic>
        <p:nvPicPr>
          <p:cNvPr id="13926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75" name="Rectangle 139"/>
          <p:cNvSpPr>
            <a:spLocks noGrp="1" noChangeArrowheads="1"/>
          </p:cNvSpPr>
          <p:nvPr>
            <p:ph type="title"/>
          </p:nvPr>
        </p:nvSpPr>
        <p:spPr>
          <a:xfrm>
            <a:off x="1116013" y="277813"/>
            <a:ext cx="7570787" cy="847725"/>
          </a:xfrm>
        </p:spPr>
        <p:txBody>
          <a:bodyPr/>
          <a:lstStyle/>
          <a:p>
            <a:pPr algn="ctr" eaLnBrk="1" hangingPunct="1">
              <a:lnSpc>
                <a:spcPct val="75000"/>
              </a:lnSpc>
            </a:pPr>
            <a:r>
              <a:rPr lang="ru-RU" sz="3000" b="1" smtClean="0">
                <a:solidFill>
                  <a:schemeClr val="accent2"/>
                </a:solidFill>
              </a:rPr>
              <a:t>Сравнительная характеристика</a:t>
            </a:r>
            <a:br>
              <a:rPr lang="ru-RU" sz="3000" b="1" smtClean="0">
                <a:solidFill>
                  <a:schemeClr val="accent2"/>
                </a:solidFill>
              </a:rPr>
            </a:br>
            <a:r>
              <a:rPr lang="ru-RU" sz="3000" b="1" smtClean="0">
                <a:solidFill>
                  <a:schemeClr val="accent2"/>
                </a:solidFill>
              </a:rPr>
              <a:t>организационных структур управления</a:t>
            </a:r>
          </a:p>
        </p:txBody>
      </p:sp>
      <p:graphicFrame>
        <p:nvGraphicFramePr>
          <p:cNvPr id="14618" name="Group 282"/>
          <p:cNvGraphicFramePr>
            <a:graphicFrameLocks noGrp="1"/>
          </p:cNvGraphicFramePr>
          <p:nvPr>
            <p:ph sz="half" idx="1"/>
          </p:nvPr>
        </p:nvGraphicFramePr>
        <p:xfrm>
          <a:off x="179388" y="1412875"/>
          <a:ext cx="8785225" cy="4773616"/>
        </p:xfrm>
        <a:graphic>
          <a:graphicData uri="http://schemas.openxmlformats.org/drawingml/2006/table">
            <a:tbl>
              <a:tblPr/>
              <a:tblGrid>
                <a:gridCol w="4248150"/>
                <a:gridCol w="4537075"/>
              </a:tblGrid>
              <a:tr h="335334">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ru-RU" sz="1600" b="1" i="0" u="none" strike="noStrike" cap="none" normalizeH="0" baseline="0" smtClean="0">
                          <a:ln>
                            <a:noFill/>
                          </a:ln>
                          <a:solidFill>
                            <a:srgbClr val="996600"/>
                          </a:solidFill>
                          <a:effectLst/>
                          <a:latin typeface="Times New Roman" pitchFamily="18" charset="0"/>
                          <a:cs typeface="Times New Roman" pitchFamily="18" charset="0"/>
                        </a:rPr>
                        <a:t>Линейно-функциональные</a:t>
                      </a:r>
                      <a:endParaRPr kumimoji="0" lang="ru-RU" sz="1600" b="0" i="0" u="none" strike="noStrike" cap="none" normalizeH="0" baseline="0" smtClean="0">
                        <a:ln>
                          <a:noFill/>
                        </a:ln>
                        <a:solidFill>
                          <a:srgbClr val="996600"/>
                        </a:solidFill>
                        <a:effectLst/>
                        <a:latin typeface="Arial" charset="0"/>
                      </a:endParaRPr>
                    </a:p>
                  </a:txBody>
                  <a:tcPr marT="45727" marB="45727" horzOverflow="overflow">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ru-RU" sz="1600" b="1" i="0" u="none" strike="noStrike" cap="none" normalizeH="0" baseline="0" smtClean="0">
                          <a:ln>
                            <a:noFill/>
                          </a:ln>
                          <a:solidFill>
                            <a:srgbClr val="CC0066"/>
                          </a:solidFill>
                          <a:effectLst/>
                          <a:latin typeface="Times New Roman" pitchFamily="18" charset="0"/>
                          <a:cs typeface="Times New Roman" pitchFamily="18" charset="0"/>
                        </a:rPr>
                        <a:t>Дивизиональные</a:t>
                      </a:r>
                      <a:endParaRPr kumimoji="0" lang="ru-RU" sz="1600" b="0" i="0" u="none" strike="noStrike" cap="none" normalizeH="0" baseline="0" smtClean="0">
                        <a:ln>
                          <a:noFill/>
                        </a:ln>
                        <a:solidFill>
                          <a:srgbClr val="CC0066"/>
                        </a:solidFill>
                        <a:effectLst/>
                        <a:latin typeface="Arial" charset="0"/>
                      </a:endParaRPr>
                    </a:p>
                  </a:txBody>
                  <a:tcPr marT="45727" marB="45727" horzOverflow="overflow">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noFill/>
                  </a:tcPr>
                </a:tc>
              </a:tr>
              <a:tr h="457273">
                <a:tc>
                  <a:txBody>
                    <a:bodyPr/>
                    <a:lstStyle/>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Обеспечивают выполнение задач, контролируемых с </a:t>
                      </a:r>
                    </a:p>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помощью планов и бюджетов</a:t>
                      </a:r>
                      <a:endParaRPr kumimoji="0" lang="ru-RU" sz="14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Децентрализованные операции подразделений с</a:t>
                      </a:r>
                    </a:p>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централизованной оценкой результатов и инвестиций</a:t>
                      </a:r>
                      <a:endParaRPr kumimoji="0" lang="ru-RU" sz="14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noFill/>
                  </a:tcPr>
                </a:tc>
              </a:tr>
              <a:tr h="272840">
                <a:tc>
                  <a:txBody>
                    <a:bodyPr/>
                    <a:lstStyle/>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Наиболее эффективны в стабильной среде</a:t>
                      </a:r>
                      <a:endParaRPr kumimoji="0" lang="ru-RU" sz="14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Наиболее эффективны в изменяющейся среде</a:t>
                      </a:r>
                      <a:endParaRPr kumimoji="0" lang="ru-RU" sz="14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noFill/>
                  </a:tcPr>
                </a:tc>
              </a:tr>
              <a:tr h="454225">
                <a:tc>
                  <a:txBody>
                    <a:bodyPr/>
                    <a:lstStyle/>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Содействуют эффективному производству</a:t>
                      </a:r>
                    </a:p>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стандартизированных товаров и услуг</a:t>
                      </a:r>
                      <a:endParaRPr kumimoji="0" lang="ru-RU" sz="14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Пригодны для условий взаимосвязанной</a:t>
                      </a:r>
                    </a:p>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диверсификации по продуктам или регионам</a:t>
                      </a:r>
                      <a:endParaRPr kumimoji="0" lang="ru-RU" sz="14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noFill/>
                  </a:tcPr>
                </a:tc>
              </a:tr>
              <a:tr h="454225">
                <a:tc>
                  <a:txBody>
                    <a:bodyPr/>
                    <a:lstStyle/>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Обеспечивают экономию на управленческих </a:t>
                      </a:r>
                    </a:p>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расходах</a:t>
                      </a:r>
                      <a:endParaRPr kumimoji="0" lang="ru-RU" sz="14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Ориентированы на оперативное принятие решений</a:t>
                      </a:r>
                      <a:endParaRPr kumimoji="0" lang="ru-RU" sz="14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noFill/>
                  </a:tcPr>
                </a:tc>
              </a:tr>
              <a:tr h="479502">
                <a:tc>
                  <a:txBody>
                    <a:bodyPr/>
                    <a:lstStyle/>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Предусматривают специализацию функций и </a:t>
                      </a:r>
                    </a:p>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компетентность</a:t>
                      </a:r>
                      <a:endParaRPr kumimoji="0" lang="ru-RU" sz="14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Создают организационные условия для </a:t>
                      </a:r>
                    </a:p>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междисциплинарного подхода</a:t>
                      </a:r>
                      <a:endParaRPr kumimoji="0" lang="ru-RU" sz="14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noFill/>
                  </a:tcPr>
                </a:tc>
              </a:tr>
              <a:tr h="272840">
                <a:tc>
                  <a:txBody>
                    <a:bodyPr/>
                    <a:lstStyle/>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Ориентированы на ценовую конкуренцию</a:t>
                      </a:r>
                      <a:endParaRPr kumimoji="0" lang="ru-RU" sz="14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Успешно функционируют при неценовой конкуренции</a:t>
                      </a:r>
                      <a:endParaRPr kumimoji="0" lang="ru-RU" sz="14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noFill/>
                  </a:tcPr>
                </a:tc>
              </a:tr>
              <a:tr h="454225">
                <a:tc>
                  <a:txBody>
                    <a:bodyPr/>
                    <a:lstStyle/>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Рассчитаны на использование действующих </a:t>
                      </a:r>
                    </a:p>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технологий и сложившегося рынка</a:t>
                      </a:r>
                      <a:endParaRPr kumimoji="0" lang="ru-RU" sz="14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Ориентированы на освоение новых рынков и новых</a:t>
                      </a:r>
                    </a:p>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технологий</a:t>
                      </a:r>
                      <a:endParaRPr kumimoji="0" lang="ru-RU" sz="14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noFill/>
                  </a:tcPr>
                </a:tc>
              </a:tr>
              <a:tr h="635609">
                <a:tc>
                  <a:txBody>
                    <a:bodyPr/>
                    <a:lstStyle/>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Производственная специализация, превышающая </a:t>
                      </a:r>
                    </a:p>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возможности централизованного планирования</a:t>
                      </a:r>
                      <a:endParaRPr kumimoji="0" lang="ru-RU" sz="14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Вмешательство высшего звена организации для</a:t>
                      </a:r>
                    </a:p>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усиления координации подразделений и повышения</a:t>
                      </a:r>
                    </a:p>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эффективности их деятельности</a:t>
                      </a:r>
                      <a:endParaRPr kumimoji="0" lang="ru-RU" sz="14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noFill/>
                  </a:tcPr>
                </a:tc>
              </a:tr>
              <a:tr h="503318">
                <a:tc>
                  <a:txBody>
                    <a:bodyPr/>
                    <a:lstStyle/>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Быстрое решение проблем, находящихся в </a:t>
                      </a:r>
                    </a:p>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компетенции одной функциональной службы</a:t>
                      </a:r>
                      <a:endParaRPr kumimoji="0" lang="ru-RU" sz="14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Быстрое решение сложных межфункциональных</a:t>
                      </a:r>
                    </a:p>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проблем</a:t>
                      </a:r>
                      <a:endParaRPr kumimoji="0" lang="ru-RU" sz="14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noFill/>
                  </a:tcPr>
                </a:tc>
              </a:tr>
              <a:tr h="454225">
                <a:tc>
                  <a:txBody>
                    <a:bodyPr/>
                    <a:lstStyle/>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Вертикальная интеграция, превышающая</a:t>
                      </a:r>
                    </a:p>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возможности полной загрузки подразделений</a:t>
                      </a:r>
                      <a:endParaRPr kumimoji="0" lang="ru-RU" sz="14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
                          <a:schemeClr val="accent1"/>
                        </a:buClr>
                        <a:buSzPct val="65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Диверсификация внутри корпорации или приобретение внешних организационных звеньев</a:t>
                      </a:r>
                      <a:endParaRPr kumimoji="0" lang="ru-RU" sz="14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noFill/>
                  </a:tcPr>
                </a:tc>
              </a:tr>
            </a:tbl>
          </a:graphicData>
        </a:graphic>
      </p:graphicFrame>
      <p:pic>
        <p:nvPicPr>
          <p:cNvPr id="42025" name="Picture 265" descr="j0293240"/>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95288" y="333375"/>
            <a:ext cx="919162" cy="677863"/>
          </a:xfrm>
          <a:noFill/>
        </p:spPr>
      </p:pic>
      <p:sp>
        <p:nvSpPr>
          <p:cNvPr id="42026" name="Oval 283" descr="Зеленый мрамор"/>
          <p:cNvSpPr>
            <a:spLocks noChangeArrowheads="1"/>
          </p:cNvSpPr>
          <p:nvPr/>
        </p:nvSpPr>
        <p:spPr bwMode="auto">
          <a:xfrm>
            <a:off x="6804025" y="6237288"/>
            <a:ext cx="2305050" cy="549275"/>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pPr algn="ctr"/>
            <a:r>
              <a:rPr lang="ru-RU" sz="1600" b="1">
                <a:solidFill>
                  <a:srgbClr val="FFFFFF"/>
                </a:solidFill>
                <a:latin typeface="Times New Roman" pitchFamily="18" charset="0"/>
              </a:rPr>
              <a:t>Структура организации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1447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75"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582738" y="457200"/>
            <a:ext cx="7453312" cy="930275"/>
          </a:xfrm>
        </p:spPr>
        <p:txBody>
          <a:bodyPr/>
          <a:lstStyle/>
          <a:p>
            <a:pPr eaLnBrk="1" hangingPunct="1"/>
            <a:r>
              <a:rPr lang="ru-RU" sz="5000" b="1" smtClean="0">
                <a:solidFill>
                  <a:srgbClr val="FF3300"/>
                </a:solidFill>
              </a:rPr>
              <a:t>34.</a:t>
            </a:r>
            <a:r>
              <a:rPr lang="ru-RU" sz="2900" smtClean="0"/>
              <a:t> </a:t>
            </a:r>
            <a:r>
              <a:rPr lang="ru-RU" sz="3400" smtClean="0"/>
              <a:t>Круговая организация это:</a:t>
            </a:r>
          </a:p>
        </p:txBody>
      </p:sp>
      <p:sp>
        <p:nvSpPr>
          <p:cNvPr id="140291" name="Rectangle 3"/>
          <p:cNvSpPr>
            <a:spLocks noGrp="1" noChangeArrowheads="1"/>
          </p:cNvSpPr>
          <p:nvPr>
            <p:ph type="body" sz="half" idx="1"/>
          </p:nvPr>
        </p:nvSpPr>
        <p:spPr>
          <a:xfrm>
            <a:off x="1182688" y="2193925"/>
            <a:ext cx="7566025" cy="4114800"/>
          </a:xfrm>
          <a:solidFill>
            <a:srgbClr val="F2FBB1"/>
          </a:solidFill>
        </p:spPr>
        <p:txBody>
          <a:bodyPr/>
          <a:lstStyle/>
          <a:p>
            <a:pPr marL="609600" indent="-609600" algn="ctr" eaLnBrk="1" hangingPunct="1"/>
            <a:endParaRPr lang="ru-RU" sz="2600" smtClean="0"/>
          </a:p>
          <a:p>
            <a:pPr marL="609600" indent="-609600" algn="ctr" eaLnBrk="1" hangingPunct="1">
              <a:spcAft>
                <a:spcPct val="50000"/>
              </a:spcAft>
              <a:buSzPct val="140000"/>
              <a:buFont typeface="Wingdings" pitchFamily="2" charset="2"/>
              <a:buAutoNum type="alphaUcPeriod"/>
            </a:pPr>
            <a:r>
              <a:rPr lang="ru-RU" b="1" smtClean="0"/>
              <a:t> Либеральное производство.</a:t>
            </a:r>
          </a:p>
          <a:p>
            <a:pPr marL="609600" indent="-609600" algn="ctr" eaLnBrk="1" hangingPunct="1">
              <a:spcAft>
                <a:spcPct val="50000"/>
              </a:spcAft>
              <a:buSzPct val="140000"/>
              <a:buFont typeface="Wingdings" pitchFamily="2" charset="2"/>
              <a:buAutoNum type="alphaUcPeriod"/>
            </a:pPr>
            <a:r>
              <a:rPr lang="ru-RU" b="1" smtClean="0"/>
              <a:t> Демократическая иерархия.</a:t>
            </a:r>
          </a:p>
          <a:p>
            <a:pPr marL="609600" indent="-609600" algn="ctr" eaLnBrk="1" hangingPunct="1">
              <a:spcAft>
                <a:spcPct val="50000"/>
              </a:spcAft>
              <a:buSzPct val="140000"/>
              <a:buFont typeface="Wingdings" pitchFamily="2" charset="2"/>
              <a:buAutoNum type="alphaUcPeriod"/>
            </a:pPr>
            <a:r>
              <a:rPr lang="ru-RU" b="1" smtClean="0"/>
              <a:t> Форма производственной собственности.</a:t>
            </a:r>
          </a:p>
        </p:txBody>
      </p:sp>
      <p:pic>
        <p:nvPicPr>
          <p:cNvPr id="14029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582738" y="382588"/>
            <a:ext cx="7453312" cy="1462087"/>
          </a:xfrm>
        </p:spPr>
        <p:txBody>
          <a:bodyPr/>
          <a:lstStyle/>
          <a:p>
            <a:pPr eaLnBrk="1" hangingPunct="1"/>
            <a:r>
              <a:rPr lang="ru-RU" sz="5000" b="1" smtClean="0">
                <a:solidFill>
                  <a:srgbClr val="FF3300"/>
                </a:solidFill>
              </a:rPr>
              <a:t>35.</a:t>
            </a:r>
            <a:r>
              <a:rPr lang="ru-RU" sz="2900" smtClean="0"/>
              <a:t> Какая фаза не характерна для жизненного цикла организации:</a:t>
            </a:r>
          </a:p>
        </p:txBody>
      </p:sp>
      <p:sp>
        <p:nvSpPr>
          <p:cNvPr id="141315" name="Rectangle 3"/>
          <p:cNvSpPr>
            <a:spLocks noGrp="1" noChangeArrowheads="1"/>
          </p:cNvSpPr>
          <p:nvPr>
            <p:ph type="body" sz="half" idx="1"/>
          </p:nvPr>
        </p:nvSpPr>
        <p:spPr>
          <a:xfrm>
            <a:off x="1182688" y="2193925"/>
            <a:ext cx="7566025" cy="4114800"/>
          </a:xfrm>
          <a:solidFill>
            <a:srgbClr val="F2FBB1"/>
          </a:solidFill>
        </p:spPr>
        <p:txBody>
          <a:bodyPr/>
          <a:lstStyle/>
          <a:p>
            <a:pPr marL="609600" indent="-609600" algn="ctr" eaLnBrk="1" hangingPunct="1"/>
            <a:endParaRPr lang="ru-RU" sz="2600" smtClean="0"/>
          </a:p>
          <a:p>
            <a:pPr marL="609600" indent="-609600" algn="ctr" eaLnBrk="1" hangingPunct="1">
              <a:spcAft>
                <a:spcPct val="50000"/>
              </a:spcAft>
              <a:buSzPct val="140000"/>
              <a:buFont typeface="Wingdings" pitchFamily="2" charset="2"/>
              <a:buAutoNum type="alphaUcPeriod"/>
            </a:pPr>
            <a:r>
              <a:rPr lang="ru-RU" b="1" smtClean="0"/>
              <a:t> Фаза роста.</a:t>
            </a:r>
          </a:p>
          <a:p>
            <a:pPr marL="609600" indent="-609600" algn="ctr" eaLnBrk="1" hangingPunct="1">
              <a:spcAft>
                <a:spcPct val="50000"/>
              </a:spcAft>
              <a:buSzPct val="140000"/>
              <a:buFont typeface="Wingdings" pitchFamily="2" charset="2"/>
              <a:buAutoNum type="alphaUcPeriod"/>
            </a:pPr>
            <a:r>
              <a:rPr lang="ru-RU" b="1" smtClean="0"/>
              <a:t> Фаза оптимизации.</a:t>
            </a:r>
          </a:p>
          <a:p>
            <a:pPr marL="609600" indent="-609600" algn="ctr" eaLnBrk="1" hangingPunct="1">
              <a:spcAft>
                <a:spcPct val="50000"/>
              </a:spcAft>
              <a:buSzPct val="140000"/>
              <a:buFont typeface="Wingdings" pitchFamily="2" charset="2"/>
              <a:buAutoNum type="alphaUcPeriod"/>
            </a:pPr>
            <a:r>
              <a:rPr lang="ru-RU" b="1" smtClean="0"/>
              <a:t> Фаза упадка.</a:t>
            </a:r>
          </a:p>
        </p:txBody>
      </p:sp>
      <p:pic>
        <p:nvPicPr>
          <p:cNvPr id="14131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582738" y="382588"/>
            <a:ext cx="7453312" cy="1462087"/>
          </a:xfrm>
        </p:spPr>
        <p:txBody>
          <a:bodyPr/>
          <a:lstStyle/>
          <a:p>
            <a:pPr eaLnBrk="1" hangingPunct="1"/>
            <a:r>
              <a:rPr lang="ru-RU" sz="5000" b="1" smtClean="0">
                <a:solidFill>
                  <a:srgbClr val="FF3300"/>
                </a:solidFill>
              </a:rPr>
              <a:t>36.</a:t>
            </a:r>
            <a:r>
              <a:rPr lang="ru-RU" sz="2900" smtClean="0"/>
              <a:t> Признаком организационной производственной культуры не является:</a:t>
            </a:r>
          </a:p>
        </p:txBody>
      </p:sp>
      <p:sp>
        <p:nvSpPr>
          <p:cNvPr id="142339" name="Rectangle 3"/>
          <p:cNvSpPr>
            <a:spLocks noGrp="1" noChangeArrowheads="1"/>
          </p:cNvSpPr>
          <p:nvPr>
            <p:ph type="body" sz="half" idx="1"/>
          </p:nvPr>
        </p:nvSpPr>
        <p:spPr>
          <a:xfrm>
            <a:off x="1182688" y="2193925"/>
            <a:ext cx="7566025" cy="4114800"/>
          </a:xfrm>
          <a:solidFill>
            <a:srgbClr val="F2FBB1"/>
          </a:solidFill>
        </p:spPr>
        <p:txBody>
          <a:bodyPr/>
          <a:lstStyle/>
          <a:p>
            <a:pPr marL="609600" indent="-609600" algn="ctr" eaLnBrk="1" hangingPunct="1"/>
            <a:endParaRPr lang="ru-RU" sz="2600" smtClean="0"/>
          </a:p>
          <a:p>
            <a:pPr marL="609600" indent="-609600" algn="ctr" eaLnBrk="1" hangingPunct="1">
              <a:spcAft>
                <a:spcPct val="50000"/>
              </a:spcAft>
              <a:buSzPct val="140000"/>
              <a:buFont typeface="Wingdings" pitchFamily="2" charset="2"/>
              <a:buAutoNum type="alphaUcPeriod"/>
            </a:pPr>
            <a:r>
              <a:rPr lang="ru-RU" b="1" smtClean="0"/>
              <a:t>Автономность. </a:t>
            </a:r>
          </a:p>
          <a:p>
            <a:pPr marL="609600" indent="-609600" algn="ctr" eaLnBrk="1" hangingPunct="1">
              <a:spcAft>
                <a:spcPct val="50000"/>
              </a:spcAft>
              <a:buSzPct val="140000"/>
              <a:buFont typeface="Wingdings" pitchFamily="2" charset="2"/>
              <a:buAutoNum type="alphaUcPeriod"/>
            </a:pPr>
            <a:r>
              <a:rPr lang="ru-RU" b="1" smtClean="0"/>
              <a:t>Всеобщность.</a:t>
            </a:r>
          </a:p>
          <a:p>
            <a:pPr marL="609600" indent="-609600" algn="ctr" eaLnBrk="1" hangingPunct="1">
              <a:spcAft>
                <a:spcPct val="50000"/>
              </a:spcAft>
              <a:buSzPct val="140000"/>
              <a:buFont typeface="Wingdings" pitchFamily="2" charset="2"/>
              <a:buAutoNum type="alphaUcPeriod"/>
            </a:pPr>
            <a:r>
              <a:rPr lang="ru-RU" b="1" smtClean="0"/>
              <a:t> Неформальность.</a:t>
            </a:r>
          </a:p>
        </p:txBody>
      </p:sp>
      <p:pic>
        <p:nvPicPr>
          <p:cNvPr id="142340"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582738" y="382588"/>
            <a:ext cx="7453312" cy="1462087"/>
          </a:xfrm>
        </p:spPr>
        <p:txBody>
          <a:bodyPr/>
          <a:lstStyle/>
          <a:p>
            <a:pPr eaLnBrk="1" hangingPunct="1"/>
            <a:r>
              <a:rPr lang="ru-RU" sz="5000" b="1" smtClean="0">
                <a:solidFill>
                  <a:srgbClr val="FF3300"/>
                </a:solidFill>
              </a:rPr>
              <a:t>37.</a:t>
            </a:r>
            <a:r>
              <a:rPr lang="ru-RU" sz="2900" smtClean="0"/>
              <a:t> Выявление проблем организации включает:</a:t>
            </a:r>
          </a:p>
        </p:txBody>
      </p:sp>
      <p:sp>
        <p:nvSpPr>
          <p:cNvPr id="143363" name="Rectangle 3"/>
          <p:cNvSpPr>
            <a:spLocks noGrp="1" noChangeArrowheads="1"/>
          </p:cNvSpPr>
          <p:nvPr>
            <p:ph type="body" sz="half" idx="1"/>
          </p:nvPr>
        </p:nvSpPr>
        <p:spPr>
          <a:xfrm>
            <a:off x="1182688" y="2193925"/>
            <a:ext cx="7566025" cy="4114800"/>
          </a:xfrm>
          <a:solidFill>
            <a:srgbClr val="F2FBB1"/>
          </a:solidFill>
        </p:spPr>
        <p:txBody>
          <a:bodyPr/>
          <a:lstStyle/>
          <a:p>
            <a:pPr marL="609600" indent="-609600" algn="ctr" eaLnBrk="1" hangingPunct="1"/>
            <a:endParaRPr lang="ru-RU" sz="2600" smtClean="0"/>
          </a:p>
          <a:p>
            <a:pPr marL="609600" indent="-609600" algn="ctr" eaLnBrk="1" hangingPunct="1">
              <a:spcAft>
                <a:spcPct val="50000"/>
              </a:spcAft>
              <a:buSzPct val="140000"/>
              <a:buFont typeface="Wingdings" pitchFamily="2" charset="2"/>
              <a:buAutoNum type="alphaUcPeriod"/>
            </a:pPr>
            <a:r>
              <a:rPr lang="ru-RU" b="1" smtClean="0"/>
              <a:t> Анализ Трудового кодекса.</a:t>
            </a:r>
          </a:p>
          <a:p>
            <a:pPr marL="609600" indent="-609600" algn="ctr" eaLnBrk="1" hangingPunct="1">
              <a:spcAft>
                <a:spcPct val="50000"/>
              </a:spcAft>
              <a:buSzPct val="140000"/>
              <a:buFont typeface="Wingdings" pitchFamily="2" charset="2"/>
              <a:buAutoNum type="alphaUcPeriod"/>
            </a:pPr>
            <a:r>
              <a:rPr lang="ru-RU" b="1" smtClean="0"/>
              <a:t>Анализ ближайших конкурентов.</a:t>
            </a:r>
          </a:p>
          <a:p>
            <a:pPr marL="609600" indent="-609600" algn="ctr" eaLnBrk="1" hangingPunct="1">
              <a:spcAft>
                <a:spcPct val="50000"/>
              </a:spcAft>
              <a:buSzPct val="140000"/>
              <a:buFont typeface="Wingdings" pitchFamily="2" charset="2"/>
              <a:buAutoNum type="alphaUcPeriod"/>
            </a:pPr>
            <a:r>
              <a:rPr lang="ru-RU" b="1" smtClean="0"/>
              <a:t>Анализ политической системы.</a:t>
            </a:r>
          </a:p>
        </p:txBody>
      </p:sp>
      <p:pic>
        <p:nvPicPr>
          <p:cNvPr id="14336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582738" y="382588"/>
            <a:ext cx="7453312" cy="1462087"/>
          </a:xfrm>
        </p:spPr>
        <p:txBody>
          <a:bodyPr/>
          <a:lstStyle/>
          <a:p>
            <a:pPr eaLnBrk="1" hangingPunct="1"/>
            <a:r>
              <a:rPr lang="ru-RU" sz="5000" b="1" smtClean="0">
                <a:solidFill>
                  <a:srgbClr val="FF3300"/>
                </a:solidFill>
              </a:rPr>
              <a:t>38.</a:t>
            </a:r>
            <a:r>
              <a:rPr lang="ru-RU" sz="2900" smtClean="0"/>
              <a:t> </a:t>
            </a:r>
            <a:r>
              <a:rPr lang="ru-RU" sz="2500" smtClean="0"/>
              <a:t>Система сбалансированных показателей в управлении  организацией не включает измерения по:</a:t>
            </a:r>
          </a:p>
        </p:txBody>
      </p:sp>
      <p:sp>
        <p:nvSpPr>
          <p:cNvPr id="144387" name="Rectangle 3"/>
          <p:cNvSpPr>
            <a:spLocks noGrp="1" noChangeArrowheads="1"/>
          </p:cNvSpPr>
          <p:nvPr>
            <p:ph type="body" sz="half" idx="1"/>
          </p:nvPr>
        </p:nvSpPr>
        <p:spPr>
          <a:xfrm>
            <a:off x="1182688" y="2193925"/>
            <a:ext cx="7566025" cy="4114800"/>
          </a:xfrm>
          <a:solidFill>
            <a:srgbClr val="F2FBB1"/>
          </a:solidFill>
        </p:spPr>
        <p:txBody>
          <a:bodyPr/>
          <a:lstStyle/>
          <a:p>
            <a:pPr marL="609600" indent="-609600" algn="ctr" eaLnBrk="1" hangingPunct="1"/>
            <a:endParaRPr lang="ru-RU" sz="2200" smtClean="0"/>
          </a:p>
          <a:p>
            <a:pPr marL="609600" indent="-609600" algn="ctr" eaLnBrk="1" hangingPunct="1">
              <a:spcAft>
                <a:spcPct val="50000"/>
              </a:spcAft>
              <a:buSzPct val="140000"/>
              <a:buFont typeface="Wingdings" pitchFamily="2" charset="2"/>
              <a:buAutoNum type="alphaUcPeriod"/>
            </a:pPr>
            <a:r>
              <a:rPr lang="ru-RU" sz="2600" b="1" smtClean="0"/>
              <a:t> Соответствию штатного расписания задачам организации.</a:t>
            </a:r>
          </a:p>
          <a:p>
            <a:pPr marL="609600" indent="-609600" algn="ctr" eaLnBrk="1" hangingPunct="1">
              <a:spcAft>
                <a:spcPct val="50000"/>
              </a:spcAft>
              <a:buSzPct val="140000"/>
              <a:buFont typeface="Wingdings" pitchFamily="2" charset="2"/>
              <a:buAutoNum type="alphaUcPeriod"/>
            </a:pPr>
            <a:r>
              <a:rPr lang="ru-RU" sz="2600" b="1" smtClean="0"/>
              <a:t>Удовлетворению потребительских запросов .</a:t>
            </a:r>
          </a:p>
          <a:p>
            <a:pPr marL="609600" indent="-609600" algn="ctr" eaLnBrk="1" hangingPunct="1">
              <a:spcAft>
                <a:spcPct val="50000"/>
              </a:spcAft>
              <a:buSzPct val="140000"/>
              <a:buFont typeface="Wingdings" pitchFamily="2" charset="2"/>
              <a:buAutoNum type="alphaUcPeriod"/>
            </a:pPr>
            <a:r>
              <a:rPr lang="ru-RU" sz="2600" b="1" smtClean="0"/>
              <a:t> Внутренней операционной эффективности.</a:t>
            </a:r>
          </a:p>
        </p:txBody>
      </p:sp>
      <p:pic>
        <p:nvPicPr>
          <p:cNvPr id="14438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219200" y="382588"/>
            <a:ext cx="7816850" cy="1462087"/>
          </a:xfrm>
        </p:spPr>
        <p:txBody>
          <a:bodyPr/>
          <a:lstStyle/>
          <a:p>
            <a:pPr eaLnBrk="1" hangingPunct="1"/>
            <a:r>
              <a:rPr lang="ru-RU" sz="5000" b="1" smtClean="0">
                <a:solidFill>
                  <a:srgbClr val="FF3300"/>
                </a:solidFill>
              </a:rPr>
              <a:t>39.</a:t>
            </a:r>
            <a:r>
              <a:rPr lang="ru-RU" sz="2900" smtClean="0"/>
              <a:t> Организационная эффективность это:</a:t>
            </a:r>
          </a:p>
        </p:txBody>
      </p:sp>
      <p:sp>
        <p:nvSpPr>
          <p:cNvPr id="145411" name="Rectangle 3"/>
          <p:cNvSpPr>
            <a:spLocks noGrp="1" noChangeArrowheads="1"/>
          </p:cNvSpPr>
          <p:nvPr>
            <p:ph type="body" sz="half" idx="1"/>
          </p:nvPr>
        </p:nvSpPr>
        <p:spPr>
          <a:xfrm>
            <a:off x="1182688" y="2193925"/>
            <a:ext cx="7566025" cy="4114800"/>
          </a:xfrm>
          <a:solidFill>
            <a:srgbClr val="F2FBB1"/>
          </a:solidFill>
        </p:spPr>
        <p:txBody>
          <a:bodyPr/>
          <a:lstStyle/>
          <a:p>
            <a:pPr marL="609600" indent="-609600" algn="ctr" eaLnBrk="1" hangingPunct="1"/>
            <a:endParaRPr lang="ru-RU" sz="2000" smtClean="0"/>
          </a:p>
          <a:p>
            <a:pPr marL="609600" indent="-609600" algn="ctr" eaLnBrk="1" hangingPunct="1">
              <a:spcAft>
                <a:spcPct val="50000"/>
              </a:spcAft>
              <a:buSzPct val="140000"/>
              <a:buFont typeface="Wingdings" pitchFamily="2" charset="2"/>
              <a:buAutoNum type="alphaUcPeriod"/>
            </a:pPr>
            <a:r>
              <a:rPr lang="ru-RU" sz="2200" b="1" smtClean="0"/>
              <a:t>Динамика статистических показателей деятельности организации.</a:t>
            </a:r>
          </a:p>
          <a:p>
            <a:pPr marL="609600" indent="-609600" algn="ctr" eaLnBrk="1" hangingPunct="1">
              <a:spcAft>
                <a:spcPct val="50000"/>
              </a:spcAft>
              <a:buSzPct val="140000"/>
              <a:buFont typeface="Wingdings" pitchFamily="2" charset="2"/>
              <a:buAutoNum type="alphaUcPeriod"/>
            </a:pPr>
            <a:r>
              <a:rPr lang="ru-RU" sz="2200" b="1" smtClean="0"/>
              <a:t> Степень удовлетворенности сотрудников организации. </a:t>
            </a:r>
          </a:p>
          <a:p>
            <a:pPr marL="609600" indent="-609600" algn="ctr" eaLnBrk="1" hangingPunct="1">
              <a:spcAft>
                <a:spcPct val="50000"/>
              </a:spcAft>
              <a:buSzPct val="140000"/>
              <a:buFont typeface="Wingdings" pitchFamily="2" charset="2"/>
              <a:buAutoNum type="alphaUcPeriod"/>
            </a:pPr>
            <a:r>
              <a:rPr lang="ru-RU" sz="2200" b="1" smtClean="0"/>
              <a:t>Интегрированная и структурированная характеристика организации.</a:t>
            </a:r>
          </a:p>
          <a:p>
            <a:pPr marL="609600" indent="-609600" algn="ctr" eaLnBrk="1" hangingPunct="1">
              <a:spcAft>
                <a:spcPct val="50000"/>
              </a:spcAft>
              <a:buSzPct val="140000"/>
              <a:buFont typeface="Wingdings" pitchFamily="2" charset="2"/>
              <a:buAutoNum type="alphaUcPeriod"/>
            </a:pPr>
            <a:endParaRPr lang="ru-RU" sz="2200" b="1" smtClean="0"/>
          </a:p>
        </p:txBody>
      </p:sp>
      <p:pic>
        <p:nvPicPr>
          <p:cNvPr id="14541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1582738" y="382588"/>
            <a:ext cx="7453312" cy="1462087"/>
          </a:xfrm>
        </p:spPr>
        <p:txBody>
          <a:bodyPr/>
          <a:lstStyle/>
          <a:p>
            <a:pPr eaLnBrk="1" hangingPunct="1"/>
            <a:r>
              <a:rPr lang="ru-RU" sz="5000" b="1" smtClean="0">
                <a:solidFill>
                  <a:srgbClr val="FF3300"/>
                </a:solidFill>
              </a:rPr>
              <a:t>40.</a:t>
            </a:r>
            <a:r>
              <a:rPr lang="ru-RU" sz="2900" smtClean="0"/>
              <a:t> Миссия государственного управления:</a:t>
            </a:r>
          </a:p>
        </p:txBody>
      </p:sp>
      <p:sp>
        <p:nvSpPr>
          <p:cNvPr id="146435" name="Rectangle 3"/>
          <p:cNvSpPr>
            <a:spLocks noGrp="1" noChangeArrowheads="1"/>
          </p:cNvSpPr>
          <p:nvPr>
            <p:ph type="body" sz="half" idx="1"/>
          </p:nvPr>
        </p:nvSpPr>
        <p:spPr>
          <a:xfrm>
            <a:off x="1182688" y="2193925"/>
            <a:ext cx="7566025" cy="4114800"/>
          </a:xfrm>
          <a:solidFill>
            <a:srgbClr val="F2FBB1"/>
          </a:solidFill>
        </p:spPr>
        <p:txBody>
          <a:bodyPr/>
          <a:lstStyle/>
          <a:p>
            <a:pPr marL="609600" indent="-609600" algn="ctr" eaLnBrk="1" hangingPunct="1">
              <a:lnSpc>
                <a:spcPct val="90000"/>
              </a:lnSpc>
            </a:pPr>
            <a:endParaRPr lang="ru-RU" sz="2600" smtClean="0"/>
          </a:p>
          <a:p>
            <a:pPr marL="609600" indent="-609600" algn="ctr" eaLnBrk="1" hangingPunct="1">
              <a:lnSpc>
                <a:spcPct val="90000"/>
              </a:lnSpc>
              <a:spcAft>
                <a:spcPct val="50000"/>
              </a:spcAft>
              <a:buSzPct val="140000"/>
              <a:buFont typeface="Wingdings" pitchFamily="2" charset="2"/>
              <a:buAutoNum type="alphaUcPeriod"/>
            </a:pPr>
            <a:r>
              <a:rPr lang="ru-RU" b="1" smtClean="0"/>
              <a:t> Обеспечения высокого уровня благосостояния народа.</a:t>
            </a:r>
          </a:p>
          <a:p>
            <a:pPr marL="609600" indent="-609600" algn="ctr" eaLnBrk="1" hangingPunct="1">
              <a:lnSpc>
                <a:spcPct val="90000"/>
              </a:lnSpc>
              <a:spcAft>
                <a:spcPct val="50000"/>
              </a:spcAft>
              <a:buSzPct val="140000"/>
              <a:buFont typeface="Wingdings" pitchFamily="2" charset="2"/>
              <a:buAutoNum type="alphaUcPeriod"/>
            </a:pPr>
            <a:r>
              <a:rPr lang="ru-RU" b="1" smtClean="0"/>
              <a:t>Обеспечение эффективности промышленного производства.</a:t>
            </a:r>
          </a:p>
          <a:p>
            <a:pPr marL="609600" indent="-609600" algn="ctr" eaLnBrk="1" hangingPunct="1">
              <a:lnSpc>
                <a:spcPct val="90000"/>
              </a:lnSpc>
              <a:spcAft>
                <a:spcPct val="50000"/>
              </a:spcAft>
              <a:buSzPct val="140000"/>
              <a:buFont typeface="Wingdings" pitchFamily="2" charset="2"/>
              <a:buAutoNum type="alphaUcPeriod"/>
            </a:pPr>
            <a:r>
              <a:rPr lang="ru-RU" b="1" smtClean="0"/>
              <a:t>Обеспечение безопасности страны и населения.</a:t>
            </a:r>
          </a:p>
        </p:txBody>
      </p:sp>
      <p:pic>
        <p:nvPicPr>
          <p:cNvPr id="14643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836613"/>
            <a:ext cx="1104900" cy="1143000"/>
          </a:xfrm>
          <a:noFill/>
        </p:spPr>
      </p:pic>
    </p:spTree>
  </p:cSld>
  <p:clrMapOvr>
    <a:masterClrMapping/>
  </p:clrMapOvr>
  <p:transition advTm="30000"/>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4925" y="908050"/>
            <a:ext cx="1174750" cy="1216025"/>
          </a:xfrm>
          <a:noFill/>
        </p:spPr>
      </p:pic>
      <p:sp>
        <p:nvSpPr>
          <p:cNvPr id="147459" name="WordArt 3"/>
          <p:cNvSpPr>
            <a:spLocks noChangeArrowheads="1" noChangeShapeType="1" noTextEdit="1"/>
          </p:cNvSpPr>
          <p:nvPr/>
        </p:nvSpPr>
        <p:spPr bwMode="auto">
          <a:xfrm>
            <a:off x="395288" y="2636838"/>
            <a:ext cx="8351837" cy="2592387"/>
          </a:xfrm>
          <a:prstGeom prst="rect">
            <a:avLst/>
          </a:prstGeom>
        </p:spPr>
        <p:txBody>
          <a:bodyPr wrap="none" fromWordArt="1">
            <a:prstTxWarp prst="textDoubleWave1">
              <a:avLst>
                <a:gd name="adj1" fmla="val 6500"/>
                <a:gd name="adj2" fmla="val -1139"/>
              </a:avLst>
            </a:prstTxWarp>
          </a:bodyPr>
          <a:lstStyle/>
          <a:p>
            <a:pPr algn="ctr"/>
            <a:r>
              <a:rPr lang="ru-RU"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СПАСИБО</a:t>
            </a:r>
          </a:p>
        </p:txBody>
      </p:sp>
      <p:sp>
        <p:nvSpPr>
          <p:cNvPr id="147460" name="Text Box 4"/>
          <p:cNvSpPr txBox="1">
            <a:spLocks noChangeArrowheads="1"/>
          </p:cNvSpPr>
          <p:nvPr/>
        </p:nvSpPr>
        <p:spPr bwMode="auto">
          <a:xfrm>
            <a:off x="1331913" y="981075"/>
            <a:ext cx="7704137" cy="635000"/>
          </a:xfrm>
          <a:prstGeom prst="rect">
            <a:avLst/>
          </a:prstGeom>
          <a:solidFill>
            <a:srgbClr val="F2FBB1"/>
          </a:solidFill>
          <a:ln w="57150" cmpd="thickThin">
            <a:solidFill>
              <a:srgbClr val="FF3300"/>
            </a:solidFill>
            <a:miter lim="800000"/>
            <a:headEnd/>
            <a:tailEnd/>
          </a:ln>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r" eaLnBrk="1" hangingPunct="1">
              <a:lnSpc>
                <a:spcPct val="70000"/>
              </a:lnSpc>
              <a:spcBef>
                <a:spcPct val="50000"/>
              </a:spcBef>
            </a:pPr>
            <a:endParaRPr lang="ru-RU" sz="100" b="1">
              <a:solidFill>
                <a:srgbClr val="FF3300"/>
              </a:solidFill>
              <a:latin typeface="Tahoma" pitchFamily="34" charset="0"/>
            </a:endParaRPr>
          </a:p>
          <a:p>
            <a:pPr algn="r" eaLnBrk="1" hangingPunct="1">
              <a:lnSpc>
                <a:spcPct val="70000"/>
              </a:lnSpc>
              <a:spcBef>
                <a:spcPct val="10000"/>
              </a:spcBef>
            </a:pPr>
            <a:r>
              <a:rPr lang="ru-RU" sz="3900" b="1">
                <a:solidFill>
                  <a:srgbClr val="FF3300"/>
                </a:solidFill>
                <a:latin typeface="Tahoma" pitchFamily="34" charset="0"/>
              </a:rPr>
              <a:t>ТЕСТИРОВАНИЕ ЗАВЕРШЕНО</a:t>
            </a:r>
          </a:p>
        </p:txBody>
      </p:sp>
    </p:spTree>
  </p:cSld>
  <p:clrMapOvr>
    <a:masterClrMapping/>
  </p:clrMapOvr>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algn="r" eaLnBrk="1" hangingPunct="1"/>
            <a:r>
              <a:rPr lang="ru-RU" sz="2400" b="1" dirty="0" smtClean="0"/>
              <a:t>КЛЮЧ К ТЕСТУ </a:t>
            </a:r>
            <a:br>
              <a:rPr lang="ru-RU" sz="2400" b="1" dirty="0" smtClean="0"/>
            </a:br>
            <a:r>
              <a:rPr lang="ru-RU" sz="2400" b="1" dirty="0" smtClean="0"/>
              <a:t>«ТЕОРИЯ ОРГАНИЗАЦИИ </a:t>
            </a:r>
            <a:br>
              <a:rPr lang="ru-RU" sz="2400" b="1" dirty="0" smtClean="0"/>
            </a:br>
            <a:r>
              <a:rPr lang="ru-RU" sz="2400" b="1" dirty="0" smtClean="0"/>
              <a:t>И </a:t>
            </a:r>
            <a:r>
              <a:rPr lang="ru-RU" sz="2400" b="1" dirty="0" smtClean="0"/>
              <a:t>ОРГАНИЗАЦИОННОЕ ПОВЕДЕНИЕ»</a:t>
            </a:r>
            <a:endParaRPr lang="ru-RU" sz="2400" b="1" dirty="0" smtClean="0"/>
          </a:p>
        </p:txBody>
      </p:sp>
      <p:pic>
        <p:nvPicPr>
          <p:cNvPr id="148483"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50" y="533400"/>
            <a:ext cx="1104900" cy="1143000"/>
          </a:xfrm>
          <a:noFill/>
        </p:spPr>
      </p:pic>
      <p:grpSp>
        <p:nvGrpSpPr>
          <p:cNvPr id="148484" name="Group 4"/>
          <p:cNvGrpSpPr>
            <a:grpSpLocks/>
          </p:cNvGrpSpPr>
          <p:nvPr/>
        </p:nvGrpSpPr>
        <p:grpSpPr bwMode="auto">
          <a:xfrm>
            <a:off x="228600" y="1905000"/>
            <a:ext cx="5486400" cy="4648200"/>
            <a:chOff x="-3" y="-3"/>
            <a:chExt cx="4522" cy="3572"/>
          </a:xfrm>
        </p:grpSpPr>
        <p:grpSp>
          <p:nvGrpSpPr>
            <p:cNvPr id="148487" name="Group 5"/>
            <p:cNvGrpSpPr>
              <a:grpSpLocks/>
            </p:cNvGrpSpPr>
            <p:nvPr/>
          </p:nvGrpSpPr>
          <p:grpSpPr bwMode="auto">
            <a:xfrm>
              <a:off x="0" y="0"/>
              <a:ext cx="4516" cy="3566"/>
              <a:chOff x="0" y="0"/>
              <a:chExt cx="4516" cy="3566"/>
            </a:xfrm>
          </p:grpSpPr>
          <p:grpSp>
            <p:nvGrpSpPr>
              <p:cNvPr id="148489" name="Group 6"/>
              <p:cNvGrpSpPr>
                <a:grpSpLocks/>
              </p:cNvGrpSpPr>
              <p:nvPr/>
            </p:nvGrpSpPr>
            <p:grpSpPr bwMode="auto">
              <a:xfrm>
                <a:off x="0" y="0"/>
                <a:ext cx="574" cy="452"/>
                <a:chOff x="0" y="0"/>
                <a:chExt cx="574" cy="452"/>
              </a:xfrm>
            </p:grpSpPr>
            <p:sp>
              <p:nvSpPr>
                <p:cNvPr id="148727" name="Rectangle 7"/>
                <p:cNvSpPr>
                  <a:spLocks noChangeArrowheads="1"/>
                </p:cNvSpPr>
                <p:nvPr/>
              </p:nvSpPr>
              <p:spPr bwMode="auto">
                <a:xfrm>
                  <a:off x="43" y="0"/>
                  <a:ext cx="488"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1</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728" name="Rectangle 8"/>
                <p:cNvSpPr>
                  <a:spLocks noChangeArrowheads="1"/>
                </p:cNvSpPr>
                <p:nvPr/>
              </p:nvSpPr>
              <p:spPr bwMode="auto">
                <a:xfrm>
                  <a:off x="0" y="0"/>
                  <a:ext cx="574" cy="45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490" name="Group 9"/>
              <p:cNvGrpSpPr>
                <a:grpSpLocks/>
              </p:cNvGrpSpPr>
              <p:nvPr/>
            </p:nvGrpSpPr>
            <p:grpSpPr bwMode="auto">
              <a:xfrm>
                <a:off x="574" y="0"/>
                <a:ext cx="560" cy="452"/>
                <a:chOff x="574" y="0"/>
                <a:chExt cx="560" cy="452"/>
              </a:xfrm>
            </p:grpSpPr>
            <p:sp>
              <p:nvSpPr>
                <p:cNvPr id="148725" name="Rectangle 10"/>
                <p:cNvSpPr>
                  <a:spLocks noChangeArrowheads="1"/>
                </p:cNvSpPr>
                <p:nvPr/>
              </p:nvSpPr>
              <p:spPr bwMode="auto">
                <a:xfrm>
                  <a:off x="617" y="0"/>
                  <a:ext cx="474"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algn="ctr"/>
                  <a:r>
                    <a:rPr lang="ru-RU" sz="2000" b="1">
                      <a:solidFill>
                        <a:schemeClr val="tx2"/>
                      </a:solidFill>
                      <a:latin typeface="Times New Roman" pitchFamily="18" charset="0"/>
                    </a:rPr>
                    <a:t>А</a:t>
                  </a:r>
                </a:p>
                <a:p>
                  <a:pPr algn="ctr" eaLnBrk="0" hangingPunct="0"/>
                  <a:endParaRPr lang="ru-RU" sz="2000" b="1">
                    <a:solidFill>
                      <a:schemeClr val="tx2"/>
                    </a:solidFill>
                    <a:latin typeface="Times New Roman" pitchFamily="18" charset="0"/>
                  </a:endParaRPr>
                </a:p>
              </p:txBody>
            </p:sp>
            <p:sp>
              <p:nvSpPr>
                <p:cNvPr id="148726" name="Rectangle 11"/>
                <p:cNvSpPr>
                  <a:spLocks noChangeArrowheads="1"/>
                </p:cNvSpPr>
                <p:nvPr/>
              </p:nvSpPr>
              <p:spPr bwMode="auto">
                <a:xfrm>
                  <a:off x="574" y="0"/>
                  <a:ext cx="560" cy="45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491" name="Group 12"/>
              <p:cNvGrpSpPr>
                <a:grpSpLocks/>
              </p:cNvGrpSpPr>
              <p:nvPr/>
            </p:nvGrpSpPr>
            <p:grpSpPr bwMode="auto">
              <a:xfrm>
                <a:off x="1134" y="0"/>
                <a:ext cx="573" cy="452"/>
                <a:chOff x="1134" y="0"/>
                <a:chExt cx="573" cy="452"/>
              </a:xfrm>
            </p:grpSpPr>
            <p:sp>
              <p:nvSpPr>
                <p:cNvPr id="148723" name="Rectangle 13"/>
                <p:cNvSpPr>
                  <a:spLocks noChangeArrowheads="1"/>
                </p:cNvSpPr>
                <p:nvPr/>
              </p:nvSpPr>
              <p:spPr bwMode="auto">
                <a:xfrm>
                  <a:off x="1177" y="0"/>
                  <a:ext cx="487"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11</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724" name="Rectangle 14"/>
                <p:cNvSpPr>
                  <a:spLocks noChangeArrowheads="1"/>
                </p:cNvSpPr>
                <p:nvPr/>
              </p:nvSpPr>
              <p:spPr bwMode="auto">
                <a:xfrm>
                  <a:off x="1134" y="0"/>
                  <a:ext cx="573" cy="45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492" name="Group 15"/>
              <p:cNvGrpSpPr>
                <a:grpSpLocks/>
              </p:cNvGrpSpPr>
              <p:nvPr/>
            </p:nvGrpSpPr>
            <p:grpSpPr bwMode="auto">
              <a:xfrm>
                <a:off x="1707" y="0"/>
                <a:ext cx="559" cy="452"/>
                <a:chOff x="1707" y="0"/>
                <a:chExt cx="559" cy="452"/>
              </a:xfrm>
            </p:grpSpPr>
            <p:sp>
              <p:nvSpPr>
                <p:cNvPr id="148721" name="Rectangle 16"/>
                <p:cNvSpPr>
                  <a:spLocks noChangeArrowheads="1"/>
                </p:cNvSpPr>
                <p:nvPr/>
              </p:nvSpPr>
              <p:spPr bwMode="auto">
                <a:xfrm>
                  <a:off x="1750" y="0"/>
                  <a:ext cx="473"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algn="ctr"/>
                  <a:r>
                    <a:rPr lang="ru-RU" sz="2000" b="1">
                      <a:solidFill>
                        <a:schemeClr val="tx2"/>
                      </a:solidFill>
                      <a:latin typeface="Times New Roman" pitchFamily="18" charset="0"/>
                      <a:cs typeface="Times New Roman" pitchFamily="18" charset="0"/>
                    </a:rPr>
                    <a:t>А</a:t>
                  </a:r>
                </a:p>
                <a:p>
                  <a:pPr algn="ctr" eaLnBrk="0" hangingPunct="0"/>
                  <a:endParaRPr lang="ru-RU" sz="2000" b="1">
                    <a:solidFill>
                      <a:schemeClr val="tx2"/>
                    </a:solidFill>
                    <a:latin typeface="Times New Roman" pitchFamily="18" charset="0"/>
                  </a:endParaRPr>
                </a:p>
              </p:txBody>
            </p:sp>
            <p:sp>
              <p:nvSpPr>
                <p:cNvPr id="148722" name="Rectangle 17"/>
                <p:cNvSpPr>
                  <a:spLocks noChangeArrowheads="1"/>
                </p:cNvSpPr>
                <p:nvPr/>
              </p:nvSpPr>
              <p:spPr bwMode="auto">
                <a:xfrm>
                  <a:off x="1707" y="0"/>
                  <a:ext cx="559" cy="45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493" name="Group 18"/>
              <p:cNvGrpSpPr>
                <a:grpSpLocks/>
              </p:cNvGrpSpPr>
              <p:nvPr/>
            </p:nvGrpSpPr>
            <p:grpSpPr bwMode="auto">
              <a:xfrm>
                <a:off x="2266" y="0"/>
                <a:ext cx="573" cy="452"/>
                <a:chOff x="2266" y="0"/>
                <a:chExt cx="573" cy="452"/>
              </a:xfrm>
            </p:grpSpPr>
            <p:sp>
              <p:nvSpPr>
                <p:cNvPr id="148719" name="Rectangle 19"/>
                <p:cNvSpPr>
                  <a:spLocks noChangeArrowheads="1"/>
                </p:cNvSpPr>
                <p:nvPr/>
              </p:nvSpPr>
              <p:spPr bwMode="auto">
                <a:xfrm>
                  <a:off x="2309" y="0"/>
                  <a:ext cx="487"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21</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720" name="Rectangle 20"/>
                <p:cNvSpPr>
                  <a:spLocks noChangeArrowheads="1"/>
                </p:cNvSpPr>
                <p:nvPr/>
              </p:nvSpPr>
              <p:spPr bwMode="auto">
                <a:xfrm>
                  <a:off x="2266" y="0"/>
                  <a:ext cx="573" cy="45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494" name="Group 21"/>
              <p:cNvGrpSpPr>
                <a:grpSpLocks/>
              </p:cNvGrpSpPr>
              <p:nvPr/>
            </p:nvGrpSpPr>
            <p:grpSpPr bwMode="auto">
              <a:xfrm>
                <a:off x="2839" y="0"/>
                <a:ext cx="559" cy="452"/>
                <a:chOff x="2839" y="0"/>
                <a:chExt cx="559" cy="452"/>
              </a:xfrm>
            </p:grpSpPr>
            <p:sp>
              <p:nvSpPr>
                <p:cNvPr id="148717" name="Rectangle 22"/>
                <p:cNvSpPr>
                  <a:spLocks noChangeArrowheads="1"/>
                </p:cNvSpPr>
                <p:nvPr/>
              </p:nvSpPr>
              <p:spPr bwMode="auto">
                <a:xfrm>
                  <a:off x="2882" y="0"/>
                  <a:ext cx="473"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algn="ctr"/>
                  <a:r>
                    <a:rPr lang="ru-RU" sz="2000" b="1">
                      <a:solidFill>
                        <a:schemeClr val="tx2"/>
                      </a:solidFill>
                      <a:latin typeface="Times New Roman" pitchFamily="18" charset="0"/>
                    </a:rPr>
                    <a:t>В</a:t>
                  </a:r>
                </a:p>
                <a:p>
                  <a:pPr algn="ctr" eaLnBrk="0" hangingPunct="0"/>
                  <a:endParaRPr lang="ru-RU" sz="2000" b="1">
                    <a:solidFill>
                      <a:schemeClr val="tx2"/>
                    </a:solidFill>
                    <a:latin typeface="Times New Roman" pitchFamily="18" charset="0"/>
                  </a:endParaRPr>
                </a:p>
              </p:txBody>
            </p:sp>
            <p:sp>
              <p:nvSpPr>
                <p:cNvPr id="148718" name="Rectangle 23"/>
                <p:cNvSpPr>
                  <a:spLocks noChangeArrowheads="1"/>
                </p:cNvSpPr>
                <p:nvPr/>
              </p:nvSpPr>
              <p:spPr bwMode="auto">
                <a:xfrm>
                  <a:off x="2839" y="0"/>
                  <a:ext cx="559" cy="45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495" name="Group 24"/>
              <p:cNvGrpSpPr>
                <a:grpSpLocks/>
              </p:cNvGrpSpPr>
              <p:nvPr/>
            </p:nvGrpSpPr>
            <p:grpSpPr bwMode="auto">
              <a:xfrm>
                <a:off x="3398" y="0"/>
                <a:ext cx="559" cy="452"/>
                <a:chOff x="3398" y="0"/>
                <a:chExt cx="559" cy="452"/>
              </a:xfrm>
            </p:grpSpPr>
            <p:sp>
              <p:nvSpPr>
                <p:cNvPr id="148715" name="Rectangle 25"/>
                <p:cNvSpPr>
                  <a:spLocks noChangeArrowheads="1"/>
                </p:cNvSpPr>
                <p:nvPr/>
              </p:nvSpPr>
              <p:spPr bwMode="auto">
                <a:xfrm>
                  <a:off x="3441" y="0"/>
                  <a:ext cx="473"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31</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716" name="Rectangle 26"/>
                <p:cNvSpPr>
                  <a:spLocks noChangeArrowheads="1"/>
                </p:cNvSpPr>
                <p:nvPr/>
              </p:nvSpPr>
              <p:spPr bwMode="auto">
                <a:xfrm>
                  <a:off x="3398" y="0"/>
                  <a:ext cx="559" cy="45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496" name="Group 27"/>
              <p:cNvGrpSpPr>
                <a:grpSpLocks/>
              </p:cNvGrpSpPr>
              <p:nvPr/>
            </p:nvGrpSpPr>
            <p:grpSpPr bwMode="auto">
              <a:xfrm>
                <a:off x="3957" y="0"/>
                <a:ext cx="559" cy="452"/>
                <a:chOff x="3957" y="0"/>
                <a:chExt cx="559" cy="452"/>
              </a:xfrm>
            </p:grpSpPr>
            <p:sp>
              <p:nvSpPr>
                <p:cNvPr id="148713" name="Rectangle 28"/>
                <p:cNvSpPr>
                  <a:spLocks noChangeArrowheads="1"/>
                </p:cNvSpPr>
                <p:nvPr/>
              </p:nvSpPr>
              <p:spPr bwMode="auto">
                <a:xfrm>
                  <a:off x="4000" y="0"/>
                  <a:ext cx="473"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algn="ctr"/>
                  <a:r>
                    <a:rPr lang="ru-RU" sz="2000" b="1">
                      <a:solidFill>
                        <a:schemeClr val="tx2"/>
                      </a:solidFill>
                      <a:latin typeface="Times New Roman" pitchFamily="18" charset="0"/>
                    </a:rPr>
                    <a:t>В</a:t>
                  </a:r>
                </a:p>
              </p:txBody>
            </p:sp>
            <p:sp>
              <p:nvSpPr>
                <p:cNvPr id="148714" name="Rectangle 29"/>
                <p:cNvSpPr>
                  <a:spLocks noChangeArrowheads="1"/>
                </p:cNvSpPr>
                <p:nvPr/>
              </p:nvSpPr>
              <p:spPr bwMode="auto">
                <a:xfrm>
                  <a:off x="3957" y="0"/>
                  <a:ext cx="559" cy="45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497" name="Group 30"/>
              <p:cNvGrpSpPr>
                <a:grpSpLocks/>
              </p:cNvGrpSpPr>
              <p:nvPr/>
            </p:nvGrpSpPr>
            <p:grpSpPr bwMode="auto">
              <a:xfrm>
                <a:off x="0" y="452"/>
                <a:ext cx="574" cy="346"/>
                <a:chOff x="0" y="452"/>
                <a:chExt cx="574" cy="346"/>
              </a:xfrm>
            </p:grpSpPr>
            <p:sp>
              <p:nvSpPr>
                <p:cNvPr id="148711" name="Rectangle 31"/>
                <p:cNvSpPr>
                  <a:spLocks noChangeArrowheads="1"/>
                </p:cNvSpPr>
                <p:nvPr/>
              </p:nvSpPr>
              <p:spPr bwMode="auto">
                <a:xfrm>
                  <a:off x="43" y="452"/>
                  <a:ext cx="48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2</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712" name="Rectangle 32"/>
                <p:cNvSpPr>
                  <a:spLocks noChangeArrowheads="1"/>
                </p:cNvSpPr>
                <p:nvPr/>
              </p:nvSpPr>
              <p:spPr bwMode="auto">
                <a:xfrm>
                  <a:off x="0" y="452"/>
                  <a:ext cx="574"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498" name="Group 33"/>
              <p:cNvGrpSpPr>
                <a:grpSpLocks/>
              </p:cNvGrpSpPr>
              <p:nvPr/>
            </p:nvGrpSpPr>
            <p:grpSpPr bwMode="auto">
              <a:xfrm>
                <a:off x="574" y="452"/>
                <a:ext cx="560" cy="346"/>
                <a:chOff x="574" y="452"/>
                <a:chExt cx="560" cy="346"/>
              </a:xfrm>
            </p:grpSpPr>
            <p:sp>
              <p:nvSpPr>
                <p:cNvPr id="148709" name="Rectangle 34"/>
                <p:cNvSpPr>
                  <a:spLocks noChangeArrowheads="1"/>
                </p:cNvSpPr>
                <p:nvPr/>
              </p:nvSpPr>
              <p:spPr bwMode="auto">
                <a:xfrm>
                  <a:off x="617" y="452"/>
                  <a:ext cx="47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cs typeface="Times New Roman" pitchFamily="18" charset="0"/>
                    </a:rPr>
                    <a:t>А</a:t>
                  </a:r>
                </a:p>
                <a:p>
                  <a:pPr algn="ctr" eaLnBrk="0" hangingPunct="0"/>
                  <a:endParaRPr lang="ru-RU" sz="2000" b="1">
                    <a:solidFill>
                      <a:schemeClr val="tx2"/>
                    </a:solidFill>
                    <a:latin typeface="Times New Roman" pitchFamily="18" charset="0"/>
                  </a:endParaRPr>
                </a:p>
              </p:txBody>
            </p:sp>
            <p:sp>
              <p:nvSpPr>
                <p:cNvPr id="148710" name="Rectangle 35"/>
                <p:cNvSpPr>
                  <a:spLocks noChangeArrowheads="1"/>
                </p:cNvSpPr>
                <p:nvPr/>
              </p:nvSpPr>
              <p:spPr bwMode="auto">
                <a:xfrm>
                  <a:off x="574" y="452"/>
                  <a:ext cx="560"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499" name="Group 36"/>
              <p:cNvGrpSpPr>
                <a:grpSpLocks/>
              </p:cNvGrpSpPr>
              <p:nvPr/>
            </p:nvGrpSpPr>
            <p:grpSpPr bwMode="auto">
              <a:xfrm>
                <a:off x="1134" y="452"/>
                <a:ext cx="573" cy="346"/>
                <a:chOff x="1134" y="452"/>
                <a:chExt cx="573" cy="346"/>
              </a:xfrm>
            </p:grpSpPr>
            <p:sp>
              <p:nvSpPr>
                <p:cNvPr id="148707" name="Rectangle 37"/>
                <p:cNvSpPr>
                  <a:spLocks noChangeArrowheads="1"/>
                </p:cNvSpPr>
                <p:nvPr/>
              </p:nvSpPr>
              <p:spPr bwMode="auto">
                <a:xfrm>
                  <a:off x="1177" y="452"/>
                  <a:ext cx="48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12</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708" name="Rectangle 38"/>
                <p:cNvSpPr>
                  <a:spLocks noChangeArrowheads="1"/>
                </p:cNvSpPr>
                <p:nvPr/>
              </p:nvSpPr>
              <p:spPr bwMode="auto">
                <a:xfrm>
                  <a:off x="1134" y="452"/>
                  <a:ext cx="573"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00" name="Group 39"/>
              <p:cNvGrpSpPr>
                <a:grpSpLocks/>
              </p:cNvGrpSpPr>
              <p:nvPr/>
            </p:nvGrpSpPr>
            <p:grpSpPr bwMode="auto">
              <a:xfrm>
                <a:off x="1707" y="452"/>
                <a:ext cx="559" cy="346"/>
                <a:chOff x="1707" y="452"/>
                <a:chExt cx="559" cy="346"/>
              </a:xfrm>
            </p:grpSpPr>
            <p:sp>
              <p:nvSpPr>
                <p:cNvPr id="148705" name="Rectangle 40"/>
                <p:cNvSpPr>
                  <a:spLocks noChangeArrowheads="1"/>
                </p:cNvSpPr>
                <p:nvPr/>
              </p:nvSpPr>
              <p:spPr bwMode="auto">
                <a:xfrm>
                  <a:off x="1750" y="452"/>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rPr>
                    <a:t>В</a:t>
                  </a:r>
                </a:p>
                <a:p>
                  <a:pPr algn="ctr" eaLnBrk="0" hangingPunct="0"/>
                  <a:endParaRPr lang="ru-RU" sz="2000" b="1">
                    <a:solidFill>
                      <a:schemeClr val="tx2"/>
                    </a:solidFill>
                    <a:latin typeface="Times New Roman" pitchFamily="18" charset="0"/>
                  </a:endParaRPr>
                </a:p>
              </p:txBody>
            </p:sp>
            <p:sp>
              <p:nvSpPr>
                <p:cNvPr id="148706" name="Rectangle 41"/>
                <p:cNvSpPr>
                  <a:spLocks noChangeArrowheads="1"/>
                </p:cNvSpPr>
                <p:nvPr/>
              </p:nvSpPr>
              <p:spPr bwMode="auto">
                <a:xfrm>
                  <a:off x="1707" y="452"/>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01" name="Group 42"/>
              <p:cNvGrpSpPr>
                <a:grpSpLocks/>
              </p:cNvGrpSpPr>
              <p:nvPr/>
            </p:nvGrpSpPr>
            <p:grpSpPr bwMode="auto">
              <a:xfrm>
                <a:off x="2266" y="452"/>
                <a:ext cx="573" cy="346"/>
                <a:chOff x="2266" y="452"/>
                <a:chExt cx="573" cy="346"/>
              </a:xfrm>
            </p:grpSpPr>
            <p:sp>
              <p:nvSpPr>
                <p:cNvPr id="148703" name="Rectangle 43"/>
                <p:cNvSpPr>
                  <a:spLocks noChangeArrowheads="1"/>
                </p:cNvSpPr>
                <p:nvPr/>
              </p:nvSpPr>
              <p:spPr bwMode="auto">
                <a:xfrm>
                  <a:off x="2309" y="452"/>
                  <a:ext cx="48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22</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704" name="Rectangle 44"/>
                <p:cNvSpPr>
                  <a:spLocks noChangeArrowheads="1"/>
                </p:cNvSpPr>
                <p:nvPr/>
              </p:nvSpPr>
              <p:spPr bwMode="auto">
                <a:xfrm>
                  <a:off x="2266" y="452"/>
                  <a:ext cx="573"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02" name="Group 45"/>
              <p:cNvGrpSpPr>
                <a:grpSpLocks/>
              </p:cNvGrpSpPr>
              <p:nvPr/>
            </p:nvGrpSpPr>
            <p:grpSpPr bwMode="auto">
              <a:xfrm>
                <a:off x="2839" y="452"/>
                <a:ext cx="559" cy="346"/>
                <a:chOff x="2839" y="452"/>
                <a:chExt cx="559" cy="346"/>
              </a:xfrm>
            </p:grpSpPr>
            <p:sp>
              <p:nvSpPr>
                <p:cNvPr id="148701" name="Rectangle 46"/>
                <p:cNvSpPr>
                  <a:spLocks noChangeArrowheads="1"/>
                </p:cNvSpPr>
                <p:nvPr/>
              </p:nvSpPr>
              <p:spPr bwMode="auto">
                <a:xfrm>
                  <a:off x="2882" y="452"/>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rPr>
                    <a:t>А</a:t>
                  </a:r>
                </a:p>
                <a:p>
                  <a:pPr algn="ctr" eaLnBrk="0" hangingPunct="0"/>
                  <a:endParaRPr lang="ru-RU" sz="2000" b="1">
                    <a:solidFill>
                      <a:schemeClr val="tx2"/>
                    </a:solidFill>
                    <a:latin typeface="Times New Roman" pitchFamily="18" charset="0"/>
                  </a:endParaRPr>
                </a:p>
              </p:txBody>
            </p:sp>
            <p:sp>
              <p:nvSpPr>
                <p:cNvPr id="148702" name="Rectangle 47"/>
                <p:cNvSpPr>
                  <a:spLocks noChangeArrowheads="1"/>
                </p:cNvSpPr>
                <p:nvPr/>
              </p:nvSpPr>
              <p:spPr bwMode="auto">
                <a:xfrm>
                  <a:off x="2839" y="452"/>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03" name="Group 48"/>
              <p:cNvGrpSpPr>
                <a:grpSpLocks/>
              </p:cNvGrpSpPr>
              <p:nvPr/>
            </p:nvGrpSpPr>
            <p:grpSpPr bwMode="auto">
              <a:xfrm>
                <a:off x="3398" y="452"/>
                <a:ext cx="559" cy="346"/>
                <a:chOff x="3398" y="452"/>
                <a:chExt cx="559" cy="346"/>
              </a:xfrm>
            </p:grpSpPr>
            <p:sp>
              <p:nvSpPr>
                <p:cNvPr id="148699" name="Rectangle 49"/>
                <p:cNvSpPr>
                  <a:spLocks noChangeArrowheads="1"/>
                </p:cNvSpPr>
                <p:nvPr/>
              </p:nvSpPr>
              <p:spPr bwMode="auto">
                <a:xfrm>
                  <a:off x="3441" y="452"/>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32</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700" name="Rectangle 50"/>
                <p:cNvSpPr>
                  <a:spLocks noChangeArrowheads="1"/>
                </p:cNvSpPr>
                <p:nvPr/>
              </p:nvSpPr>
              <p:spPr bwMode="auto">
                <a:xfrm>
                  <a:off x="3398" y="452"/>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04" name="Group 51"/>
              <p:cNvGrpSpPr>
                <a:grpSpLocks/>
              </p:cNvGrpSpPr>
              <p:nvPr/>
            </p:nvGrpSpPr>
            <p:grpSpPr bwMode="auto">
              <a:xfrm>
                <a:off x="3957" y="452"/>
                <a:ext cx="559" cy="346"/>
                <a:chOff x="3957" y="452"/>
                <a:chExt cx="559" cy="346"/>
              </a:xfrm>
            </p:grpSpPr>
            <p:sp>
              <p:nvSpPr>
                <p:cNvPr id="148697" name="Rectangle 52"/>
                <p:cNvSpPr>
                  <a:spLocks noChangeArrowheads="1"/>
                </p:cNvSpPr>
                <p:nvPr/>
              </p:nvSpPr>
              <p:spPr bwMode="auto">
                <a:xfrm>
                  <a:off x="4000" y="452"/>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rPr>
                    <a:t>С</a:t>
                  </a:r>
                </a:p>
                <a:p>
                  <a:pPr algn="ctr" eaLnBrk="0" hangingPunct="0"/>
                  <a:endParaRPr lang="ru-RU" sz="2000" b="1">
                    <a:solidFill>
                      <a:schemeClr val="tx2"/>
                    </a:solidFill>
                    <a:latin typeface="Times New Roman" pitchFamily="18" charset="0"/>
                  </a:endParaRPr>
                </a:p>
              </p:txBody>
            </p:sp>
            <p:sp>
              <p:nvSpPr>
                <p:cNvPr id="148698" name="Rectangle 53"/>
                <p:cNvSpPr>
                  <a:spLocks noChangeArrowheads="1"/>
                </p:cNvSpPr>
                <p:nvPr/>
              </p:nvSpPr>
              <p:spPr bwMode="auto">
                <a:xfrm>
                  <a:off x="3957" y="452"/>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05" name="Group 54"/>
              <p:cNvGrpSpPr>
                <a:grpSpLocks/>
              </p:cNvGrpSpPr>
              <p:nvPr/>
            </p:nvGrpSpPr>
            <p:grpSpPr bwMode="auto">
              <a:xfrm>
                <a:off x="0" y="798"/>
                <a:ext cx="574" cy="346"/>
                <a:chOff x="0" y="798"/>
                <a:chExt cx="574" cy="346"/>
              </a:xfrm>
            </p:grpSpPr>
            <p:sp>
              <p:nvSpPr>
                <p:cNvPr id="148695" name="Rectangle 55"/>
                <p:cNvSpPr>
                  <a:spLocks noChangeArrowheads="1"/>
                </p:cNvSpPr>
                <p:nvPr/>
              </p:nvSpPr>
              <p:spPr bwMode="auto">
                <a:xfrm>
                  <a:off x="43" y="798"/>
                  <a:ext cx="48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3</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696" name="Rectangle 56"/>
                <p:cNvSpPr>
                  <a:spLocks noChangeArrowheads="1"/>
                </p:cNvSpPr>
                <p:nvPr/>
              </p:nvSpPr>
              <p:spPr bwMode="auto">
                <a:xfrm>
                  <a:off x="0" y="798"/>
                  <a:ext cx="574"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06" name="Group 57"/>
              <p:cNvGrpSpPr>
                <a:grpSpLocks/>
              </p:cNvGrpSpPr>
              <p:nvPr/>
            </p:nvGrpSpPr>
            <p:grpSpPr bwMode="auto">
              <a:xfrm>
                <a:off x="574" y="798"/>
                <a:ext cx="560" cy="346"/>
                <a:chOff x="574" y="798"/>
                <a:chExt cx="560" cy="346"/>
              </a:xfrm>
            </p:grpSpPr>
            <p:sp>
              <p:nvSpPr>
                <p:cNvPr id="148693" name="Rectangle 58"/>
                <p:cNvSpPr>
                  <a:spLocks noChangeArrowheads="1"/>
                </p:cNvSpPr>
                <p:nvPr/>
              </p:nvSpPr>
              <p:spPr bwMode="auto">
                <a:xfrm>
                  <a:off x="617" y="798"/>
                  <a:ext cx="47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rPr>
                    <a:t>С</a:t>
                  </a:r>
                </a:p>
                <a:p>
                  <a:pPr algn="ctr" eaLnBrk="0" hangingPunct="0"/>
                  <a:endParaRPr lang="ru-RU" sz="2000" b="1">
                    <a:solidFill>
                      <a:schemeClr val="tx2"/>
                    </a:solidFill>
                    <a:latin typeface="Times New Roman" pitchFamily="18" charset="0"/>
                  </a:endParaRPr>
                </a:p>
              </p:txBody>
            </p:sp>
            <p:sp>
              <p:nvSpPr>
                <p:cNvPr id="148694" name="Rectangle 59"/>
                <p:cNvSpPr>
                  <a:spLocks noChangeArrowheads="1"/>
                </p:cNvSpPr>
                <p:nvPr/>
              </p:nvSpPr>
              <p:spPr bwMode="auto">
                <a:xfrm>
                  <a:off x="574" y="798"/>
                  <a:ext cx="560"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07" name="Group 60"/>
              <p:cNvGrpSpPr>
                <a:grpSpLocks/>
              </p:cNvGrpSpPr>
              <p:nvPr/>
            </p:nvGrpSpPr>
            <p:grpSpPr bwMode="auto">
              <a:xfrm>
                <a:off x="1134" y="798"/>
                <a:ext cx="573" cy="346"/>
                <a:chOff x="1134" y="798"/>
                <a:chExt cx="573" cy="346"/>
              </a:xfrm>
            </p:grpSpPr>
            <p:sp>
              <p:nvSpPr>
                <p:cNvPr id="148691" name="Rectangle 61"/>
                <p:cNvSpPr>
                  <a:spLocks noChangeArrowheads="1"/>
                </p:cNvSpPr>
                <p:nvPr/>
              </p:nvSpPr>
              <p:spPr bwMode="auto">
                <a:xfrm>
                  <a:off x="1177" y="798"/>
                  <a:ext cx="48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13</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692" name="Rectangle 62"/>
                <p:cNvSpPr>
                  <a:spLocks noChangeArrowheads="1"/>
                </p:cNvSpPr>
                <p:nvPr/>
              </p:nvSpPr>
              <p:spPr bwMode="auto">
                <a:xfrm>
                  <a:off x="1134" y="798"/>
                  <a:ext cx="573"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08" name="Group 63"/>
              <p:cNvGrpSpPr>
                <a:grpSpLocks/>
              </p:cNvGrpSpPr>
              <p:nvPr/>
            </p:nvGrpSpPr>
            <p:grpSpPr bwMode="auto">
              <a:xfrm>
                <a:off x="1707" y="798"/>
                <a:ext cx="559" cy="346"/>
                <a:chOff x="1707" y="798"/>
                <a:chExt cx="559" cy="346"/>
              </a:xfrm>
            </p:grpSpPr>
            <p:sp>
              <p:nvSpPr>
                <p:cNvPr id="148689" name="Rectangle 64"/>
                <p:cNvSpPr>
                  <a:spLocks noChangeArrowheads="1"/>
                </p:cNvSpPr>
                <p:nvPr/>
              </p:nvSpPr>
              <p:spPr bwMode="auto">
                <a:xfrm>
                  <a:off x="1750" y="798"/>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rPr>
                    <a:t>А</a:t>
                  </a:r>
                </a:p>
                <a:p>
                  <a:pPr algn="ctr" eaLnBrk="0" hangingPunct="0"/>
                  <a:endParaRPr lang="ru-RU" sz="2000" b="1">
                    <a:solidFill>
                      <a:schemeClr val="tx2"/>
                    </a:solidFill>
                    <a:latin typeface="Times New Roman" pitchFamily="18" charset="0"/>
                  </a:endParaRPr>
                </a:p>
              </p:txBody>
            </p:sp>
            <p:sp>
              <p:nvSpPr>
                <p:cNvPr id="148690" name="Rectangle 65"/>
                <p:cNvSpPr>
                  <a:spLocks noChangeArrowheads="1"/>
                </p:cNvSpPr>
                <p:nvPr/>
              </p:nvSpPr>
              <p:spPr bwMode="auto">
                <a:xfrm>
                  <a:off x="1707" y="798"/>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09" name="Group 66"/>
              <p:cNvGrpSpPr>
                <a:grpSpLocks/>
              </p:cNvGrpSpPr>
              <p:nvPr/>
            </p:nvGrpSpPr>
            <p:grpSpPr bwMode="auto">
              <a:xfrm>
                <a:off x="2266" y="798"/>
                <a:ext cx="573" cy="346"/>
                <a:chOff x="2266" y="798"/>
                <a:chExt cx="573" cy="346"/>
              </a:xfrm>
            </p:grpSpPr>
            <p:sp>
              <p:nvSpPr>
                <p:cNvPr id="148687" name="Rectangle 67"/>
                <p:cNvSpPr>
                  <a:spLocks noChangeArrowheads="1"/>
                </p:cNvSpPr>
                <p:nvPr/>
              </p:nvSpPr>
              <p:spPr bwMode="auto">
                <a:xfrm>
                  <a:off x="2309" y="798"/>
                  <a:ext cx="48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23</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688" name="Rectangle 68"/>
                <p:cNvSpPr>
                  <a:spLocks noChangeArrowheads="1"/>
                </p:cNvSpPr>
                <p:nvPr/>
              </p:nvSpPr>
              <p:spPr bwMode="auto">
                <a:xfrm>
                  <a:off x="2266" y="798"/>
                  <a:ext cx="573"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10" name="Group 69"/>
              <p:cNvGrpSpPr>
                <a:grpSpLocks/>
              </p:cNvGrpSpPr>
              <p:nvPr/>
            </p:nvGrpSpPr>
            <p:grpSpPr bwMode="auto">
              <a:xfrm>
                <a:off x="2839" y="798"/>
                <a:ext cx="559" cy="346"/>
                <a:chOff x="2839" y="798"/>
                <a:chExt cx="559" cy="346"/>
              </a:xfrm>
            </p:grpSpPr>
            <p:sp>
              <p:nvSpPr>
                <p:cNvPr id="148685" name="Rectangle 70"/>
                <p:cNvSpPr>
                  <a:spLocks noChangeArrowheads="1"/>
                </p:cNvSpPr>
                <p:nvPr/>
              </p:nvSpPr>
              <p:spPr bwMode="auto">
                <a:xfrm>
                  <a:off x="2882" y="798"/>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rPr>
                    <a:t>С</a:t>
                  </a:r>
                </a:p>
                <a:p>
                  <a:pPr algn="ctr" eaLnBrk="0" hangingPunct="0"/>
                  <a:endParaRPr lang="ru-RU" sz="2000" b="1">
                    <a:solidFill>
                      <a:schemeClr val="tx2"/>
                    </a:solidFill>
                    <a:latin typeface="Times New Roman" pitchFamily="18" charset="0"/>
                  </a:endParaRPr>
                </a:p>
              </p:txBody>
            </p:sp>
            <p:sp>
              <p:nvSpPr>
                <p:cNvPr id="148686" name="Rectangle 71"/>
                <p:cNvSpPr>
                  <a:spLocks noChangeArrowheads="1"/>
                </p:cNvSpPr>
                <p:nvPr/>
              </p:nvSpPr>
              <p:spPr bwMode="auto">
                <a:xfrm>
                  <a:off x="2839" y="798"/>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11" name="Group 72"/>
              <p:cNvGrpSpPr>
                <a:grpSpLocks/>
              </p:cNvGrpSpPr>
              <p:nvPr/>
            </p:nvGrpSpPr>
            <p:grpSpPr bwMode="auto">
              <a:xfrm>
                <a:off x="3398" y="798"/>
                <a:ext cx="559" cy="346"/>
                <a:chOff x="3398" y="798"/>
                <a:chExt cx="559" cy="346"/>
              </a:xfrm>
            </p:grpSpPr>
            <p:sp>
              <p:nvSpPr>
                <p:cNvPr id="148683" name="Rectangle 73"/>
                <p:cNvSpPr>
                  <a:spLocks noChangeArrowheads="1"/>
                </p:cNvSpPr>
                <p:nvPr/>
              </p:nvSpPr>
              <p:spPr bwMode="auto">
                <a:xfrm>
                  <a:off x="3441" y="798"/>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33</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684" name="Rectangle 74"/>
                <p:cNvSpPr>
                  <a:spLocks noChangeArrowheads="1"/>
                </p:cNvSpPr>
                <p:nvPr/>
              </p:nvSpPr>
              <p:spPr bwMode="auto">
                <a:xfrm>
                  <a:off x="3398" y="798"/>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12" name="Group 75"/>
              <p:cNvGrpSpPr>
                <a:grpSpLocks/>
              </p:cNvGrpSpPr>
              <p:nvPr/>
            </p:nvGrpSpPr>
            <p:grpSpPr bwMode="auto">
              <a:xfrm>
                <a:off x="3957" y="798"/>
                <a:ext cx="559" cy="346"/>
                <a:chOff x="3957" y="798"/>
                <a:chExt cx="559" cy="346"/>
              </a:xfrm>
            </p:grpSpPr>
            <p:sp>
              <p:nvSpPr>
                <p:cNvPr id="148681" name="Rectangle 76"/>
                <p:cNvSpPr>
                  <a:spLocks noChangeArrowheads="1"/>
                </p:cNvSpPr>
                <p:nvPr/>
              </p:nvSpPr>
              <p:spPr bwMode="auto">
                <a:xfrm>
                  <a:off x="4000" y="798"/>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rPr>
                    <a:t>В</a:t>
                  </a:r>
                </a:p>
                <a:p>
                  <a:pPr algn="ctr" eaLnBrk="0" hangingPunct="0"/>
                  <a:endParaRPr lang="ru-RU" sz="2000" b="1">
                    <a:solidFill>
                      <a:schemeClr val="tx2"/>
                    </a:solidFill>
                    <a:latin typeface="Times New Roman" pitchFamily="18" charset="0"/>
                  </a:endParaRPr>
                </a:p>
              </p:txBody>
            </p:sp>
            <p:sp>
              <p:nvSpPr>
                <p:cNvPr id="148682" name="Rectangle 77"/>
                <p:cNvSpPr>
                  <a:spLocks noChangeArrowheads="1"/>
                </p:cNvSpPr>
                <p:nvPr/>
              </p:nvSpPr>
              <p:spPr bwMode="auto">
                <a:xfrm>
                  <a:off x="3957" y="798"/>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13" name="Group 78"/>
              <p:cNvGrpSpPr>
                <a:grpSpLocks/>
              </p:cNvGrpSpPr>
              <p:nvPr/>
            </p:nvGrpSpPr>
            <p:grpSpPr bwMode="auto">
              <a:xfrm>
                <a:off x="0" y="1144"/>
                <a:ext cx="574" cy="346"/>
                <a:chOff x="0" y="1144"/>
                <a:chExt cx="574" cy="346"/>
              </a:xfrm>
            </p:grpSpPr>
            <p:sp>
              <p:nvSpPr>
                <p:cNvPr id="148679" name="Rectangle 79"/>
                <p:cNvSpPr>
                  <a:spLocks noChangeArrowheads="1"/>
                </p:cNvSpPr>
                <p:nvPr/>
              </p:nvSpPr>
              <p:spPr bwMode="auto">
                <a:xfrm>
                  <a:off x="43" y="1144"/>
                  <a:ext cx="48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4</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680" name="Rectangle 80"/>
                <p:cNvSpPr>
                  <a:spLocks noChangeArrowheads="1"/>
                </p:cNvSpPr>
                <p:nvPr/>
              </p:nvSpPr>
              <p:spPr bwMode="auto">
                <a:xfrm>
                  <a:off x="0" y="1144"/>
                  <a:ext cx="574"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14" name="Group 81"/>
              <p:cNvGrpSpPr>
                <a:grpSpLocks/>
              </p:cNvGrpSpPr>
              <p:nvPr/>
            </p:nvGrpSpPr>
            <p:grpSpPr bwMode="auto">
              <a:xfrm>
                <a:off x="574" y="1144"/>
                <a:ext cx="560" cy="346"/>
                <a:chOff x="574" y="1144"/>
                <a:chExt cx="560" cy="346"/>
              </a:xfrm>
            </p:grpSpPr>
            <p:sp>
              <p:nvSpPr>
                <p:cNvPr id="148677" name="Rectangle 82"/>
                <p:cNvSpPr>
                  <a:spLocks noChangeArrowheads="1"/>
                </p:cNvSpPr>
                <p:nvPr/>
              </p:nvSpPr>
              <p:spPr bwMode="auto">
                <a:xfrm>
                  <a:off x="617" y="1144"/>
                  <a:ext cx="47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rPr>
                    <a:t>А</a:t>
                  </a:r>
                </a:p>
                <a:p>
                  <a:pPr algn="ctr" eaLnBrk="0" hangingPunct="0"/>
                  <a:endParaRPr lang="ru-RU" sz="2000" b="1">
                    <a:solidFill>
                      <a:schemeClr val="tx2"/>
                    </a:solidFill>
                    <a:latin typeface="Times New Roman" pitchFamily="18" charset="0"/>
                  </a:endParaRPr>
                </a:p>
              </p:txBody>
            </p:sp>
            <p:sp>
              <p:nvSpPr>
                <p:cNvPr id="148678" name="Rectangle 83"/>
                <p:cNvSpPr>
                  <a:spLocks noChangeArrowheads="1"/>
                </p:cNvSpPr>
                <p:nvPr/>
              </p:nvSpPr>
              <p:spPr bwMode="auto">
                <a:xfrm>
                  <a:off x="574" y="1144"/>
                  <a:ext cx="560"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15" name="Group 84"/>
              <p:cNvGrpSpPr>
                <a:grpSpLocks/>
              </p:cNvGrpSpPr>
              <p:nvPr/>
            </p:nvGrpSpPr>
            <p:grpSpPr bwMode="auto">
              <a:xfrm>
                <a:off x="1134" y="1144"/>
                <a:ext cx="573" cy="346"/>
                <a:chOff x="1134" y="1144"/>
                <a:chExt cx="573" cy="346"/>
              </a:xfrm>
            </p:grpSpPr>
            <p:sp>
              <p:nvSpPr>
                <p:cNvPr id="148675" name="Rectangle 85"/>
                <p:cNvSpPr>
                  <a:spLocks noChangeArrowheads="1"/>
                </p:cNvSpPr>
                <p:nvPr/>
              </p:nvSpPr>
              <p:spPr bwMode="auto">
                <a:xfrm>
                  <a:off x="1177" y="1144"/>
                  <a:ext cx="48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14</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676" name="Rectangle 86"/>
                <p:cNvSpPr>
                  <a:spLocks noChangeArrowheads="1"/>
                </p:cNvSpPr>
                <p:nvPr/>
              </p:nvSpPr>
              <p:spPr bwMode="auto">
                <a:xfrm>
                  <a:off x="1134" y="1144"/>
                  <a:ext cx="573"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16" name="Group 87"/>
              <p:cNvGrpSpPr>
                <a:grpSpLocks/>
              </p:cNvGrpSpPr>
              <p:nvPr/>
            </p:nvGrpSpPr>
            <p:grpSpPr bwMode="auto">
              <a:xfrm>
                <a:off x="1707" y="1144"/>
                <a:ext cx="559" cy="346"/>
                <a:chOff x="1707" y="1144"/>
                <a:chExt cx="559" cy="346"/>
              </a:xfrm>
            </p:grpSpPr>
            <p:sp>
              <p:nvSpPr>
                <p:cNvPr id="148673" name="Rectangle 88"/>
                <p:cNvSpPr>
                  <a:spLocks noChangeArrowheads="1"/>
                </p:cNvSpPr>
                <p:nvPr/>
              </p:nvSpPr>
              <p:spPr bwMode="auto">
                <a:xfrm>
                  <a:off x="1750" y="1144"/>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rPr>
                    <a:t>А</a:t>
                  </a:r>
                </a:p>
                <a:p>
                  <a:pPr algn="ctr" eaLnBrk="0" hangingPunct="0"/>
                  <a:endParaRPr lang="ru-RU" sz="2000" b="1">
                    <a:solidFill>
                      <a:schemeClr val="tx2"/>
                    </a:solidFill>
                    <a:latin typeface="Times New Roman" pitchFamily="18" charset="0"/>
                  </a:endParaRPr>
                </a:p>
              </p:txBody>
            </p:sp>
            <p:sp>
              <p:nvSpPr>
                <p:cNvPr id="148674" name="Rectangle 89"/>
                <p:cNvSpPr>
                  <a:spLocks noChangeArrowheads="1"/>
                </p:cNvSpPr>
                <p:nvPr/>
              </p:nvSpPr>
              <p:spPr bwMode="auto">
                <a:xfrm>
                  <a:off x="1707" y="1144"/>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17" name="Group 90"/>
              <p:cNvGrpSpPr>
                <a:grpSpLocks/>
              </p:cNvGrpSpPr>
              <p:nvPr/>
            </p:nvGrpSpPr>
            <p:grpSpPr bwMode="auto">
              <a:xfrm>
                <a:off x="2266" y="1144"/>
                <a:ext cx="573" cy="346"/>
                <a:chOff x="2266" y="1144"/>
                <a:chExt cx="573" cy="346"/>
              </a:xfrm>
            </p:grpSpPr>
            <p:sp>
              <p:nvSpPr>
                <p:cNvPr id="148671" name="Rectangle 91"/>
                <p:cNvSpPr>
                  <a:spLocks noChangeArrowheads="1"/>
                </p:cNvSpPr>
                <p:nvPr/>
              </p:nvSpPr>
              <p:spPr bwMode="auto">
                <a:xfrm>
                  <a:off x="2309" y="1144"/>
                  <a:ext cx="48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24</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672" name="Rectangle 92"/>
                <p:cNvSpPr>
                  <a:spLocks noChangeArrowheads="1"/>
                </p:cNvSpPr>
                <p:nvPr/>
              </p:nvSpPr>
              <p:spPr bwMode="auto">
                <a:xfrm>
                  <a:off x="2266" y="1144"/>
                  <a:ext cx="573"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18" name="Group 93"/>
              <p:cNvGrpSpPr>
                <a:grpSpLocks/>
              </p:cNvGrpSpPr>
              <p:nvPr/>
            </p:nvGrpSpPr>
            <p:grpSpPr bwMode="auto">
              <a:xfrm>
                <a:off x="2839" y="1144"/>
                <a:ext cx="559" cy="346"/>
                <a:chOff x="2839" y="1144"/>
                <a:chExt cx="559" cy="346"/>
              </a:xfrm>
            </p:grpSpPr>
            <p:sp>
              <p:nvSpPr>
                <p:cNvPr id="148669" name="Rectangle 94"/>
                <p:cNvSpPr>
                  <a:spLocks noChangeArrowheads="1"/>
                </p:cNvSpPr>
                <p:nvPr/>
              </p:nvSpPr>
              <p:spPr bwMode="auto">
                <a:xfrm>
                  <a:off x="2882" y="1144"/>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cs typeface="Times New Roman" pitchFamily="18" charset="0"/>
                    </a:rPr>
                    <a:t>В</a:t>
                  </a:r>
                </a:p>
                <a:p>
                  <a:pPr algn="ctr" eaLnBrk="0" hangingPunct="0"/>
                  <a:endParaRPr lang="ru-RU" sz="2000" b="1">
                    <a:solidFill>
                      <a:schemeClr val="tx2"/>
                    </a:solidFill>
                    <a:latin typeface="Times New Roman" pitchFamily="18" charset="0"/>
                  </a:endParaRPr>
                </a:p>
              </p:txBody>
            </p:sp>
            <p:sp>
              <p:nvSpPr>
                <p:cNvPr id="148670" name="Rectangle 95"/>
                <p:cNvSpPr>
                  <a:spLocks noChangeArrowheads="1"/>
                </p:cNvSpPr>
                <p:nvPr/>
              </p:nvSpPr>
              <p:spPr bwMode="auto">
                <a:xfrm>
                  <a:off x="2839" y="1144"/>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19" name="Group 96"/>
              <p:cNvGrpSpPr>
                <a:grpSpLocks/>
              </p:cNvGrpSpPr>
              <p:nvPr/>
            </p:nvGrpSpPr>
            <p:grpSpPr bwMode="auto">
              <a:xfrm>
                <a:off x="3398" y="1144"/>
                <a:ext cx="559" cy="346"/>
                <a:chOff x="3398" y="1144"/>
                <a:chExt cx="559" cy="346"/>
              </a:xfrm>
            </p:grpSpPr>
            <p:sp>
              <p:nvSpPr>
                <p:cNvPr id="148667" name="Rectangle 97"/>
                <p:cNvSpPr>
                  <a:spLocks noChangeArrowheads="1"/>
                </p:cNvSpPr>
                <p:nvPr/>
              </p:nvSpPr>
              <p:spPr bwMode="auto">
                <a:xfrm>
                  <a:off x="3441" y="1144"/>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34</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668" name="Rectangle 98"/>
                <p:cNvSpPr>
                  <a:spLocks noChangeArrowheads="1"/>
                </p:cNvSpPr>
                <p:nvPr/>
              </p:nvSpPr>
              <p:spPr bwMode="auto">
                <a:xfrm>
                  <a:off x="3398" y="1144"/>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20" name="Group 99"/>
              <p:cNvGrpSpPr>
                <a:grpSpLocks/>
              </p:cNvGrpSpPr>
              <p:nvPr/>
            </p:nvGrpSpPr>
            <p:grpSpPr bwMode="auto">
              <a:xfrm>
                <a:off x="3957" y="1144"/>
                <a:ext cx="559" cy="346"/>
                <a:chOff x="3957" y="1144"/>
                <a:chExt cx="559" cy="346"/>
              </a:xfrm>
            </p:grpSpPr>
            <p:sp>
              <p:nvSpPr>
                <p:cNvPr id="148665" name="Rectangle 100"/>
                <p:cNvSpPr>
                  <a:spLocks noChangeArrowheads="1"/>
                </p:cNvSpPr>
                <p:nvPr/>
              </p:nvSpPr>
              <p:spPr bwMode="auto">
                <a:xfrm>
                  <a:off x="4000" y="1144"/>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cs typeface="Times New Roman" pitchFamily="18" charset="0"/>
                    </a:rPr>
                    <a:t>В</a:t>
                  </a:r>
                </a:p>
                <a:p>
                  <a:pPr algn="ctr" eaLnBrk="0" hangingPunct="0"/>
                  <a:endParaRPr lang="ru-RU" sz="2000" b="1">
                    <a:solidFill>
                      <a:schemeClr val="tx2"/>
                    </a:solidFill>
                    <a:latin typeface="Times New Roman" pitchFamily="18" charset="0"/>
                  </a:endParaRPr>
                </a:p>
              </p:txBody>
            </p:sp>
            <p:sp>
              <p:nvSpPr>
                <p:cNvPr id="148666" name="Rectangle 101"/>
                <p:cNvSpPr>
                  <a:spLocks noChangeArrowheads="1"/>
                </p:cNvSpPr>
                <p:nvPr/>
              </p:nvSpPr>
              <p:spPr bwMode="auto">
                <a:xfrm>
                  <a:off x="3957" y="1144"/>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21" name="Group 102"/>
              <p:cNvGrpSpPr>
                <a:grpSpLocks/>
              </p:cNvGrpSpPr>
              <p:nvPr/>
            </p:nvGrpSpPr>
            <p:grpSpPr bwMode="auto">
              <a:xfrm>
                <a:off x="0" y="1490"/>
                <a:ext cx="574" cy="346"/>
                <a:chOff x="0" y="1490"/>
                <a:chExt cx="574" cy="346"/>
              </a:xfrm>
            </p:grpSpPr>
            <p:sp>
              <p:nvSpPr>
                <p:cNvPr id="148663" name="Rectangle 103"/>
                <p:cNvSpPr>
                  <a:spLocks noChangeArrowheads="1"/>
                </p:cNvSpPr>
                <p:nvPr/>
              </p:nvSpPr>
              <p:spPr bwMode="auto">
                <a:xfrm>
                  <a:off x="43" y="1490"/>
                  <a:ext cx="48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5</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664" name="Rectangle 104"/>
                <p:cNvSpPr>
                  <a:spLocks noChangeArrowheads="1"/>
                </p:cNvSpPr>
                <p:nvPr/>
              </p:nvSpPr>
              <p:spPr bwMode="auto">
                <a:xfrm>
                  <a:off x="0" y="1490"/>
                  <a:ext cx="574"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22" name="Group 105"/>
              <p:cNvGrpSpPr>
                <a:grpSpLocks/>
              </p:cNvGrpSpPr>
              <p:nvPr/>
            </p:nvGrpSpPr>
            <p:grpSpPr bwMode="auto">
              <a:xfrm>
                <a:off x="574" y="1490"/>
                <a:ext cx="560" cy="346"/>
                <a:chOff x="574" y="1490"/>
                <a:chExt cx="560" cy="346"/>
              </a:xfrm>
            </p:grpSpPr>
            <p:sp>
              <p:nvSpPr>
                <p:cNvPr id="148661" name="Rectangle 106"/>
                <p:cNvSpPr>
                  <a:spLocks noChangeArrowheads="1"/>
                </p:cNvSpPr>
                <p:nvPr/>
              </p:nvSpPr>
              <p:spPr bwMode="auto">
                <a:xfrm>
                  <a:off x="617" y="1490"/>
                  <a:ext cx="47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cs typeface="Times New Roman" pitchFamily="18" charset="0"/>
                    </a:rPr>
                    <a:t>С</a:t>
                  </a:r>
                </a:p>
                <a:p>
                  <a:pPr algn="ctr" eaLnBrk="0" hangingPunct="0"/>
                  <a:endParaRPr lang="ru-RU" sz="2000" b="1">
                    <a:solidFill>
                      <a:schemeClr val="tx2"/>
                    </a:solidFill>
                    <a:latin typeface="Times New Roman" pitchFamily="18" charset="0"/>
                  </a:endParaRPr>
                </a:p>
              </p:txBody>
            </p:sp>
            <p:sp>
              <p:nvSpPr>
                <p:cNvPr id="148662" name="Rectangle 107"/>
                <p:cNvSpPr>
                  <a:spLocks noChangeArrowheads="1"/>
                </p:cNvSpPr>
                <p:nvPr/>
              </p:nvSpPr>
              <p:spPr bwMode="auto">
                <a:xfrm>
                  <a:off x="574" y="1490"/>
                  <a:ext cx="560"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23" name="Group 108"/>
              <p:cNvGrpSpPr>
                <a:grpSpLocks/>
              </p:cNvGrpSpPr>
              <p:nvPr/>
            </p:nvGrpSpPr>
            <p:grpSpPr bwMode="auto">
              <a:xfrm>
                <a:off x="1134" y="1490"/>
                <a:ext cx="573" cy="346"/>
                <a:chOff x="1134" y="1490"/>
                <a:chExt cx="573" cy="346"/>
              </a:xfrm>
            </p:grpSpPr>
            <p:sp>
              <p:nvSpPr>
                <p:cNvPr id="148659" name="Rectangle 109"/>
                <p:cNvSpPr>
                  <a:spLocks noChangeArrowheads="1"/>
                </p:cNvSpPr>
                <p:nvPr/>
              </p:nvSpPr>
              <p:spPr bwMode="auto">
                <a:xfrm>
                  <a:off x="1177" y="1490"/>
                  <a:ext cx="48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15</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660" name="Rectangle 110"/>
                <p:cNvSpPr>
                  <a:spLocks noChangeArrowheads="1"/>
                </p:cNvSpPr>
                <p:nvPr/>
              </p:nvSpPr>
              <p:spPr bwMode="auto">
                <a:xfrm>
                  <a:off x="1134" y="1490"/>
                  <a:ext cx="573"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24" name="Group 111"/>
              <p:cNvGrpSpPr>
                <a:grpSpLocks/>
              </p:cNvGrpSpPr>
              <p:nvPr/>
            </p:nvGrpSpPr>
            <p:grpSpPr bwMode="auto">
              <a:xfrm>
                <a:off x="1707" y="1490"/>
                <a:ext cx="559" cy="346"/>
                <a:chOff x="1707" y="1490"/>
                <a:chExt cx="559" cy="346"/>
              </a:xfrm>
            </p:grpSpPr>
            <p:sp>
              <p:nvSpPr>
                <p:cNvPr id="148657" name="Rectangle 112"/>
                <p:cNvSpPr>
                  <a:spLocks noChangeArrowheads="1"/>
                </p:cNvSpPr>
                <p:nvPr/>
              </p:nvSpPr>
              <p:spPr bwMode="auto">
                <a:xfrm>
                  <a:off x="1750" y="1490"/>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cs typeface="Times New Roman" pitchFamily="18" charset="0"/>
                    </a:rPr>
                    <a:t>С</a:t>
                  </a:r>
                </a:p>
                <a:p>
                  <a:pPr algn="ctr" eaLnBrk="0" hangingPunct="0"/>
                  <a:endParaRPr lang="ru-RU" sz="2000" b="1">
                    <a:solidFill>
                      <a:schemeClr val="tx2"/>
                    </a:solidFill>
                    <a:latin typeface="Times New Roman" pitchFamily="18" charset="0"/>
                  </a:endParaRPr>
                </a:p>
              </p:txBody>
            </p:sp>
            <p:sp>
              <p:nvSpPr>
                <p:cNvPr id="148658" name="Rectangle 113"/>
                <p:cNvSpPr>
                  <a:spLocks noChangeArrowheads="1"/>
                </p:cNvSpPr>
                <p:nvPr/>
              </p:nvSpPr>
              <p:spPr bwMode="auto">
                <a:xfrm>
                  <a:off x="1707" y="1490"/>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25" name="Group 114"/>
              <p:cNvGrpSpPr>
                <a:grpSpLocks/>
              </p:cNvGrpSpPr>
              <p:nvPr/>
            </p:nvGrpSpPr>
            <p:grpSpPr bwMode="auto">
              <a:xfrm>
                <a:off x="2266" y="1490"/>
                <a:ext cx="573" cy="346"/>
                <a:chOff x="2266" y="1490"/>
                <a:chExt cx="573" cy="346"/>
              </a:xfrm>
            </p:grpSpPr>
            <p:sp>
              <p:nvSpPr>
                <p:cNvPr id="148655" name="Rectangle 115"/>
                <p:cNvSpPr>
                  <a:spLocks noChangeArrowheads="1"/>
                </p:cNvSpPr>
                <p:nvPr/>
              </p:nvSpPr>
              <p:spPr bwMode="auto">
                <a:xfrm>
                  <a:off x="2309" y="1490"/>
                  <a:ext cx="48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25</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656" name="Rectangle 116"/>
                <p:cNvSpPr>
                  <a:spLocks noChangeArrowheads="1"/>
                </p:cNvSpPr>
                <p:nvPr/>
              </p:nvSpPr>
              <p:spPr bwMode="auto">
                <a:xfrm>
                  <a:off x="2266" y="1490"/>
                  <a:ext cx="573"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26" name="Group 117"/>
              <p:cNvGrpSpPr>
                <a:grpSpLocks/>
              </p:cNvGrpSpPr>
              <p:nvPr/>
            </p:nvGrpSpPr>
            <p:grpSpPr bwMode="auto">
              <a:xfrm>
                <a:off x="2839" y="1490"/>
                <a:ext cx="559" cy="346"/>
                <a:chOff x="2839" y="1490"/>
                <a:chExt cx="559" cy="346"/>
              </a:xfrm>
            </p:grpSpPr>
            <p:sp>
              <p:nvSpPr>
                <p:cNvPr id="148653" name="Rectangle 118"/>
                <p:cNvSpPr>
                  <a:spLocks noChangeArrowheads="1"/>
                </p:cNvSpPr>
                <p:nvPr/>
              </p:nvSpPr>
              <p:spPr bwMode="auto">
                <a:xfrm>
                  <a:off x="2882" y="1490"/>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rPr>
                    <a:t>С</a:t>
                  </a:r>
                </a:p>
                <a:p>
                  <a:pPr algn="ctr" eaLnBrk="0" hangingPunct="0"/>
                  <a:endParaRPr lang="ru-RU" sz="2000" b="1">
                    <a:solidFill>
                      <a:schemeClr val="tx2"/>
                    </a:solidFill>
                    <a:latin typeface="Times New Roman" pitchFamily="18" charset="0"/>
                  </a:endParaRPr>
                </a:p>
              </p:txBody>
            </p:sp>
            <p:sp>
              <p:nvSpPr>
                <p:cNvPr id="148654" name="Rectangle 119"/>
                <p:cNvSpPr>
                  <a:spLocks noChangeArrowheads="1"/>
                </p:cNvSpPr>
                <p:nvPr/>
              </p:nvSpPr>
              <p:spPr bwMode="auto">
                <a:xfrm>
                  <a:off x="2839" y="1490"/>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27" name="Group 120"/>
              <p:cNvGrpSpPr>
                <a:grpSpLocks/>
              </p:cNvGrpSpPr>
              <p:nvPr/>
            </p:nvGrpSpPr>
            <p:grpSpPr bwMode="auto">
              <a:xfrm>
                <a:off x="3398" y="1490"/>
                <a:ext cx="559" cy="346"/>
                <a:chOff x="3398" y="1490"/>
                <a:chExt cx="559" cy="346"/>
              </a:xfrm>
            </p:grpSpPr>
            <p:sp>
              <p:nvSpPr>
                <p:cNvPr id="148651" name="Rectangle 121"/>
                <p:cNvSpPr>
                  <a:spLocks noChangeArrowheads="1"/>
                </p:cNvSpPr>
                <p:nvPr/>
              </p:nvSpPr>
              <p:spPr bwMode="auto">
                <a:xfrm>
                  <a:off x="3441" y="1490"/>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35</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652" name="Rectangle 122"/>
                <p:cNvSpPr>
                  <a:spLocks noChangeArrowheads="1"/>
                </p:cNvSpPr>
                <p:nvPr/>
              </p:nvSpPr>
              <p:spPr bwMode="auto">
                <a:xfrm>
                  <a:off x="3398" y="1490"/>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28" name="Group 123"/>
              <p:cNvGrpSpPr>
                <a:grpSpLocks/>
              </p:cNvGrpSpPr>
              <p:nvPr/>
            </p:nvGrpSpPr>
            <p:grpSpPr bwMode="auto">
              <a:xfrm>
                <a:off x="3957" y="1490"/>
                <a:ext cx="559" cy="346"/>
                <a:chOff x="3957" y="1490"/>
                <a:chExt cx="559" cy="346"/>
              </a:xfrm>
            </p:grpSpPr>
            <p:sp>
              <p:nvSpPr>
                <p:cNvPr id="148649" name="Rectangle 124"/>
                <p:cNvSpPr>
                  <a:spLocks noChangeArrowheads="1"/>
                </p:cNvSpPr>
                <p:nvPr/>
              </p:nvSpPr>
              <p:spPr bwMode="auto">
                <a:xfrm>
                  <a:off x="4000" y="1490"/>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cs typeface="Times New Roman" pitchFamily="18" charset="0"/>
                    </a:rPr>
                    <a:t>В</a:t>
                  </a:r>
                </a:p>
                <a:p>
                  <a:pPr algn="ctr" eaLnBrk="0" hangingPunct="0"/>
                  <a:endParaRPr lang="ru-RU" sz="2000" b="1">
                    <a:solidFill>
                      <a:schemeClr val="tx2"/>
                    </a:solidFill>
                    <a:latin typeface="Times New Roman" pitchFamily="18" charset="0"/>
                  </a:endParaRPr>
                </a:p>
              </p:txBody>
            </p:sp>
            <p:sp>
              <p:nvSpPr>
                <p:cNvPr id="148650" name="Rectangle 125"/>
                <p:cNvSpPr>
                  <a:spLocks noChangeArrowheads="1"/>
                </p:cNvSpPr>
                <p:nvPr/>
              </p:nvSpPr>
              <p:spPr bwMode="auto">
                <a:xfrm>
                  <a:off x="3957" y="1490"/>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29" name="Group 126"/>
              <p:cNvGrpSpPr>
                <a:grpSpLocks/>
              </p:cNvGrpSpPr>
              <p:nvPr/>
            </p:nvGrpSpPr>
            <p:grpSpPr bwMode="auto">
              <a:xfrm>
                <a:off x="0" y="1836"/>
                <a:ext cx="574" cy="346"/>
                <a:chOff x="0" y="1836"/>
                <a:chExt cx="574" cy="346"/>
              </a:xfrm>
            </p:grpSpPr>
            <p:sp>
              <p:nvSpPr>
                <p:cNvPr id="148647" name="Rectangle 127"/>
                <p:cNvSpPr>
                  <a:spLocks noChangeArrowheads="1"/>
                </p:cNvSpPr>
                <p:nvPr/>
              </p:nvSpPr>
              <p:spPr bwMode="auto">
                <a:xfrm>
                  <a:off x="43" y="1836"/>
                  <a:ext cx="48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6</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648" name="Rectangle 128"/>
                <p:cNvSpPr>
                  <a:spLocks noChangeArrowheads="1"/>
                </p:cNvSpPr>
                <p:nvPr/>
              </p:nvSpPr>
              <p:spPr bwMode="auto">
                <a:xfrm>
                  <a:off x="0" y="1836"/>
                  <a:ext cx="574"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30" name="Group 129"/>
              <p:cNvGrpSpPr>
                <a:grpSpLocks/>
              </p:cNvGrpSpPr>
              <p:nvPr/>
            </p:nvGrpSpPr>
            <p:grpSpPr bwMode="auto">
              <a:xfrm>
                <a:off x="574" y="1836"/>
                <a:ext cx="560" cy="346"/>
                <a:chOff x="574" y="1836"/>
                <a:chExt cx="560" cy="346"/>
              </a:xfrm>
            </p:grpSpPr>
            <p:sp>
              <p:nvSpPr>
                <p:cNvPr id="148645" name="Rectangle 130"/>
                <p:cNvSpPr>
                  <a:spLocks noChangeArrowheads="1"/>
                </p:cNvSpPr>
                <p:nvPr/>
              </p:nvSpPr>
              <p:spPr bwMode="auto">
                <a:xfrm>
                  <a:off x="617" y="1836"/>
                  <a:ext cx="47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rPr>
                    <a:t>В</a:t>
                  </a:r>
                </a:p>
                <a:p>
                  <a:pPr algn="ctr" eaLnBrk="0" hangingPunct="0"/>
                  <a:endParaRPr lang="ru-RU" sz="2000" b="1">
                    <a:solidFill>
                      <a:schemeClr val="tx2"/>
                    </a:solidFill>
                    <a:latin typeface="Times New Roman" pitchFamily="18" charset="0"/>
                  </a:endParaRPr>
                </a:p>
              </p:txBody>
            </p:sp>
            <p:sp>
              <p:nvSpPr>
                <p:cNvPr id="148646" name="Rectangle 131"/>
                <p:cNvSpPr>
                  <a:spLocks noChangeArrowheads="1"/>
                </p:cNvSpPr>
                <p:nvPr/>
              </p:nvSpPr>
              <p:spPr bwMode="auto">
                <a:xfrm>
                  <a:off x="574" y="1836"/>
                  <a:ext cx="560"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31" name="Group 132"/>
              <p:cNvGrpSpPr>
                <a:grpSpLocks/>
              </p:cNvGrpSpPr>
              <p:nvPr/>
            </p:nvGrpSpPr>
            <p:grpSpPr bwMode="auto">
              <a:xfrm>
                <a:off x="1134" y="1836"/>
                <a:ext cx="573" cy="346"/>
                <a:chOff x="1134" y="1836"/>
                <a:chExt cx="573" cy="346"/>
              </a:xfrm>
            </p:grpSpPr>
            <p:sp>
              <p:nvSpPr>
                <p:cNvPr id="148643" name="Rectangle 133"/>
                <p:cNvSpPr>
                  <a:spLocks noChangeArrowheads="1"/>
                </p:cNvSpPr>
                <p:nvPr/>
              </p:nvSpPr>
              <p:spPr bwMode="auto">
                <a:xfrm>
                  <a:off x="1177" y="1836"/>
                  <a:ext cx="48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16</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644" name="Rectangle 134"/>
                <p:cNvSpPr>
                  <a:spLocks noChangeArrowheads="1"/>
                </p:cNvSpPr>
                <p:nvPr/>
              </p:nvSpPr>
              <p:spPr bwMode="auto">
                <a:xfrm>
                  <a:off x="1134" y="1836"/>
                  <a:ext cx="573"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32" name="Group 135"/>
              <p:cNvGrpSpPr>
                <a:grpSpLocks/>
              </p:cNvGrpSpPr>
              <p:nvPr/>
            </p:nvGrpSpPr>
            <p:grpSpPr bwMode="auto">
              <a:xfrm>
                <a:off x="1707" y="1836"/>
                <a:ext cx="559" cy="346"/>
                <a:chOff x="1707" y="1836"/>
                <a:chExt cx="559" cy="346"/>
              </a:xfrm>
            </p:grpSpPr>
            <p:sp>
              <p:nvSpPr>
                <p:cNvPr id="148641" name="Rectangle 136"/>
                <p:cNvSpPr>
                  <a:spLocks noChangeArrowheads="1"/>
                </p:cNvSpPr>
                <p:nvPr/>
              </p:nvSpPr>
              <p:spPr bwMode="auto">
                <a:xfrm>
                  <a:off x="1750" y="1836"/>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rPr>
                    <a:t>С</a:t>
                  </a:r>
                </a:p>
                <a:p>
                  <a:pPr algn="ctr" eaLnBrk="0" hangingPunct="0"/>
                  <a:endParaRPr lang="ru-RU" sz="2000" b="1">
                    <a:solidFill>
                      <a:schemeClr val="tx2"/>
                    </a:solidFill>
                    <a:latin typeface="Times New Roman" pitchFamily="18" charset="0"/>
                  </a:endParaRPr>
                </a:p>
              </p:txBody>
            </p:sp>
            <p:sp>
              <p:nvSpPr>
                <p:cNvPr id="148642" name="Rectangle 137"/>
                <p:cNvSpPr>
                  <a:spLocks noChangeArrowheads="1"/>
                </p:cNvSpPr>
                <p:nvPr/>
              </p:nvSpPr>
              <p:spPr bwMode="auto">
                <a:xfrm>
                  <a:off x="1707" y="1836"/>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33" name="Group 138"/>
              <p:cNvGrpSpPr>
                <a:grpSpLocks/>
              </p:cNvGrpSpPr>
              <p:nvPr/>
            </p:nvGrpSpPr>
            <p:grpSpPr bwMode="auto">
              <a:xfrm>
                <a:off x="2266" y="1836"/>
                <a:ext cx="573" cy="346"/>
                <a:chOff x="2266" y="1836"/>
                <a:chExt cx="573" cy="346"/>
              </a:xfrm>
            </p:grpSpPr>
            <p:sp>
              <p:nvSpPr>
                <p:cNvPr id="148639" name="Rectangle 139"/>
                <p:cNvSpPr>
                  <a:spLocks noChangeArrowheads="1"/>
                </p:cNvSpPr>
                <p:nvPr/>
              </p:nvSpPr>
              <p:spPr bwMode="auto">
                <a:xfrm>
                  <a:off x="2309" y="1836"/>
                  <a:ext cx="48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26</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640" name="Rectangle 140"/>
                <p:cNvSpPr>
                  <a:spLocks noChangeArrowheads="1"/>
                </p:cNvSpPr>
                <p:nvPr/>
              </p:nvSpPr>
              <p:spPr bwMode="auto">
                <a:xfrm>
                  <a:off x="2266" y="1836"/>
                  <a:ext cx="573"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34" name="Group 141"/>
              <p:cNvGrpSpPr>
                <a:grpSpLocks/>
              </p:cNvGrpSpPr>
              <p:nvPr/>
            </p:nvGrpSpPr>
            <p:grpSpPr bwMode="auto">
              <a:xfrm>
                <a:off x="2839" y="1836"/>
                <a:ext cx="559" cy="346"/>
                <a:chOff x="2839" y="1836"/>
                <a:chExt cx="559" cy="346"/>
              </a:xfrm>
            </p:grpSpPr>
            <p:sp>
              <p:nvSpPr>
                <p:cNvPr id="148637" name="Rectangle 142"/>
                <p:cNvSpPr>
                  <a:spLocks noChangeArrowheads="1"/>
                </p:cNvSpPr>
                <p:nvPr/>
              </p:nvSpPr>
              <p:spPr bwMode="auto">
                <a:xfrm>
                  <a:off x="2882" y="1836"/>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rPr>
                    <a:t>В</a:t>
                  </a:r>
                </a:p>
                <a:p>
                  <a:pPr algn="ctr" eaLnBrk="0" hangingPunct="0"/>
                  <a:endParaRPr lang="ru-RU" sz="2000" b="1">
                    <a:solidFill>
                      <a:schemeClr val="tx2"/>
                    </a:solidFill>
                    <a:latin typeface="Times New Roman" pitchFamily="18" charset="0"/>
                  </a:endParaRPr>
                </a:p>
              </p:txBody>
            </p:sp>
            <p:sp>
              <p:nvSpPr>
                <p:cNvPr id="148638" name="Rectangle 143"/>
                <p:cNvSpPr>
                  <a:spLocks noChangeArrowheads="1"/>
                </p:cNvSpPr>
                <p:nvPr/>
              </p:nvSpPr>
              <p:spPr bwMode="auto">
                <a:xfrm>
                  <a:off x="2839" y="1836"/>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35" name="Group 144"/>
              <p:cNvGrpSpPr>
                <a:grpSpLocks/>
              </p:cNvGrpSpPr>
              <p:nvPr/>
            </p:nvGrpSpPr>
            <p:grpSpPr bwMode="auto">
              <a:xfrm>
                <a:off x="3398" y="1836"/>
                <a:ext cx="559" cy="346"/>
                <a:chOff x="3398" y="1836"/>
                <a:chExt cx="559" cy="346"/>
              </a:xfrm>
            </p:grpSpPr>
            <p:sp>
              <p:nvSpPr>
                <p:cNvPr id="148635" name="Rectangle 145"/>
                <p:cNvSpPr>
                  <a:spLocks noChangeArrowheads="1"/>
                </p:cNvSpPr>
                <p:nvPr/>
              </p:nvSpPr>
              <p:spPr bwMode="auto">
                <a:xfrm>
                  <a:off x="3441" y="1836"/>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36</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636" name="Rectangle 146"/>
                <p:cNvSpPr>
                  <a:spLocks noChangeArrowheads="1"/>
                </p:cNvSpPr>
                <p:nvPr/>
              </p:nvSpPr>
              <p:spPr bwMode="auto">
                <a:xfrm>
                  <a:off x="3398" y="1836"/>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36" name="Group 147"/>
              <p:cNvGrpSpPr>
                <a:grpSpLocks/>
              </p:cNvGrpSpPr>
              <p:nvPr/>
            </p:nvGrpSpPr>
            <p:grpSpPr bwMode="auto">
              <a:xfrm>
                <a:off x="3957" y="1836"/>
                <a:ext cx="559" cy="346"/>
                <a:chOff x="3957" y="1836"/>
                <a:chExt cx="559" cy="346"/>
              </a:xfrm>
            </p:grpSpPr>
            <p:sp>
              <p:nvSpPr>
                <p:cNvPr id="148633" name="Rectangle 148"/>
                <p:cNvSpPr>
                  <a:spLocks noChangeArrowheads="1"/>
                </p:cNvSpPr>
                <p:nvPr/>
              </p:nvSpPr>
              <p:spPr bwMode="auto">
                <a:xfrm>
                  <a:off x="4000" y="1836"/>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rPr>
                    <a:t>А</a:t>
                  </a:r>
                </a:p>
                <a:p>
                  <a:pPr algn="ctr" eaLnBrk="0" hangingPunct="0"/>
                  <a:endParaRPr lang="ru-RU" sz="2000" b="1">
                    <a:solidFill>
                      <a:schemeClr val="tx2"/>
                    </a:solidFill>
                    <a:latin typeface="Times New Roman" pitchFamily="18" charset="0"/>
                  </a:endParaRPr>
                </a:p>
              </p:txBody>
            </p:sp>
            <p:sp>
              <p:nvSpPr>
                <p:cNvPr id="148634" name="Rectangle 149"/>
                <p:cNvSpPr>
                  <a:spLocks noChangeArrowheads="1"/>
                </p:cNvSpPr>
                <p:nvPr/>
              </p:nvSpPr>
              <p:spPr bwMode="auto">
                <a:xfrm>
                  <a:off x="3957" y="1836"/>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37" name="Group 150"/>
              <p:cNvGrpSpPr>
                <a:grpSpLocks/>
              </p:cNvGrpSpPr>
              <p:nvPr/>
            </p:nvGrpSpPr>
            <p:grpSpPr bwMode="auto">
              <a:xfrm>
                <a:off x="0" y="2182"/>
                <a:ext cx="574" cy="346"/>
                <a:chOff x="0" y="2182"/>
                <a:chExt cx="574" cy="346"/>
              </a:xfrm>
            </p:grpSpPr>
            <p:sp>
              <p:nvSpPr>
                <p:cNvPr id="148631" name="Rectangle 151"/>
                <p:cNvSpPr>
                  <a:spLocks noChangeArrowheads="1"/>
                </p:cNvSpPr>
                <p:nvPr/>
              </p:nvSpPr>
              <p:spPr bwMode="auto">
                <a:xfrm>
                  <a:off x="43" y="2182"/>
                  <a:ext cx="48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7</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632" name="Rectangle 152"/>
                <p:cNvSpPr>
                  <a:spLocks noChangeArrowheads="1"/>
                </p:cNvSpPr>
                <p:nvPr/>
              </p:nvSpPr>
              <p:spPr bwMode="auto">
                <a:xfrm>
                  <a:off x="0" y="2182"/>
                  <a:ext cx="574"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38" name="Group 153"/>
              <p:cNvGrpSpPr>
                <a:grpSpLocks/>
              </p:cNvGrpSpPr>
              <p:nvPr/>
            </p:nvGrpSpPr>
            <p:grpSpPr bwMode="auto">
              <a:xfrm>
                <a:off x="574" y="2182"/>
                <a:ext cx="560" cy="346"/>
                <a:chOff x="574" y="2182"/>
                <a:chExt cx="560" cy="346"/>
              </a:xfrm>
            </p:grpSpPr>
            <p:sp>
              <p:nvSpPr>
                <p:cNvPr id="148629" name="Rectangle 154"/>
                <p:cNvSpPr>
                  <a:spLocks noChangeArrowheads="1"/>
                </p:cNvSpPr>
                <p:nvPr/>
              </p:nvSpPr>
              <p:spPr bwMode="auto">
                <a:xfrm>
                  <a:off x="617" y="2182"/>
                  <a:ext cx="47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rPr>
                    <a:t>А</a:t>
                  </a:r>
                </a:p>
                <a:p>
                  <a:pPr algn="ctr" eaLnBrk="0" hangingPunct="0"/>
                  <a:endParaRPr lang="ru-RU" sz="2000" b="1">
                    <a:solidFill>
                      <a:schemeClr val="tx2"/>
                    </a:solidFill>
                    <a:latin typeface="Times New Roman" pitchFamily="18" charset="0"/>
                  </a:endParaRPr>
                </a:p>
              </p:txBody>
            </p:sp>
            <p:sp>
              <p:nvSpPr>
                <p:cNvPr id="148630" name="Rectangle 155"/>
                <p:cNvSpPr>
                  <a:spLocks noChangeArrowheads="1"/>
                </p:cNvSpPr>
                <p:nvPr/>
              </p:nvSpPr>
              <p:spPr bwMode="auto">
                <a:xfrm>
                  <a:off x="574" y="2182"/>
                  <a:ext cx="560"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39" name="Group 156"/>
              <p:cNvGrpSpPr>
                <a:grpSpLocks/>
              </p:cNvGrpSpPr>
              <p:nvPr/>
            </p:nvGrpSpPr>
            <p:grpSpPr bwMode="auto">
              <a:xfrm>
                <a:off x="1134" y="2182"/>
                <a:ext cx="573" cy="346"/>
                <a:chOff x="1134" y="2182"/>
                <a:chExt cx="573" cy="346"/>
              </a:xfrm>
            </p:grpSpPr>
            <p:sp>
              <p:nvSpPr>
                <p:cNvPr id="148627" name="Rectangle 157"/>
                <p:cNvSpPr>
                  <a:spLocks noChangeArrowheads="1"/>
                </p:cNvSpPr>
                <p:nvPr/>
              </p:nvSpPr>
              <p:spPr bwMode="auto">
                <a:xfrm>
                  <a:off x="1177" y="2182"/>
                  <a:ext cx="48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17</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628" name="Rectangle 158"/>
                <p:cNvSpPr>
                  <a:spLocks noChangeArrowheads="1"/>
                </p:cNvSpPr>
                <p:nvPr/>
              </p:nvSpPr>
              <p:spPr bwMode="auto">
                <a:xfrm>
                  <a:off x="1134" y="2182"/>
                  <a:ext cx="573"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40" name="Group 159"/>
              <p:cNvGrpSpPr>
                <a:grpSpLocks/>
              </p:cNvGrpSpPr>
              <p:nvPr/>
            </p:nvGrpSpPr>
            <p:grpSpPr bwMode="auto">
              <a:xfrm>
                <a:off x="1707" y="2182"/>
                <a:ext cx="559" cy="346"/>
                <a:chOff x="1707" y="2182"/>
                <a:chExt cx="559" cy="346"/>
              </a:xfrm>
            </p:grpSpPr>
            <p:sp>
              <p:nvSpPr>
                <p:cNvPr id="148625" name="Rectangle 160"/>
                <p:cNvSpPr>
                  <a:spLocks noChangeArrowheads="1"/>
                </p:cNvSpPr>
                <p:nvPr/>
              </p:nvSpPr>
              <p:spPr bwMode="auto">
                <a:xfrm>
                  <a:off x="1750" y="2182"/>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rPr>
                    <a:t>А</a:t>
                  </a:r>
                </a:p>
                <a:p>
                  <a:pPr algn="ctr" eaLnBrk="0" hangingPunct="0"/>
                  <a:endParaRPr lang="ru-RU" sz="2000" b="1">
                    <a:solidFill>
                      <a:schemeClr val="tx2"/>
                    </a:solidFill>
                    <a:latin typeface="Times New Roman" pitchFamily="18" charset="0"/>
                  </a:endParaRPr>
                </a:p>
              </p:txBody>
            </p:sp>
            <p:sp>
              <p:nvSpPr>
                <p:cNvPr id="148626" name="Rectangle 161"/>
                <p:cNvSpPr>
                  <a:spLocks noChangeArrowheads="1"/>
                </p:cNvSpPr>
                <p:nvPr/>
              </p:nvSpPr>
              <p:spPr bwMode="auto">
                <a:xfrm>
                  <a:off x="1707" y="2182"/>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41" name="Group 162"/>
              <p:cNvGrpSpPr>
                <a:grpSpLocks/>
              </p:cNvGrpSpPr>
              <p:nvPr/>
            </p:nvGrpSpPr>
            <p:grpSpPr bwMode="auto">
              <a:xfrm>
                <a:off x="2266" y="2182"/>
                <a:ext cx="573" cy="346"/>
                <a:chOff x="2266" y="2182"/>
                <a:chExt cx="573" cy="346"/>
              </a:xfrm>
            </p:grpSpPr>
            <p:sp>
              <p:nvSpPr>
                <p:cNvPr id="148623" name="Rectangle 163"/>
                <p:cNvSpPr>
                  <a:spLocks noChangeArrowheads="1"/>
                </p:cNvSpPr>
                <p:nvPr/>
              </p:nvSpPr>
              <p:spPr bwMode="auto">
                <a:xfrm>
                  <a:off x="2309" y="2182"/>
                  <a:ext cx="48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27</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624" name="Rectangle 164"/>
                <p:cNvSpPr>
                  <a:spLocks noChangeArrowheads="1"/>
                </p:cNvSpPr>
                <p:nvPr/>
              </p:nvSpPr>
              <p:spPr bwMode="auto">
                <a:xfrm>
                  <a:off x="2266" y="2182"/>
                  <a:ext cx="573"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42" name="Group 165"/>
              <p:cNvGrpSpPr>
                <a:grpSpLocks/>
              </p:cNvGrpSpPr>
              <p:nvPr/>
            </p:nvGrpSpPr>
            <p:grpSpPr bwMode="auto">
              <a:xfrm>
                <a:off x="2839" y="2182"/>
                <a:ext cx="559" cy="346"/>
                <a:chOff x="2839" y="2182"/>
                <a:chExt cx="559" cy="346"/>
              </a:xfrm>
            </p:grpSpPr>
            <p:sp>
              <p:nvSpPr>
                <p:cNvPr id="148621" name="Rectangle 166"/>
                <p:cNvSpPr>
                  <a:spLocks noChangeArrowheads="1"/>
                </p:cNvSpPr>
                <p:nvPr/>
              </p:nvSpPr>
              <p:spPr bwMode="auto">
                <a:xfrm>
                  <a:off x="2882" y="2182"/>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cs typeface="Times New Roman" pitchFamily="18" charset="0"/>
                    </a:rPr>
                    <a:t>В</a:t>
                  </a:r>
                </a:p>
                <a:p>
                  <a:pPr algn="ctr" eaLnBrk="0" hangingPunct="0"/>
                  <a:endParaRPr lang="ru-RU" sz="2000" b="1">
                    <a:solidFill>
                      <a:schemeClr val="tx2"/>
                    </a:solidFill>
                    <a:latin typeface="Times New Roman" pitchFamily="18" charset="0"/>
                  </a:endParaRPr>
                </a:p>
              </p:txBody>
            </p:sp>
            <p:sp>
              <p:nvSpPr>
                <p:cNvPr id="148622" name="Rectangle 167"/>
                <p:cNvSpPr>
                  <a:spLocks noChangeArrowheads="1"/>
                </p:cNvSpPr>
                <p:nvPr/>
              </p:nvSpPr>
              <p:spPr bwMode="auto">
                <a:xfrm>
                  <a:off x="2839" y="2182"/>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43" name="Group 168"/>
              <p:cNvGrpSpPr>
                <a:grpSpLocks/>
              </p:cNvGrpSpPr>
              <p:nvPr/>
            </p:nvGrpSpPr>
            <p:grpSpPr bwMode="auto">
              <a:xfrm>
                <a:off x="3398" y="2182"/>
                <a:ext cx="559" cy="346"/>
                <a:chOff x="3398" y="2182"/>
                <a:chExt cx="559" cy="346"/>
              </a:xfrm>
            </p:grpSpPr>
            <p:sp>
              <p:nvSpPr>
                <p:cNvPr id="148619" name="Rectangle 169"/>
                <p:cNvSpPr>
                  <a:spLocks noChangeArrowheads="1"/>
                </p:cNvSpPr>
                <p:nvPr/>
              </p:nvSpPr>
              <p:spPr bwMode="auto">
                <a:xfrm>
                  <a:off x="3441" y="2182"/>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37</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620" name="Rectangle 170"/>
                <p:cNvSpPr>
                  <a:spLocks noChangeArrowheads="1"/>
                </p:cNvSpPr>
                <p:nvPr/>
              </p:nvSpPr>
              <p:spPr bwMode="auto">
                <a:xfrm>
                  <a:off x="3398" y="2182"/>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44" name="Group 171"/>
              <p:cNvGrpSpPr>
                <a:grpSpLocks/>
              </p:cNvGrpSpPr>
              <p:nvPr/>
            </p:nvGrpSpPr>
            <p:grpSpPr bwMode="auto">
              <a:xfrm>
                <a:off x="3957" y="2182"/>
                <a:ext cx="559" cy="346"/>
                <a:chOff x="3957" y="2182"/>
                <a:chExt cx="559" cy="346"/>
              </a:xfrm>
            </p:grpSpPr>
            <p:sp>
              <p:nvSpPr>
                <p:cNvPr id="148617" name="Rectangle 172"/>
                <p:cNvSpPr>
                  <a:spLocks noChangeArrowheads="1"/>
                </p:cNvSpPr>
                <p:nvPr/>
              </p:nvSpPr>
              <p:spPr bwMode="auto">
                <a:xfrm>
                  <a:off x="4000" y="2182"/>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rPr>
                    <a:t>В</a:t>
                  </a:r>
                </a:p>
                <a:p>
                  <a:pPr algn="ctr" eaLnBrk="0" hangingPunct="0"/>
                  <a:endParaRPr lang="ru-RU" sz="2000" b="1">
                    <a:solidFill>
                      <a:schemeClr val="tx2"/>
                    </a:solidFill>
                    <a:latin typeface="Times New Roman" pitchFamily="18" charset="0"/>
                  </a:endParaRPr>
                </a:p>
              </p:txBody>
            </p:sp>
            <p:sp>
              <p:nvSpPr>
                <p:cNvPr id="148618" name="Rectangle 173"/>
                <p:cNvSpPr>
                  <a:spLocks noChangeArrowheads="1"/>
                </p:cNvSpPr>
                <p:nvPr/>
              </p:nvSpPr>
              <p:spPr bwMode="auto">
                <a:xfrm>
                  <a:off x="3957" y="2182"/>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45" name="Group 174"/>
              <p:cNvGrpSpPr>
                <a:grpSpLocks/>
              </p:cNvGrpSpPr>
              <p:nvPr/>
            </p:nvGrpSpPr>
            <p:grpSpPr bwMode="auto">
              <a:xfrm>
                <a:off x="0" y="2528"/>
                <a:ext cx="574" cy="346"/>
                <a:chOff x="0" y="2528"/>
                <a:chExt cx="574" cy="346"/>
              </a:xfrm>
            </p:grpSpPr>
            <p:sp>
              <p:nvSpPr>
                <p:cNvPr id="148615" name="Rectangle 175"/>
                <p:cNvSpPr>
                  <a:spLocks noChangeArrowheads="1"/>
                </p:cNvSpPr>
                <p:nvPr/>
              </p:nvSpPr>
              <p:spPr bwMode="auto">
                <a:xfrm>
                  <a:off x="43" y="2528"/>
                  <a:ext cx="48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8</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616" name="Rectangle 176"/>
                <p:cNvSpPr>
                  <a:spLocks noChangeArrowheads="1"/>
                </p:cNvSpPr>
                <p:nvPr/>
              </p:nvSpPr>
              <p:spPr bwMode="auto">
                <a:xfrm>
                  <a:off x="0" y="2528"/>
                  <a:ext cx="574"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46" name="Group 177"/>
              <p:cNvGrpSpPr>
                <a:grpSpLocks/>
              </p:cNvGrpSpPr>
              <p:nvPr/>
            </p:nvGrpSpPr>
            <p:grpSpPr bwMode="auto">
              <a:xfrm>
                <a:off x="574" y="2528"/>
                <a:ext cx="560" cy="346"/>
                <a:chOff x="574" y="2528"/>
                <a:chExt cx="560" cy="346"/>
              </a:xfrm>
            </p:grpSpPr>
            <p:sp>
              <p:nvSpPr>
                <p:cNvPr id="148613" name="Rectangle 178"/>
                <p:cNvSpPr>
                  <a:spLocks noChangeArrowheads="1"/>
                </p:cNvSpPr>
                <p:nvPr/>
              </p:nvSpPr>
              <p:spPr bwMode="auto">
                <a:xfrm>
                  <a:off x="617" y="2528"/>
                  <a:ext cx="47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rPr>
                    <a:t>В</a:t>
                  </a:r>
                </a:p>
                <a:p>
                  <a:pPr algn="ctr" eaLnBrk="0" hangingPunct="0"/>
                  <a:endParaRPr lang="ru-RU" sz="2000" b="1">
                    <a:solidFill>
                      <a:schemeClr val="tx2"/>
                    </a:solidFill>
                    <a:latin typeface="Times New Roman" pitchFamily="18" charset="0"/>
                  </a:endParaRPr>
                </a:p>
              </p:txBody>
            </p:sp>
            <p:sp>
              <p:nvSpPr>
                <p:cNvPr id="148614" name="Rectangle 179"/>
                <p:cNvSpPr>
                  <a:spLocks noChangeArrowheads="1"/>
                </p:cNvSpPr>
                <p:nvPr/>
              </p:nvSpPr>
              <p:spPr bwMode="auto">
                <a:xfrm>
                  <a:off x="574" y="2528"/>
                  <a:ext cx="560"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47" name="Group 180"/>
              <p:cNvGrpSpPr>
                <a:grpSpLocks/>
              </p:cNvGrpSpPr>
              <p:nvPr/>
            </p:nvGrpSpPr>
            <p:grpSpPr bwMode="auto">
              <a:xfrm>
                <a:off x="1134" y="2528"/>
                <a:ext cx="573" cy="346"/>
                <a:chOff x="1134" y="2528"/>
                <a:chExt cx="573" cy="346"/>
              </a:xfrm>
            </p:grpSpPr>
            <p:sp>
              <p:nvSpPr>
                <p:cNvPr id="148611" name="Rectangle 181"/>
                <p:cNvSpPr>
                  <a:spLocks noChangeArrowheads="1"/>
                </p:cNvSpPr>
                <p:nvPr/>
              </p:nvSpPr>
              <p:spPr bwMode="auto">
                <a:xfrm>
                  <a:off x="1177" y="2528"/>
                  <a:ext cx="48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18</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612" name="Rectangle 182"/>
                <p:cNvSpPr>
                  <a:spLocks noChangeArrowheads="1"/>
                </p:cNvSpPr>
                <p:nvPr/>
              </p:nvSpPr>
              <p:spPr bwMode="auto">
                <a:xfrm>
                  <a:off x="1134" y="2528"/>
                  <a:ext cx="573"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48" name="Group 183"/>
              <p:cNvGrpSpPr>
                <a:grpSpLocks/>
              </p:cNvGrpSpPr>
              <p:nvPr/>
            </p:nvGrpSpPr>
            <p:grpSpPr bwMode="auto">
              <a:xfrm>
                <a:off x="1707" y="2528"/>
                <a:ext cx="559" cy="346"/>
                <a:chOff x="1707" y="2528"/>
                <a:chExt cx="559" cy="346"/>
              </a:xfrm>
            </p:grpSpPr>
            <p:sp>
              <p:nvSpPr>
                <p:cNvPr id="148609" name="Rectangle 184"/>
                <p:cNvSpPr>
                  <a:spLocks noChangeArrowheads="1"/>
                </p:cNvSpPr>
                <p:nvPr/>
              </p:nvSpPr>
              <p:spPr bwMode="auto">
                <a:xfrm>
                  <a:off x="1750" y="2528"/>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cs typeface="Times New Roman" pitchFamily="18" charset="0"/>
                    </a:rPr>
                    <a:t>С</a:t>
                  </a:r>
                </a:p>
                <a:p>
                  <a:pPr algn="ctr" eaLnBrk="0" hangingPunct="0"/>
                  <a:endParaRPr lang="ru-RU" sz="2000" b="1">
                    <a:solidFill>
                      <a:schemeClr val="tx2"/>
                    </a:solidFill>
                    <a:latin typeface="Times New Roman" pitchFamily="18" charset="0"/>
                  </a:endParaRPr>
                </a:p>
              </p:txBody>
            </p:sp>
            <p:sp>
              <p:nvSpPr>
                <p:cNvPr id="148610" name="Rectangle 185"/>
                <p:cNvSpPr>
                  <a:spLocks noChangeArrowheads="1"/>
                </p:cNvSpPr>
                <p:nvPr/>
              </p:nvSpPr>
              <p:spPr bwMode="auto">
                <a:xfrm>
                  <a:off x="1707" y="2528"/>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49" name="Group 186"/>
              <p:cNvGrpSpPr>
                <a:grpSpLocks/>
              </p:cNvGrpSpPr>
              <p:nvPr/>
            </p:nvGrpSpPr>
            <p:grpSpPr bwMode="auto">
              <a:xfrm>
                <a:off x="2266" y="2528"/>
                <a:ext cx="573" cy="346"/>
                <a:chOff x="2266" y="2528"/>
                <a:chExt cx="573" cy="346"/>
              </a:xfrm>
            </p:grpSpPr>
            <p:sp>
              <p:nvSpPr>
                <p:cNvPr id="148607" name="Rectangle 187"/>
                <p:cNvSpPr>
                  <a:spLocks noChangeArrowheads="1"/>
                </p:cNvSpPr>
                <p:nvPr/>
              </p:nvSpPr>
              <p:spPr bwMode="auto">
                <a:xfrm>
                  <a:off x="2309" y="2528"/>
                  <a:ext cx="48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2</a:t>
                  </a:r>
                  <a:r>
                    <a:rPr lang="ru-RU" sz="2000" b="1">
                      <a:solidFill>
                        <a:srgbClr val="FF0000"/>
                      </a:solidFill>
                      <a:latin typeface="Times New Roman" pitchFamily="18" charset="0"/>
                    </a:rPr>
                    <a:t>8</a:t>
                  </a:r>
                  <a:endParaRPr lang="ru-RU" sz="2000" b="1">
                    <a:latin typeface="Times New Roman" pitchFamily="18" charset="0"/>
                  </a:endParaRPr>
                </a:p>
                <a:p>
                  <a:pPr algn="ctr" eaLnBrk="0" hangingPunct="0"/>
                  <a:endParaRPr lang="ru-RU" sz="2000" b="1">
                    <a:latin typeface="Times New Roman" pitchFamily="18" charset="0"/>
                  </a:endParaRPr>
                </a:p>
              </p:txBody>
            </p:sp>
            <p:sp>
              <p:nvSpPr>
                <p:cNvPr id="148608" name="Rectangle 188"/>
                <p:cNvSpPr>
                  <a:spLocks noChangeArrowheads="1"/>
                </p:cNvSpPr>
                <p:nvPr/>
              </p:nvSpPr>
              <p:spPr bwMode="auto">
                <a:xfrm>
                  <a:off x="2266" y="2528"/>
                  <a:ext cx="573"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50" name="Group 189"/>
              <p:cNvGrpSpPr>
                <a:grpSpLocks/>
              </p:cNvGrpSpPr>
              <p:nvPr/>
            </p:nvGrpSpPr>
            <p:grpSpPr bwMode="auto">
              <a:xfrm>
                <a:off x="2839" y="2528"/>
                <a:ext cx="559" cy="346"/>
                <a:chOff x="2839" y="2528"/>
                <a:chExt cx="559" cy="346"/>
              </a:xfrm>
            </p:grpSpPr>
            <p:sp>
              <p:nvSpPr>
                <p:cNvPr id="148605" name="Rectangle 190"/>
                <p:cNvSpPr>
                  <a:spLocks noChangeArrowheads="1"/>
                </p:cNvSpPr>
                <p:nvPr/>
              </p:nvSpPr>
              <p:spPr bwMode="auto">
                <a:xfrm>
                  <a:off x="2882" y="2528"/>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rPr>
                    <a:t>А</a:t>
                  </a:r>
                </a:p>
                <a:p>
                  <a:pPr algn="ctr" eaLnBrk="0" hangingPunct="0"/>
                  <a:endParaRPr lang="ru-RU" sz="2000" b="1">
                    <a:solidFill>
                      <a:schemeClr val="tx2"/>
                    </a:solidFill>
                    <a:latin typeface="Times New Roman" pitchFamily="18" charset="0"/>
                  </a:endParaRPr>
                </a:p>
              </p:txBody>
            </p:sp>
            <p:sp>
              <p:nvSpPr>
                <p:cNvPr id="148606" name="Rectangle 191"/>
                <p:cNvSpPr>
                  <a:spLocks noChangeArrowheads="1"/>
                </p:cNvSpPr>
                <p:nvPr/>
              </p:nvSpPr>
              <p:spPr bwMode="auto">
                <a:xfrm>
                  <a:off x="2839" y="2528"/>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51" name="Group 192"/>
              <p:cNvGrpSpPr>
                <a:grpSpLocks/>
              </p:cNvGrpSpPr>
              <p:nvPr/>
            </p:nvGrpSpPr>
            <p:grpSpPr bwMode="auto">
              <a:xfrm>
                <a:off x="3398" y="2528"/>
                <a:ext cx="559" cy="346"/>
                <a:chOff x="3398" y="2528"/>
                <a:chExt cx="559" cy="346"/>
              </a:xfrm>
            </p:grpSpPr>
            <p:sp>
              <p:nvSpPr>
                <p:cNvPr id="148603" name="Rectangle 193"/>
                <p:cNvSpPr>
                  <a:spLocks noChangeArrowheads="1"/>
                </p:cNvSpPr>
                <p:nvPr/>
              </p:nvSpPr>
              <p:spPr bwMode="auto">
                <a:xfrm>
                  <a:off x="3441" y="2528"/>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38</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604" name="Rectangle 194"/>
                <p:cNvSpPr>
                  <a:spLocks noChangeArrowheads="1"/>
                </p:cNvSpPr>
                <p:nvPr/>
              </p:nvSpPr>
              <p:spPr bwMode="auto">
                <a:xfrm>
                  <a:off x="3398" y="2528"/>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52" name="Group 195"/>
              <p:cNvGrpSpPr>
                <a:grpSpLocks/>
              </p:cNvGrpSpPr>
              <p:nvPr/>
            </p:nvGrpSpPr>
            <p:grpSpPr bwMode="auto">
              <a:xfrm>
                <a:off x="3957" y="2528"/>
                <a:ext cx="559" cy="346"/>
                <a:chOff x="3957" y="2528"/>
                <a:chExt cx="559" cy="346"/>
              </a:xfrm>
            </p:grpSpPr>
            <p:sp>
              <p:nvSpPr>
                <p:cNvPr id="148601" name="Rectangle 196"/>
                <p:cNvSpPr>
                  <a:spLocks noChangeArrowheads="1"/>
                </p:cNvSpPr>
                <p:nvPr/>
              </p:nvSpPr>
              <p:spPr bwMode="auto">
                <a:xfrm>
                  <a:off x="4000" y="2528"/>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rPr>
                    <a:t>А</a:t>
                  </a:r>
                </a:p>
                <a:p>
                  <a:pPr algn="ctr" eaLnBrk="0" hangingPunct="0"/>
                  <a:endParaRPr lang="ru-RU" sz="2000" b="1">
                    <a:solidFill>
                      <a:schemeClr val="tx2"/>
                    </a:solidFill>
                    <a:latin typeface="Times New Roman" pitchFamily="18" charset="0"/>
                  </a:endParaRPr>
                </a:p>
              </p:txBody>
            </p:sp>
            <p:sp>
              <p:nvSpPr>
                <p:cNvPr id="148602" name="Rectangle 197"/>
                <p:cNvSpPr>
                  <a:spLocks noChangeArrowheads="1"/>
                </p:cNvSpPr>
                <p:nvPr/>
              </p:nvSpPr>
              <p:spPr bwMode="auto">
                <a:xfrm>
                  <a:off x="3957" y="2528"/>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53" name="Group 198"/>
              <p:cNvGrpSpPr>
                <a:grpSpLocks/>
              </p:cNvGrpSpPr>
              <p:nvPr/>
            </p:nvGrpSpPr>
            <p:grpSpPr bwMode="auto">
              <a:xfrm>
                <a:off x="0" y="2874"/>
                <a:ext cx="574" cy="346"/>
                <a:chOff x="0" y="2874"/>
                <a:chExt cx="574" cy="346"/>
              </a:xfrm>
            </p:grpSpPr>
            <p:sp>
              <p:nvSpPr>
                <p:cNvPr id="148599" name="Rectangle 199"/>
                <p:cNvSpPr>
                  <a:spLocks noChangeArrowheads="1"/>
                </p:cNvSpPr>
                <p:nvPr/>
              </p:nvSpPr>
              <p:spPr bwMode="auto">
                <a:xfrm>
                  <a:off x="43" y="2874"/>
                  <a:ext cx="48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9</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600" name="Rectangle 200"/>
                <p:cNvSpPr>
                  <a:spLocks noChangeArrowheads="1"/>
                </p:cNvSpPr>
                <p:nvPr/>
              </p:nvSpPr>
              <p:spPr bwMode="auto">
                <a:xfrm>
                  <a:off x="0" y="2874"/>
                  <a:ext cx="574"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54" name="Group 201"/>
              <p:cNvGrpSpPr>
                <a:grpSpLocks/>
              </p:cNvGrpSpPr>
              <p:nvPr/>
            </p:nvGrpSpPr>
            <p:grpSpPr bwMode="auto">
              <a:xfrm>
                <a:off x="574" y="2874"/>
                <a:ext cx="560" cy="346"/>
                <a:chOff x="574" y="2874"/>
                <a:chExt cx="560" cy="346"/>
              </a:xfrm>
            </p:grpSpPr>
            <p:sp>
              <p:nvSpPr>
                <p:cNvPr id="148597" name="Rectangle 202"/>
                <p:cNvSpPr>
                  <a:spLocks noChangeArrowheads="1"/>
                </p:cNvSpPr>
                <p:nvPr/>
              </p:nvSpPr>
              <p:spPr bwMode="auto">
                <a:xfrm>
                  <a:off x="617" y="2874"/>
                  <a:ext cx="47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cs typeface="Times New Roman" pitchFamily="18" charset="0"/>
                    </a:rPr>
                    <a:t>С</a:t>
                  </a:r>
                </a:p>
                <a:p>
                  <a:pPr algn="ctr" eaLnBrk="0" hangingPunct="0"/>
                  <a:endParaRPr lang="ru-RU" sz="2000" b="1">
                    <a:solidFill>
                      <a:schemeClr val="tx2"/>
                    </a:solidFill>
                    <a:latin typeface="Times New Roman" pitchFamily="18" charset="0"/>
                  </a:endParaRPr>
                </a:p>
              </p:txBody>
            </p:sp>
            <p:sp>
              <p:nvSpPr>
                <p:cNvPr id="148598" name="Rectangle 203"/>
                <p:cNvSpPr>
                  <a:spLocks noChangeArrowheads="1"/>
                </p:cNvSpPr>
                <p:nvPr/>
              </p:nvSpPr>
              <p:spPr bwMode="auto">
                <a:xfrm>
                  <a:off x="574" y="2874"/>
                  <a:ext cx="560"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55" name="Group 204"/>
              <p:cNvGrpSpPr>
                <a:grpSpLocks/>
              </p:cNvGrpSpPr>
              <p:nvPr/>
            </p:nvGrpSpPr>
            <p:grpSpPr bwMode="auto">
              <a:xfrm>
                <a:off x="1134" y="2874"/>
                <a:ext cx="573" cy="346"/>
                <a:chOff x="1134" y="2874"/>
                <a:chExt cx="573" cy="346"/>
              </a:xfrm>
            </p:grpSpPr>
            <p:sp>
              <p:nvSpPr>
                <p:cNvPr id="148595" name="Rectangle 205"/>
                <p:cNvSpPr>
                  <a:spLocks noChangeArrowheads="1"/>
                </p:cNvSpPr>
                <p:nvPr/>
              </p:nvSpPr>
              <p:spPr bwMode="auto">
                <a:xfrm>
                  <a:off x="1177" y="2874"/>
                  <a:ext cx="48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19</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596" name="Rectangle 206"/>
                <p:cNvSpPr>
                  <a:spLocks noChangeArrowheads="1"/>
                </p:cNvSpPr>
                <p:nvPr/>
              </p:nvSpPr>
              <p:spPr bwMode="auto">
                <a:xfrm>
                  <a:off x="1134" y="2874"/>
                  <a:ext cx="573"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56" name="Group 207"/>
              <p:cNvGrpSpPr>
                <a:grpSpLocks/>
              </p:cNvGrpSpPr>
              <p:nvPr/>
            </p:nvGrpSpPr>
            <p:grpSpPr bwMode="auto">
              <a:xfrm>
                <a:off x="1707" y="2874"/>
                <a:ext cx="559" cy="346"/>
                <a:chOff x="1707" y="2874"/>
                <a:chExt cx="559" cy="346"/>
              </a:xfrm>
            </p:grpSpPr>
            <p:sp>
              <p:nvSpPr>
                <p:cNvPr id="148593" name="Rectangle 208"/>
                <p:cNvSpPr>
                  <a:spLocks noChangeArrowheads="1"/>
                </p:cNvSpPr>
                <p:nvPr/>
              </p:nvSpPr>
              <p:spPr bwMode="auto">
                <a:xfrm>
                  <a:off x="1750" y="2874"/>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rPr>
                    <a:t>В</a:t>
                  </a:r>
                </a:p>
                <a:p>
                  <a:pPr algn="ctr" eaLnBrk="0" hangingPunct="0"/>
                  <a:endParaRPr lang="ru-RU" sz="2000" b="1">
                    <a:solidFill>
                      <a:schemeClr val="tx2"/>
                    </a:solidFill>
                    <a:latin typeface="Times New Roman" pitchFamily="18" charset="0"/>
                  </a:endParaRPr>
                </a:p>
              </p:txBody>
            </p:sp>
            <p:sp>
              <p:nvSpPr>
                <p:cNvPr id="148594" name="Rectangle 209"/>
                <p:cNvSpPr>
                  <a:spLocks noChangeArrowheads="1"/>
                </p:cNvSpPr>
                <p:nvPr/>
              </p:nvSpPr>
              <p:spPr bwMode="auto">
                <a:xfrm>
                  <a:off x="1707" y="2874"/>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57" name="Group 210"/>
              <p:cNvGrpSpPr>
                <a:grpSpLocks/>
              </p:cNvGrpSpPr>
              <p:nvPr/>
            </p:nvGrpSpPr>
            <p:grpSpPr bwMode="auto">
              <a:xfrm>
                <a:off x="2266" y="2874"/>
                <a:ext cx="573" cy="346"/>
                <a:chOff x="2266" y="2874"/>
                <a:chExt cx="573" cy="346"/>
              </a:xfrm>
            </p:grpSpPr>
            <p:sp>
              <p:nvSpPr>
                <p:cNvPr id="148591" name="Rectangle 211"/>
                <p:cNvSpPr>
                  <a:spLocks noChangeArrowheads="1"/>
                </p:cNvSpPr>
                <p:nvPr/>
              </p:nvSpPr>
              <p:spPr bwMode="auto">
                <a:xfrm>
                  <a:off x="2309" y="2874"/>
                  <a:ext cx="48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29</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592" name="Rectangle 212"/>
                <p:cNvSpPr>
                  <a:spLocks noChangeArrowheads="1"/>
                </p:cNvSpPr>
                <p:nvPr/>
              </p:nvSpPr>
              <p:spPr bwMode="auto">
                <a:xfrm>
                  <a:off x="2266" y="2874"/>
                  <a:ext cx="573"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58" name="Group 213"/>
              <p:cNvGrpSpPr>
                <a:grpSpLocks/>
              </p:cNvGrpSpPr>
              <p:nvPr/>
            </p:nvGrpSpPr>
            <p:grpSpPr bwMode="auto">
              <a:xfrm>
                <a:off x="2839" y="2874"/>
                <a:ext cx="559" cy="346"/>
                <a:chOff x="2839" y="2874"/>
                <a:chExt cx="559" cy="346"/>
              </a:xfrm>
            </p:grpSpPr>
            <p:sp>
              <p:nvSpPr>
                <p:cNvPr id="148589" name="Rectangle 214"/>
                <p:cNvSpPr>
                  <a:spLocks noChangeArrowheads="1"/>
                </p:cNvSpPr>
                <p:nvPr/>
              </p:nvSpPr>
              <p:spPr bwMode="auto">
                <a:xfrm>
                  <a:off x="2882" y="2874"/>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cs typeface="Times New Roman" pitchFamily="18" charset="0"/>
                    </a:rPr>
                    <a:t>В</a:t>
                  </a:r>
                </a:p>
                <a:p>
                  <a:pPr algn="ctr" eaLnBrk="0" hangingPunct="0"/>
                  <a:endParaRPr lang="ru-RU" sz="2000" b="1">
                    <a:solidFill>
                      <a:schemeClr val="tx2"/>
                    </a:solidFill>
                    <a:latin typeface="Times New Roman" pitchFamily="18" charset="0"/>
                  </a:endParaRPr>
                </a:p>
              </p:txBody>
            </p:sp>
            <p:sp>
              <p:nvSpPr>
                <p:cNvPr id="148590" name="Rectangle 215"/>
                <p:cNvSpPr>
                  <a:spLocks noChangeArrowheads="1"/>
                </p:cNvSpPr>
                <p:nvPr/>
              </p:nvSpPr>
              <p:spPr bwMode="auto">
                <a:xfrm>
                  <a:off x="2839" y="2874"/>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59" name="Group 216"/>
              <p:cNvGrpSpPr>
                <a:grpSpLocks/>
              </p:cNvGrpSpPr>
              <p:nvPr/>
            </p:nvGrpSpPr>
            <p:grpSpPr bwMode="auto">
              <a:xfrm>
                <a:off x="3398" y="2874"/>
                <a:ext cx="559" cy="346"/>
                <a:chOff x="3398" y="2874"/>
                <a:chExt cx="559" cy="346"/>
              </a:xfrm>
            </p:grpSpPr>
            <p:sp>
              <p:nvSpPr>
                <p:cNvPr id="148587" name="Rectangle 217"/>
                <p:cNvSpPr>
                  <a:spLocks noChangeArrowheads="1"/>
                </p:cNvSpPr>
                <p:nvPr/>
              </p:nvSpPr>
              <p:spPr bwMode="auto">
                <a:xfrm>
                  <a:off x="3441" y="2874"/>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39</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588" name="Rectangle 218"/>
                <p:cNvSpPr>
                  <a:spLocks noChangeArrowheads="1"/>
                </p:cNvSpPr>
                <p:nvPr/>
              </p:nvSpPr>
              <p:spPr bwMode="auto">
                <a:xfrm>
                  <a:off x="3398" y="2874"/>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60" name="Group 219"/>
              <p:cNvGrpSpPr>
                <a:grpSpLocks/>
              </p:cNvGrpSpPr>
              <p:nvPr/>
            </p:nvGrpSpPr>
            <p:grpSpPr bwMode="auto">
              <a:xfrm>
                <a:off x="3957" y="2874"/>
                <a:ext cx="559" cy="346"/>
                <a:chOff x="3957" y="2874"/>
                <a:chExt cx="559" cy="346"/>
              </a:xfrm>
            </p:grpSpPr>
            <p:sp>
              <p:nvSpPr>
                <p:cNvPr id="148585" name="Rectangle 220"/>
                <p:cNvSpPr>
                  <a:spLocks noChangeArrowheads="1"/>
                </p:cNvSpPr>
                <p:nvPr/>
              </p:nvSpPr>
              <p:spPr bwMode="auto">
                <a:xfrm>
                  <a:off x="4000" y="2874"/>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cs typeface="Times New Roman" pitchFamily="18" charset="0"/>
                    </a:rPr>
                    <a:t>С</a:t>
                  </a:r>
                </a:p>
                <a:p>
                  <a:pPr algn="ctr" eaLnBrk="0" hangingPunct="0"/>
                  <a:endParaRPr lang="ru-RU" sz="2000" b="1">
                    <a:solidFill>
                      <a:schemeClr val="tx2"/>
                    </a:solidFill>
                    <a:latin typeface="Times New Roman" pitchFamily="18" charset="0"/>
                  </a:endParaRPr>
                </a:p>
              </p:txBody>
            </p:sp>
            <p:sp>
              <p:nvSpPr>
                <p:cNvPr id="148586" name="Rectangle 221"/>
                <p:cNvSpPr>
                  <a:spLocks noChangeArrowheads="1"/>
                </p:cNvSpPr>
                <p:nvPr/>
              </p:nvSpPr>
              <p:spPr bwMode="auto">
                <a:xfrm>
                  <a:off x="3957" y="2874"/>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61" name="Group 222"/>
              <p:cNvGrpSpPr>
                <a:grpSpLocks/>
              </p:cNvGrpSpPr>
              <p:nvPr/>
            </p:nvGrpSpPr>
            <p:grpSpPr bwMode="auto">
              <a:xfrm>
                <a:off x="0" y="3220"/>
                <a:ext cx="574" cy="346"/>
                <a:chOff x="0" y="3220"/>
                <a:chExt cx="574" cy="346"/>
              </a:xfrm>
            </p:grpSpPr>
            <p:sp>
              <p:nvSpPr>
                <p:cNvPr id="148583" name="Rectangle 223"/>
                <p:cNvSpPr>
                  <a:spLocks noChangeArrowheads="1"/>
                </p:cNvSpPr>
                <p:nvPr/>
              </p:nvSpPr>
              <p:spPr bwMode="auto">
                <a:xfrm>
                  <a:off x="43" y="3220"/>
                  <a:ext cx="48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10</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584" name="Rectangle 224"/>
                <p:cNvSpPr>
                  <a:spLocks noChangeArrowheads="1"/>
                </p:cNvSpPr>
                <p:nvPr/>
              </p:nvSpPr>
              <p:spPr bwMode="auto">
                <a:xfrm>
                  <a:off x="0" y="3220"/>
                  <a:ext cx="574"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62" name="Group 225"/>
              <p:cNvGrpSpPr>
                <a:grpSpLocks/>
              </p:cNvGrpSpPr>
              <p:nvPr/>
            </p:nvGrpSpPr>
            <p:grpSpPr bwMode="auto">
              <a:xfrm>
                <a:off x="574" y="3220"/>
                <a:ext cx="560" cy="346"/>
                <a:chOff x="574" y="3220"/>
                <a:chExt cx="560" cy="346"/>
              </a:xfrm>
            </p:grpSpPr>
            <p:sp>
              <p:nvSpPr>
                <p:cNvPr id="148581" name="Rectangle 226"/>
                <p:cNvSpPr>
                  <a:spLocks noChangeArrowheads="1"/>
                </p:cNvSpPr>
                <p:nvPr/>
              </p:nvSpPr>
              <p:spPr bwMode="auto">
                <a:xfrm>
                  <a:off x="617" y="3220"/>
                  <a:ext cx="47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rPr>
                    <a:t>В</a:t>
                  </a:r>
                </a:p>
                <a:p>
                  <a:pPr algn="ctr" eaLnBrk="0" hangingPunct="0"/>
                  <a:endParaRPr lang="ru-RU" sz="2000" b="1">
                    <a:solidFill>
                      <a:schemeClr val="tx2"/>
                    </a:solidFill>
                    <a:latin typeface="Times New Roman" pitchFamily="18" charset="0"/>
                  </a:endParaRPr>
                </a:p>
              </p:txBody>
            </p:sp>
            <p:sp>
              <p:nvSpPr>
                <p:cNvPr id="148582" name="Rectangle 227"/>
                <p:cNvSpPr>
                  <a:spLocks noChangeArrowheads="1"/>
                </p:cNvSpPr>
                <p:nvPr/>
              </p:nvSpPr>
              <p:spPr bwMode="auto">
                <a:xfrm>
                  <a:off x="574" y="3220"/>
                  <a:ext cx="560"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63" name="Group 228"/>
              <p:cNvGrpSpPr>
                <a:grpSpLocks/>
              </p:cNvGrpSpPr>
              <p:nvPr/>
            </p:nvGrpSpPr>
            <p:grpSpPr bwMode="auto">
              <a:xfrm>
                <a:off x="1134" y="3220"/>
                <a:ext cx="573" cy="346"/>
                <a:chOff x="1134" y="3220"/>
                <a:chExt cx="573" cy="346"/>
              </a:xfrm>
            </p:grpSpPr>
            <p:sp>
              <p:nvSpPr>
                <p:cNvPr id="148579" name="Rectangle 229"/>
                <p:cNvSpPr>
                  <a:spLocks noChangeArrowheads="1"/>
                </p:cNvSpPr>
                <p:nvPr/>
              </p:nvSpPr>
              <p:spPr bwMode="auto">
                <a:xfrm>
                  <a:off x="1177" y="3220"/>
                  <a:ext cx="48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20</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580" name="Rectangle 230"/>
                <p:cNvSpPr>
                  <a:spLocks noChangeArrowheads="1"/>
                </p:cNvSpPr>
                <p:nvPr/>
              </p:nvSpPr>
              <p:spPr bwMode="auto">
                <a:xfrm>
                  <a:off x="1134" y="3220"/>
                  <a:ext cx="573"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64" name="Group 231"/>
              <p:cNvGrpSpPr>
                <a:grpSpLocks/>
              </p:cNvGrpSpPr>
              <p:nvPr/>
            </p:nvGrpSpPr>
            <p:grpSpPr bwMode="auto">
              <a:xfrm>
                <a:off x="1707" y="3220"/>
                <a:ext cx="559" cy="346"/>
                <a:chOff x="1707" y="3220"/>
                <a:chExt cx="559" cy="346"/>
              </a:xfrm>
            </p:grpSpPr>
            <p:sp>
              <p:nvSpPr>
                <p:cNvPr id="148577" name="Rectangle 232"/>
                <p:cNvSpPr>
                  <a:spLocks noChangeArrowheads="1"/>
                </p:cNvSpPr>
                <p:nvPr/>
              </p:nvSpPr>
              <p:spPr bwMode="auto">
                <a:xfrm>
                  <a:off x="1750" y="3220"/>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rPr>
                    <a:t>С</a:t>
                  </a:r>
                </a:p>
                <a:p>
                  <a:pPr algn="ctr" eaLnBrk="0" hangingPunct="0"/>
                  <a:endParaRPr lang="ru-RU" sz="2000" b="1">
                    <a:solidFill>
                      <a:schemeClr val="tx2"/>
                    </a:solidFill>
                    <a:latin typeface="Times New Roman" pitchFamily="18" charset="0"/>
                  </a:endParaRPr>
                </a:p>
              </p:txBody>
            </p:sp>
            <p:sp>
              <p:nvSpPr>
                <p:cNvPr id="148578" name="Rectangle 233"/>
                <p:cNvSpPr>
                  <a:spLocks noChangeArrowheads="1"/>
                </p:cNvSpPr>
                <p:nvPr/>
              </p:nvSpPr>
              <p:spPr bwMode="auto">
                <a:xfrm>
                  <a:off x="1707" y="3220"/>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65" name="Group 234"/>
              <p:cNvGrpSpPr>
                <a:grpSpLocks/>
              </p:cNvGrpSpPr>
              <p:nvPr/>
            </p:nvGrpSpPr>
            <p:grpSpPr bwMode="auto">
              <a:xfrm>
                <a:off x="2266" y="3220"/>
                <a:ext cx="573" cy="346"/>
                <a:chOff x="2266" y="3220"/>
                <a:chExt cx="573" cy="346"/>
              </a:xfrm>
            </p:grpSpPr>
            <p:sp>
              <p:nvSpPr>
                <p:cNvPr id="148575" name="Rectangle 235"/>
                <p:cNvSpPr>
                  <a:spLocks noChangeArrowheads="1"/>
                </p:cNvSpPr>
                <p:nvPr/>
              </p:nvSpPr>
              <p:spPr bwMode="auto">
                <a:xfrm>
                  <a:off x="2309" y="3220"/>
                  <a:ext cx="48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30</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576" name="Rectangle 236"/>
                <p:cNvSpPr>
                  <a:spLocks noChangeArrowheads="1"/>
                </p:cNvSpPr>
                <p:nvPr/>
              </p:nvSpPr>
              <p:spPr bwMode="auto">
                <a:xfrm>
                  <a:off x="2266" y="3220"/>
                  <a:ext cx="573"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66" name="Group 237"/>
              <p:cNvGrpSpPr>
                <a:grpSpLocks/>
              </p:cNvGrpSpPr>
              <p:nvPr/>
            </p:nvGrpSpPr>
            <p:grpSpPr bwMode="auto">
              <a:xfrm>
                <a:off x="2839" y="3220"/>
                <a:ext cx="559" cy="346"/>
                <a:chOff x="2839" y="3220"/>
                <a:chExt cx="559" cy="346"/>
              </a:xfrm>
            </p:grpSpPr>
            <p:sp>
              <p:nvSpPr>
                <p:cNvPr id="148573" name="Rectangle 238"/>
                <p:cNvSpPr>
                  <a:spLocks noChangeArrowheads="1"/>
                </p:cNvSpPr>
                <p:nvPr/>
              </p:nvSpPr>
              <p:spPr bwMode="auto">
                <a:xfrm>
                  <a:off x="2882" y="3220"/>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rPr>
                    <a:t>В</a:t>
                  </a:r>
                </a:p>
                <a:p>
                  <a:pPr algn="ctr" eaLnBrk="0" hangingPunct="0"/>
                  <a:endParaRPr lang="ru-RU" sz="2000" b="1">
                    <a:solidFill>
                      <a:schemeClr val="tx2"/>
                    </a:solidFill>
                    <a:latin typeface="Times New Roman" pitchFamily="18" charset="0"/>
                  </a:endParaRPr>
                </a:p>
              </p:txBody>
            </p:sp>
            <p:sp>
              <p:nvSpPr>
                <p:cNvPr id="148574" name="Rectangle 239"/>
                <p:cNvSpPr>
                  <a:spLocks noChangeArrowheads="1"/>
                </p:cNvSpPr>
                <p:nvPr/>
              </p:nvSpPr>
              <p:spPr bwMode="auto">
                <a:xfrm>
                  <a:off x="2839" y="3220"/>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67" name="Group 240"/>
              <p:cNvGrpSpPr>
                <a:grpSpLocks/>
              </p:cNvGrpSpPr>
              <p:nvPr/>
            </p:nvGrpSpPr>
            <p:grpSpPr bwMode="auto">
              <a:xfrm>
                <a:off x="3398" y="3220"/>
                <a:ext cx="559" cy="346"/>
                <a:chOff x="3398" y="3220"/>
                <a:chExt cx="559" cy="346"/>
              </a:xfrm>
            </p:grpSpPr>
            <p:sp>
              <p:nvSpPr>
                <p:cNvPr id="148571" name="Rectangle 241"/>
                <p:cNvSpPr>
                  <a:spLocks noChangeArrowheads="1"/>
                </p:cNvSpPr>
                <p:nvPr/>
              </p:nvSpPr>
              <p:spPr bwMode="auto">
                <a:xfrm>
                  <a:off x="3441" y="3220"/>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rgbClr val="FF0000"/>
                      </a:solidFill>
                      <a:latin typeface="Times New Roman" pitchFamily="18" charset="0"/>
                      <a:cs typeface="Times New Roman" pitchFamily="18" charset="0"/>
                    </a:rPr>
                    <a:t>40</a:t>
                  </a:r>
                  <a:endParaRPr lang="ru-RU" sz="2000" b="1">
                    <a:latin typeface="Times New Roman" pitchFamily="18" charset="0"/>
                    <a:cs typeface="Times New Roman" pitchFamily="18" charset="0"/>
                  </a:endParaRPr>
                </a:p>
                <a:p>
                  <a:pPr algn="ctr" eaLnBrk="0" hangingPunct="0"/>
                  <a:endParaRPr lang="ru-RU" sz="2000" b="1">
                    <a:latin typeface="Times New Roman" pitchFamily="18" charset="0"/>
                  </a:endParaRPr>
                </a:p>
              </p:txBody>
            </p:sp>
            <p:sp>
              <p:nvSpPr>
                <p:cNvPr id="148572" name="Rectangle 242"/>
                <p:cNvSpPr>
                  <a:spLocks noChangeArrowheads="1"/>
                </p:cNvSpPr>
                <p:nvPr/>
              </p:nvSpPr>
              <p:spPr bwMode="auto">
                <a:xfrm>
                  <a:off x="3398" y="3220"/>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148568" name="Group 243"/>
              <p:cNvGrpSpPr>
                <a:grpSpLocks/>
              </p:cNvGrpSpPr>
              <p:nvPr/>
            </p:nvGrpSpPr>
            <p:grpSpPr bwMode="auto">
              <a:xfrm>
                <a:off x="3957" y="3220"/>
                <a:ext cx="559" cy="346"/>
                <a:chOff x="3957" y="3220"/>
                <a:chExt cx="559" cy="346"/>
              </a:xfrm>
            </p:grpSpPr>
            <p:sp>
              <p:nvSpPr>
                <p:cNvPr id="148569" name="Rectangle 244"/>
                <p:cNvSpPr>
                  <a:spLocks noChangeArrowheads="1"/>
                </p:cNvSpPr>
                <p:nvPr/>
              </p:nvSpPr>
              <p:spPr bwMode="auto">
                <a:xfrm>
                  <a:off x="4000" y="3220"/>
                  <a:ext cx="4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2000" b="1">
                      <a:solidFill>
                        <a:schemeClr val="tx2"/>
                      </a:solidFill>
                      <a:latin typeface="Times New Roman" pitchFamily="18" charset="0"/>
                    </a:rPr>
                    <a:t>А</a:t>
                  </a:r>
                </a:p>
                <a:p>
                  <a:pPr algn="ctr" eaLnBrk="0" hangingPunct="0"/>
                  <a:endParaRPr lang="ru-RU" sz="2000" b="1">
                    <a:solidFill>
                      <a:schemeClr val="tx2"/>
                    </a:solidFill>
                    <a:latin typeface="Times New Roman" pitchFamily="18" charset="0"/>
                  </a:endParaRPr>
                </a:p>
              </p:txBody>
            </p:sp>
            <p:sp>
              <p:nvSpPr>
                <p:cNvPr id="148570" name="Rectangle 245"/>
                <p:cNvSpPr>
                  <a:spLocks noChangeArrowheads="1"/>
                </p:cNvSpPr>
                <p:nvPr/>
              </p:nvSpPr>
              <p:spPr bwMode="auto">
                <a:xfrm>
                  <a:off x="3957" y="3220"/>
                  <a:ext cx="559"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sp>
          <p:nvSpPr>
            <p:cNvPr id="148488" name="Rectangle 246"/>
            <p:cNvSpPr>
              <a:spLocks noChangeArrowheads="1"/>
            </p:cNvSpPr>
            <p:nvPr/>
          </p:nvSpPr>
          <p:spPr bwMode="auto">
            <a:xfrm>
              <a:off x="-3" y="-3"/>
              <a:ext cx="4522" cy="3572"/>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sp>
        <p:nvSpPr>
          <p:cNvPr id="238839" name="Text Box 247"/>
          <p:cNvSpPr txBox="1">
            <a:spLocks noChangeArrowheads="1"/>
          </p:cNvSpPr>
          <p:nvPr/>
        </p:nvSpPr>
        <p:spPr bwMode="auto">
          <a:xfrm>
            <a:off x="5943600" y="2198688"/>
            <a:ext cx="3048000" cy="4135437"/>
          </a:xfrm>
          <a:prstGeom prst="rect">
            <a:avLst/>
          </a:prstGeom>
          <a:solidFill>
            <a:srgbClr val="FFFF99"/>
          </a:solidFill>
          <a:ln w="9525">
            <a:solidFill>
              <a:schemeClr val="tx1"/>
            </a:solidFill>
            <a:miter lim="800000"/>
            <a:headEnd/>
            <a:tailEnd/>
          </a:ln>
          <a:effectLst>
            <a:outerShdw dist="107763" dir="13500000" algn="ctr" rotWithShape="0">
              <a:schemeClr val="bg2"/>
            </a:outerShdw>
          </a:effectLst>
        </p:spPr>
        <p:txBody>
          <a:bodyPr>
            <a:spAutoFit/>
          </a:bodyPr>
          <a:lstStyle/>
          <a:p>
            <a:pPr algn="ctr">
              <a:spcBef>
                <a:spcPct val="50000"/>
              </a:spcBef>
              <a:defRPr/>
            </a:pPr>
            <a:r>
              <a:rPr lang="ru-RU" sz="1600" b="1">
                <a:solidFill>
                  <a:srgbClr val="FF3300"/>
                </a:solidFill>
                <a:effectLst>
                  <a:outerShdw blurRad="38100" dist="38100" dir="2700000" algn="tl">
                    <a:srgbClr val="000000"/>
                  </a:outerShdw>
                </a:effectLst>
                <a:latin typeface="Tahoma" pitchFamily="34" charset="0"/>
              </a:rPr>
              <a:t>Критерии оценки теста</a:t>
            </a:r>
          </a:p>
          <a:p>
            <a:pPr algn="ctr">
              <a:spcBef>
                <a:spcPct val="50000"/>
              </a:spcBef>
              <a:defRPr/>
            </a:pPr>
            <a:r>
              <a:rPr lang="ru-RU" sz="1600">
                <a:latin typeface="Tahoma" pitchFamily="34" charset="0"/>
              </a:rPr>
              <a:t>Тест содержит 40 вопросов</a:t>
            </a:r>
          </a:p>
          <a:p>
            <a:pPr algn="ctr">
              <a:spcBef>
                <a:spcPct val="50000"/>
              </a:spcBef>
              <a:defRPr/>
            </a:pPr>
            <a:r>
              <a:rPr lang="ru-RU" sz="1600">
                <a:latin typeface="Tahoma" pitchFamily="34" charset="0"/>
              </a:rPr>
              <a:t>Каждый правильный ответ оценивается в один балл</a:t>
            </a:r>
          </a:p>
          <a:p>
            <a:pPr algn="ctr">
              <a:spcBef>
                <a:spcPct val="50000"/>
              </a:spcBef>
              <a:defRPr/>
            </a:pPr>
            <a:r>
              <a:rPr lang="ru-RU" sz="1600">
                <a:latin typeface="Tahoma" pitchFamily="34" charset="0"/>
              </a:rPr>
              <a:t>Тест считается выполненным, если тестируемый набрал не менее </a:t>
            </a:r>
            <a:r>
              <a:rPr lang="ru-RU" sz="1600" b="1">
                <a:latin typeface="Tahoma" pitchFamily="34" charset="0"/>
              </a:rPr>
              <a:t>28</a:t>
            </a:r>
            <a:r>
              <a:rPr lang="ru-RU" sz="1600">
                <a:latin typeface="Tahoma" pitchFamily="34" charset="0"/>
              </a:rPr>
              <a:t> баллов</a:t>
            </a:r>
          </a:p>
          <a:p>
            <a:pPr>
              <a:spcBef>
                <a:spcPct val="50000"/>
              </a:spcBef>
              <a:defRPr/>
            </a:pPr>
            <a:r>
              <a:rPr lang="ru-RU" sz="1600" b="1">
                <a:latin typeface="Tahoma" pitchFamily="34" charset="0"/>
              </a:rPr>
              <a:t>40 – 36</a:t>
            </a:r>
            <a:r>
              <a:rPr lang="ru-RU" sz="1600">
                <a:latin typeface="Tahoma" pitchFamily="34" charset="0"/>
              </a:rPr>
              <a:t> баллов – отлично</a:t>
            </a:r>
          </a:p>
          <a:p>
            <a:pPr>
              <a:spcBef>
                <a:spcPct val="50000"/>
              </a:spcBef>
              <a:defRPr/>
            </a:pPr>
            <a:r>
              <a:rPr lang="ru-RU" sz="1600" b="1">
                <a:latin typeface="Tahoma" pitchFamily="34" charset="0"/>
              </a:rPr>
              <a:t>35 – 32</a:t>
            </a:r>
            <a:r>
              <a:rPr lang="ru-RU" sz="1600">
                <a:latin typeface="Tahoma" pitchFamily="34" charset="0"/>
              </a:rPr>
              <a:t> баллов – хорошо</a:t>
            </a:r>
          </a:p>
          <a:p>
            <a:pPr>
              <a:spcBef>
                <a:spcPct val="50000"/>
              </a:spcBef>
              <a:defRPr/>
            </a:pPr>
            <a:r>
              <a:rPr lang="ru-RU" sz="1600" b="1">
                <a:latin typeface="Tahoma" pitchFamily="34" charset="0"/>
              </a:rPr>
              <a:t>31 – 28</a:t>
            </a:r>
            <a:r>
              <a:rPr lang="ru-RU" sz="1600">
                <a:latin typeface="Tahoma" pitchFamily="34" charset="0"/>
              </a:rPr>
              <a:t> баллов – удовлетворительно</a:t>
            </a:r>
          </a:p>
          <a:p>
            <a:pPr>
              <a:spcBef>
                <a:spcPct val="50000"/>
              </a:spcBef>
              <a:defRPr/>
            </a:pPr>
            <a:r>
              <a:rPr lang="ru-RU" sz="1600">
                <a:latin typeface="Tahoma" pitchFamily="34" charset="0"/>
              </a:rPr>
              <a:t>Менее </a:t>
            </a:r>
            <a:r>
              <a:rPr lang="ru-RU" sz="1600" b="1">
                <a:latin typeface="Tahoma" pitchFamily="34" charset="0"/>
              </a:rPr>
              <a:t>28</a:t>
            </a:r>
            <a:r>
              <a:rPr lang="ru-RU" sz="1600">
                <a:latin typeface="Tahoma" pitchFamily="34" charset="0"/>
              </a:rPr>
              <a:t> баллов - неудовлетворительно</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115888"/>
            <a:ext cx="8229600" cy="847725"/>
          </a:xfrm>
        </p:spPr>
        <p:txBody>
          <a:bodyPr/>
          <a:lstStyle/>
          <a:p>
            <a:pPr algn="r" eaLnBrk="1" hangingPunct="1"/>
            <a:r>
              <a:rPr lang="ru-RU" b="1" smtClean="0">
                <a:solidFill>
                  <a:srgbClr val="663300"/>
                </a:solidFill>
              </a:rPr>
              <a:t>Сетевые организации</a:t>
            </a:r>
          </a:p>
        </p:txBody>
      </p:sp>
      <p:pic>
        <p:nvPicPr>
          <p:cNvPr id="43011" name="Picture 5"/>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5292725" y="1052513"/>
            <a:ext cx="3455988" cy="2209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3012" name="Rectangle 7"/>
          <p:cNvSpPr>
            <a:spLocks noChangeArrowheads="1"/>
          </p:cNvSpPr>
          <p:nvPr/>
        </p:nvSpPr>
        <p:spPr bwMode="auto">
          <a:xfrm>
            <a:off x="0" y="3419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pic>
        <p:nvPicPr>
          <p:cNvPr id="430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429000"/>
            <a:ext cx="8569325" cy="27241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3014" name="Rectangle 9"/>
          <p:cNvSpPr>
            <a:spLocks noChangeArrowheads="1"/>
          </p:cNvSpPr>
          <p:nvPr/>
        </p:nvSpPr>
        <p:spPr bwMode="auto">
          <a:xfrm>
            <a:off x="5867400" y="2997200"/>
            <a:ext cx="230505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1800" b="1">
                <a:solidFill>
                  <a:srgbClr val="FF3300"/>
                </a:solidFill>
              </a:rPr>
              <a:t>Внутренняя сеть</a:t>
            </a:r>
          </a:p>
        </p:txBody>
      </p:sp>
      <p:sp>
        <p:nvSpPr>
          <p:cNvPr id="43015" name="Rectangle 10"/>
          <p:cNvSpPr>
            <a:spLocks noChangeArrowheads="1"/>
          </p:cNvSpPr>
          <p:nvPr/>
        </p:nvSpPr>
        <p:spPr bwMode="auto">
          <a:xfrm>
            <a:off x="611188" y="5870575"/>
            <a:ext cx="7848600"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800"/>
              <a:t>            </a:t>
            </a:r>
            <a:r>
              <a:rPr lang="ru-RU" sz="1800" b="1">
                <a:solidFill>
                  <a:srgbClr val="FF3300"/>
                </a:solidFill>
              </a:rPr>
              <a:t>Стабильная сеть                                      Динамичная сеть</a:t>
            </a:r>
          </a:p>
        </p:txBody>
      </p:sp>
      <p:sp>
        <p:nvSpPr>
          <p:cNvPr id="142347" name="Text Box 11"/>
          <p:cNvSpPr txBox="1">
            <a:spLocks noChangeArrowheads="1"/>
          </p:cNvSpPr>
          <p:nvPr/>
        </p:nvSpPr>
        <p:spPr bwMode="auto">
          <a:xfrm>
            <a:off x="252413" y="1052513"/>
            <a:ext cx="4895850" cy="2301875"/>
          </a:xfrm>
          <a:prstGeom prst="rect">
            <a:avLst/>
          </a:prstGeom>
          <a:solidFill>
            <a:srgbClr val="CCFFCC"/>
          </a:solidFill>
          <a:ln w="9525">
            <a:solidFill>
              <a:schemeClr val="tx2"/>
            </a:solidFill>
            <a:miter lim="800000"/>
            <a:headEnd/>
            <a:tailEnd/>
          </a:ln>
          <a:effectLst>
            <a:outerShdw dist="107763" dir="13500000" algn="ctr" rotWithShape="0">
              <a:schemeClr val="bg2">
                <a:alpha val="50000"/>
              </a:schemeClr>
            </a:outerShdw>
          </a:effectLst>
        </p:spPr>
        <p:txBody>
          <a:bodyPr>
            <a:spAutoFit/>
          </a:bodyPr>
          <a:lstStyle/>
          <a:p>
            <a:pPr algn="ctr">
              <a:spcBef>
                <a:spcPct val="50000"/>
              </a:spcBef>
              <a:defRPr/>
            </a:pPr>
            <a:r>
              <a:rPr lang="ru-RU" sz="1600" b="1" i="1"/>
              <a:t>Перенесение рыночных отношений во внутреннюю сферу компаний («внутренние рынки») вызвало к жизни новый тип структур - </a:t>
            </a:r>
            <a:r>
              <a:rPr lang="ru-RU" sz="1600" b="1">
                <a:solidFill>
                  <a:srgbClr val="FF3300"/>
                </a:solidFill>
              </a:rPr>
              <a:t>СЕТЕВЫЕ ОРГАНИЗАЦИИ</a:t>
            </a:r>
            <a:r>
              <a:rPr lang="ru-RU" sz="1600" b="1" i="1"/>
              <a:t>, в которых последовательность команд иерархической структуры заменяется цепочкой заказов на поставку продукции и развитием взаимоотношений с другими фирмами </a:t>
            </a:r>
          </a:p>
        </p:txBody>
      </p:sp>
      <p:pic>
        <p:nvPicPr>
          <p:cNvPr id="43017" name="Picture 13" descr="j0293240"/>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468313" y="271463"/>
            <a:ext cx="863600" cy="636587"/>
          </a:xfrm>
          <a:noFill/>
        </p:spPr>
      </p:pic>
      <p:sp>
        <p:nvSpPr>
          <p:cNvPr id="43018" name="Oval 15" descr="Песок"/>
          <p:cNvSpPr>
            <a:spLocks noChangeArrowheads="1"/>
          </p:cNvSpPr>
          <p:nvPr/>
        </p:nvSpPr>
        <p:spPr bwMode="auto">
          <a:xfrm>
            <a:off x="36513" y="6121400"/>
            <a:ext cx="2447925" cy="692150"/>
          </a:xfrm>
          <a:prstGeom prst="ellipse">
            <a:avLst/>
          </a:prstGeom>
          <a:blipFill dpi="0" rotWithShape="1">
            <a:blip r:embed="rId5"/>
            <a:srcRect/>
            <a:tile tx="0" ty="0" sx="100000" sy="100000" flip="none" algn="tl"/>
          </a:blipFill>
          <a:ln w="9525">
            <a:solidFill>
              <a:schemeClr val="bg1"/>
            </a:solidFill>
            <a:round/>
            <a:headEnd/>
            <a:tailEnd/>
          </a:ln>
        </p:spPr>
        <p:txBody>
          <a:bodyPr wrap="none" anchor="ctr"/>
          <a:lstStyle/>
          <a:p>
            <a:pPr algn="ctr">
              <a:lnSpc>
                <a:spcPct val="80000"/>
              </a:lnSpc>
            </a:pPr>
            <a:r>
              <a:rPr lang="ru-RU" sz="1800" b="1">
                <a:solidFill>
                  <a:srgbClr val="FFFF66"/>
                </a:solidFill>
                <a:latin typeface="Times New Roman" pitchFamily="18" charset="0"/>
              </a:rPr>
              <a:t>Современные</a:t>
            </a:r>
          </a:p>
          <a:p>
            <a:pPr algn="ctr">
              <a:lnSpc>
                <a:spcPct val="80000"/>
              </a:lnSpc>
            </a:pPr>
            <a:r>
              <a:rPr lang="ru-RU" sz="1800" b="1">
                <a:solidFill>
                  <a:srgbClr val="FFFF66"/>
                </a:solidFill>
                <a:latin typeface="Times New Roman" pitchFamily="18" charset="0"/>
              </a:rPr>
              <a:t>организации</a:t>
            </a:r>
          </a:p>
        </p:txBody>
      </p:sp>
      <p:sp>
        <p:nvSpPr>
          <p:cNvPr id="43019" name="Oval 16" descr="Зеленый мрамор"/>
          <p:cNvSpPr>
            <a:spLocks noChangeArrowheads="1"/>
          </p:cNvSpPr>
          <p:nvPr/>
        </p:nvSpPr>
        <p:spPr bwMode="auto">
          <a:xfrm>
            <a:off x="6804025" y="6237288"/>
            <a:ext cx="2305050" cy="549275"/>
          </a:xfrm>
          <a:prstGeom prst="ellipse">
            <a:avLst/>
          </a:prstGeom>
          <a:blipFill dpi="0" rotWithShape="1">
            <a:blip r:embed="rId6"/>
            <a:srcRect/>
            <a:tile tx="0" ty="0" sx="100000" sy="100000" flip="none" algn="tl"/>
          </a:blipFill>
          <a:ln w="9525">
            <a:solidFill>
              <a:schemeClr val="tx1"/>
            </a:solidFill>
            <a:round/>
            <a:headEnd/>
            <a:tailEnd/>
          </a:ln>
        </p:spPr>
        <p:txBody>
          <a:bodyPr wrap="none" anchor="ctr"/>
          <a:lstStyle/>
          <a:p>
            <a:pPr algn="ctr"/>
            <a:r>
              <a:rPr lang="ru-RU" sz="1600" b="1">
                <a:solidFill>
                  <a:srgbClr val="FFFFFF"/>
                </a:solidFill>
                <a:latin typeface="Times New Roman" pitchFamily="18" charset="0"/>
              </a:rPr>
              <a:t>Структура организации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2338"/>
                                        </p:tgtEl>
                                        <p:attrNameLst>
                                          <p:attrName>style.visibility</p:attrName>
                                        </p:attrNameLst>
                                      </p:cBhvr>
                                      <p:to>
                                        <p:strVal val="visible"/>
                                      </p:to>
                                    </p:set>
                                    <p:anim calcmode="lin" valueType="num">
                                      <p:cBhvr>
                                        <p:cTn id="7" dur="500" fill="hold"/>
                                        <p:tgtEl>
                                          <p:spTgt spid="142338"/>
                                        </p:tgtEl>
                                        <p:attrNameLst>
                                          <p:attrName>ppt_w</p:attrName>
                                        </p:attrNameLst>
                                      </p:cBhvr>
                                      <p:tavLst>
                                        <p:tav tm="0">
                                          <p:val>
                                            <p:fltVal val="0"/>
                                          </p:val>
                                        </p:tav>
                                        <p:tav tm="100000">
                                          <p:val>
                                            <p:strVal val="#ppt_w"/>
                                          </p:val>
                                        </p:tav>
                                      </p:tavLst>
                                    </p:anim>
                                    <p:anim calcmode="lin" valueType="num">
                                      <p:cBhvr>
                                        <p:cTn id="8" dur="500" fill="hold"/>
                                        <p:tgtEl>
                                          <p:spTgt spid="142338"/>
                                        </p:tgtEl>
                                        <p:attrNameLst>
                                          <p:attrName>ppt_h</p:attrName>
                                        </p:attrNameLst>
                                      </p:cBhvr>
                                      <p:tavLst>
                                        <p:tav tm="0">
                                          <p:val>
                                            <p:fltVal val="0"/>
                                          </p:val>
                                        </p:tav>
                                        <p:tav tm="100000">
                                          <p:val>
                                            <p:strVal val="#ppt_h"/>
                                          </p:val>
                                        </p:tav>
                                      </p:tavLst>
                                    </p:anim>
                                    <p:animEffect transition="in" filter="fade">
                                      <p:cBhvr>
                                        <p:cTn id="9" dur="500"/>
                                        <p:tgtEl>
                                          <p:spTgt spid="142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lnSpc>
                <a:spcPct val="70000"/>
              </a:lnSpc>
            </a:pPr>
            <a:r>
              <a:rPr lang="ru-RU" sz="3800" smtClean="0"/>
              <a:t>Круговая организация: демократичная иерархия</a:t>
            </a:r>
          </a:p>
        </p:txBody>
      </p:sp>
      <p:sp>
        <p:nvSpPr>
          <p:cNvPr id="144387" name="Rectangle 3"/>
          <p:cNvSpPr>
            <a:spLocks noGrp="1" noChangeArrowheads="1"/>
          </p:cNvSpPr>
          <p:nvPr>
            <p:ph type="body" sz="half" idx="1"/>
          </p:nvPr>
        </p:nvSpPr>
        <p:spPr>
          <a:xfrm>
            <a:off x="4494213" y="1557338"/>
            <a:ext cx="4038600" cy="4530725"/>
          </a:xfrm>
        </p:spPr>
        <p:txBody>
          <a:bodyPr/>
          <a:lstStyle/>
          <a:p>
            <a:pPr eaLnBrk="1" hangingPunct="1">
              <a:lnSpc>
                <a:spcPct val="80000"/>
              </a:lnSpc>
              <a:spcAft>
                <a:spcPct val="20000"/>
              </a:spcAft>
              <a:buSzPct val="200000"/>
              <a:buFont typeface="Wingdings" pitchFamily="2" charset="2"/>
              <a:buBlip>
                <a:blip r:embed="rId2"/>
              </a:buBlip>
            </a:pPr>
            <a:r>
              <a:rPr lang="ru-RU" sz="1700" smtClean="0"/>
              <a:t>Отсутствие безраздельного авторитета; возможность для каждого члена организации участвовать (непосредственно или через своих представителей) в принятии всех решений, которые его напрямую затрагивают. </a:t>
            </a:r>
          </a:p>
          <a:p>
            <a:pPr eaLnBrk="1" hangingPunct="1">
              <a:lnSpc>
                <a:spcPct val="80000"/>
              </a:lnSpc>
              <a:spcAft>
                <a:spcPct val="20000"/>
              </a:spcAft>
              <a:buSzPct val="200000"/>
              <a:buFont typeface="Wingdings" pitchFamily="2" charset="2"/>
              <a:buBlip>
                <a:blip r:embed="rId2"/>
              </a:buBlip>
            </a:pPr>
            <a:r>
              <a:rPr lang="ru-RU" sz="1700" smtClean="0"/>
              <a:t>Способность членов организации (индивидуально или коллективно) принимать решения, которые затрагивают только тех, кто их принимает. </a:t>
            </a:r>
          </a:p>
          <a:p>
            <a:pPr eaLnBrk="1" hangingPunct="1">
              <a:lnSpc>
                <a:spcPct val="80000"/>
              </a:lnSpc>
              <a:spcAft>
                <a:spcPct val="20000"/>
              </a:spcAft>
              <a:buSzPct val="200000"/>
              <a:buFont typeface="Wingdings" pitchFamily="2" charset="2"/>
              <a:buBlip>
                <a:blip r:embed="rId2"/>
              </a:buBlip>
            </a:pPr>
            <a:r>
              <a:rPr lang="ru-RU" sz="1700" smtClean="0"/>
              <a:t>В централизованной иерархии каждый работник (кроме высшего руководителя) является субъектом высшей власти. При демократии любой руководитель является субъектом коллективной власти работников. </a:t>
            </a:r>
          </a:p>
        </p:txBody>
      </p:sp>
      <p:pic>
        <p:nvPicPr>
          <p:cNvPr id="44036" name="Picture 4"/>
          <p:cNvPicPr>
            <a:picLocks noGrp="1" noChangeAspect="1" noChangeArrowheads="1"/>
          </p:cNvPicPr>
          <p:nvPr>
            <p:ph sz="quarter" idx="2"/>
          </p:nvPr>
        </p:nvPicPr>
        <p:blipFill>
          <a:blip r:embed="rId3">
            <a:lum contrast="50000"/>
            <a:extLst>
              <a:ext uri="{28A0092B-C50C-407E-A947-70E740481C1C}">
                <a14:useLocalDpi xmlns:a14="http://schemas.microsoft.com/office/drawing/2010/main" val="0"/>
              </a:ext>
            </a:extLst>
          </a:blip>
          <a:srcRect/>
          <a:stretch>
            <a:fillRect/>
          </a:stretch>
        </p:blipFill>
        <p:spPr>
          <a:xfrm>
            <a:off x="827088" y="1484313"/>
            <a:ext cx="3527425" cy="4465637"/>
          </a:xfrm>
          <a:noFill/>
          <a:ln>
            <a:solidFill>
              <a:schemeClr val="tx1"/>
            </a:solidFill>
            <a:miter lim="800000"/>
            <a:headEnd/>
            <a:tailEnd/>
          </a:ln>
        </p:spPr>
      </p:pic>
      <p:sp>
        <p:nvSpPr>
          <p:cNvPr id="44037" name="Text Box 6"/>
          <p:cNvSpPr txBox="1">
            <a:spLocks noChangeArrowheads="1"/>
          </p:cNvSpPr>
          <p:nvPr/>
        </p:nvSpPr>
        <p:spPr bwMode="auto">
          <a:xfrm>
            <a:off x="323850" y="1997075"/>
            <a:ext cx="1655763" cy="649288"/>
          </a:xfrm>
          <a:prstGeom prst="rect">
            <a:avLst/>
          </a:prstGeom>
          <a:solidFill>
            <a:srgbClr val="CCFFCC"/>
          </a:solidFill>
          <a:ln w="9525">
            <a:solidFill>
              <a:schemeClr val="tx2"/>
            </a:solidFill>
            <a:miter lim="800000"/>
            <a:headEnd/>
            <a:tailEnd/>
          </a:ln>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ru-RU" sz="1200" b="1" i="1"/>
              <a:t>Представители низших уровней управления</a:t>
            </a:r>
          </a:p>
        </p:txBody>
      </p:sp>
      <p:sp>
        <p:nvSpPr>
          <p:cNvPr id="44038" name="Text Box 7"/>
          <p:cNvSpPr txBox="1">
            <a:spLocks noChangeArrowheads="1"/>
          </p:cNvSpPr>
          <p:nvPr/>
        </p:nvSpPr>
        <p:spPr bwMode="auto">
          <a:xfrm>
            <a:off x="395288" y="1341438"/>
            <a:ext cx="1295400" cy="466725"/>
          </a:xfrm>
          <a:prstGeom prst="rect">
            <a:avLst/>
          </a:prstGeom>
          <a:solidFill>
            <a:srgbClr val="FFCCFF"/>
          </a:solidFill>
          <a:ln w="9525">
            <a:solidFill>
              <a:srgbClr val="CC3300"/>
            </a:solidFill>
            <a:miter lim="800000"/>
            <a:headEnd/>
            <a:tailEnd/>
          </a:ln>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ru-RU" sz="1200" b="1" i="1"/>
              <a:t>Внешние акционеры</a:t>
            </a:r>
          </a:p>
        </p:txBody>
      </p:sp>
      <p:sp>
        <p:nvSpPr>
          <p:cNvPr id="44039" name="Text Box 8"/>
          <p:cNvSpPr txBox="1">
            <a:spLocks noChangeArrowheads="1"/>
          </p:cNvSpPr>
          <p:nvPr/>
        </p:nvSpPr>
        <p:spPr bwMode="auto">
          <a:xfrm>
            <a:off x="1835150" y="5589588"/>
            <a:ext cx="863600" cy="284162"/>
          </a:xfrm>
          <a:prstGeom prst="rect">
            <a:avLst/>
          </a:prstGeom>
          <a:solidFill>
            <a:srgbClr val="DDDDDD"/>
          </a:solidFill>
          <a:ln w="9525">
            <a:solidFill>
              <a:schemeClr val="tx1"/>
            </a:solidFill>
            <a:miter lim="800000"/>
            <a:headEnd/>
            <a:tailEnd/>
          </a:ln>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ru-RU" sz="1200" b="1" i="1"/>
              <a:t>Рабочие</a:t>
            </a:r>
          </a:p>
        </p:txBody>
      </p:sp>
      <p:sp>
        <p:nvSpPr>
          <p:cNvPr id="44040" name="Oval 9" descr="Песок"/>
          <p:cNvSpPr>
            <a:spLocks noChangeArrowheads="1"/>
          </p:cNvSpPr>
          <p:nvPr/>
        </p:nvSpPr>
        <p:spPr bwMode="auto">
          <a:xfrm>
            <a:off x="36513" y="6121400"/>
            <a:ext cx="2447925" cy="692150"/>
          </a:xfrm>
          <a:prstGeom prst="ellipse">
            <a:avLst/>
          </a:prstGeom>
          <a:blipFill dpi="0" rotWithShape="1">
            <a:blip r:embed="rId4"/>
            <a:srcRect/>
            <a:tile tx="0" ty="0" sx="100000" sy="100000" flip="none" algn="tl"/>
          </a:blipFill>
          <a:ln w="9525">
            <a:solidFill>
              <a:schemeClr val="bg1"/>
            </a:solidFill>
            <a:round/>
            <a:headEnd/>
            <a:tailEnd/>
          </a:ln>
        </p:spPr>
        <p:txBody>
          <a:bodyPr wrap="none" anchor="ctr"/>
          <a:lstStyle/>
          <a:p>
            <a:pPr algn="ctr">
              <a:lnSpc>
                <a:spcPct val="80000"/>
              </a:lnSpc>
            </a:pPr>
            <a:r>
              <a:rPr lang="ru-RU" sz="1800" b="1">
                <a:solidFill>
                  <a:srgbClr val="FFFF66"/>
                </a:solidFill>
                <a:latin typeface="Times New Roman" pitchFamily="18" charset="0"/>
              </a:rPr>
              <a:t>Современные</a:t>
            </a:r>
          </a:p>
          <a:p>
            <a:pPr algn="ctr">
              <a:lnSpc>
                <a:spcPct val="80000"/>
              </a:lnSpc>
            </a:pPr>
            <a:r>
              <a:rPr lang="ru-RU" sz="1800" b="1">
                <a:solidFill>
                  <a:srgbClr val="FFFF66"/>
                </a:solidFill>
                <a:latin typeface="Times New Roman" pitchFamily="18" charset="0"/>
              </a:rPr>
              <a:t>организации</a:t>
            </a:r>
          </a:p>
        </p:txBody>
      </p:sp>
      <p:pic>
        <p:nvPicPr>
          <p:cNvPr id="44041" name="Picture 10" descr="j0293240"/>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a:xfrm>
            <a:off x="7956550" y="333375"/>
            <a:ext cx="919163" cy="677863"/>
          </a:xfrm>
          <a:noFill/>
        </p:spPr>
      </p:pic>
      <p:sp>
        <p:nvSpPr>
          <p:cNvPr id="44042" name="Oval 12" descr="Зеленый мрамор"/>
          <p:cNvSpPr>
            <a:spLocks noChangeArrowheads="1"/>
          </p:cNvSpPr>
          <p:nvPr/>
        </p:nvSpPr>
        <p:spPr bwMode="auto">
          <a:xfrm>
            <a:off x="6804025" y="6237288"/>
            <a:ext cx="2305050" cy="549275"/>
          </a:xfrm>
          <a:prstGeom prst="ellipse">
            <a:avLst/>
          </a:prstGeom>
          <a:blipFill dpi="0" rotWithShape="1">
            <a:blip r:embed="rId6"/>
            <a:srcRect/>
            <a:tile tx="0" ty="0" sx="100000" sy="100000" flip="none" algn="tl"/>
          </a:blipFill>
          <a:ln w="9525">
            <a:solidFill>
              <a:schemeClr val="tx1"/>
            </a:solidFill>
            <a:round/>
            <a:headEnd/>
            <a:tailEnd/>
          </a:ln>
        </p:spPr>
        <p:txBody>
          <a:bodyPr wrap="none" anchor="ctr"/>
          <a:lstStyle/>
          <a:p>
            <a:pPr algn="ctr"/>
            <a:r>
              <a:rPr lang="ru-RU" sz="1600" b="1">
                <a:solidFill>
                  <a:srgbClr val="FFFFFF"/>
                </a:solidFill>
                <a:latin typeface="Times New Roman" pitchFamily="18" charset="0"/>
              </a:rPr>
              <a:t>Структура организации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4386"/>
                                        </p:tgtEl>
                                        <p:attrNameLst>
                                          <p:attrName>style.visibility</p:attrName>
                                        </p:attrNameLst>
                                      </p:cBhvr>
                                      <p:to>
                                        <p:strVal val="visible"/>
                                      </p:to>
                                    </p:set>
                                    <p:animEffect transition="in" filter="fade">
                                      <p:cBhvr>
                                        <p:cTn id="7" dur="2000"/>
                                        <p:tgtEl>
                                          <p:spTgt spid="144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387">
                                            <p:txEl>
                                              <p:pRg st="0" end="0"/>
                                            </p:txEl>
                                          </p:spTgt>
                                        </p:tgtEl>
                                        <p:attrNameLst>
                                          <p:attrName>style.visibility</p:attrName>
                                        </p:attrNameLst>
                                      </p:cBhvr>
                                      <p:to>
                                        <p:strVal val="visible"/>
                                      </p:to>
                                    </p:set>
                                    <p:animEffect transition="in" filter="fade">
                                      <p:cBhvr>
                                        <p:cTn id="12" dur="2000"/>
                                        <p:tgtEl>
                                          <p:spTgt spid="1443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4387">
                                            <p:txEl>
                                              <p:pRg st="1" end="1"/>
                                            </p:txEl>
                                          </p:spTgt>
                                        </p:tgtEl>
                                        <p:attrNameLst>
                                          <p:attrName>style.visibility</p:attrName>
                                        </p:attrNameLst>
                                      </p:cBhvr>
                                      <p:to>
                                        <p:strVal val="visible"/>
                                      </p:to>
                                    </p:set>
                                    <p:animEffect transition="in" filter="fade">
                                      <p:cBhvr>
                                        <p:cTn id="17" dur="2000"/>
                                        <p:tgtEl>
                                          <p:spTgt spid="1443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4387">
                                            <p:txEl>
                                              <p:pRg st="2" end="2"/>
                                            </p:txEl>
                                          </p:spTgt>
                                        </p:tgtEl>
                                        <p:attrNameLst>
                                          <p:attrName>style.visibility</p:attrName>
                                        </p:attrNameLst>
                                      </p:cBhvr>
                                      <p:to>
                                        <p:strVal val="visible"/>
                                      </p:to>
                                    </p:set>
                                    <p:animEffect transition="in" filter="fade">
                                      <p:cBhvr>
                                        <p:cTn id="22" dur="2000"/>
                                        <p:tgtEl>
                                          <p:spTgt spid="144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P spid="144387"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Oval 4" descr="Песок"/>
          <p:cNvSpPr>
            <a:spLocks noChangeArrowheads="1"/>
          </p:cNvSpPr>
          <p:nvPr/>
        </p:nvSpPr>
        <p:spPr bwMode="auto">
          <a:xfrm>
            <a:off x="36513" y="6121400"/>
            <a:ext cx="2447925" cy="692150"/>
          </a:xfrm>
          <a:prstGeom prst="ellipse">
            <a:avLst/>
          </a:prstGeom>
          <a:blipFill dpi="0" rotWithShape="1">
            <a:blip r:embed="rId2"/>
            <a:srcRect/>
            <a:tile tx="0" ty="0" sx="100000" sy="100000" flip="none" algn="tl"/>
          </a:blipFill>
          <a:ln w="9525">
            <a:solidFill>
              <a:schemeClr val="bg1"/>
            </a:solidFill>
            <a:round/>
            <a:headEnd/>
            <a:tailEnd/>
          </a:ln>
        </p:spPr>
        <p:txBody>
          <a:bodyPr wrap="none" anchor="ctr"/>
          <a:lstStyle/>
          <a:p>
            <a:pPr algn="ctr">
              <a:lnSpc>
                <a:spcPct val="80000"/>
              </a:lnSpc>
            </a:pPr>
            <a:r>
              <a:rPr lang="ru-RU" sz="1800" b="1">
                <a:solidFill>
                  <a:srgbClr val="FFFF66"/>
                </a:solidFill>
                <a:latin typeface="Times New Roman" pitchFamily="18" charset="0"/>
              </a:rPr>
              <a:t>Современные</a:t>
            </a:r>
          </a:p>
          <a:p>
            <a:pPr algn="ctr">
              <a:lnSpc>
                <a:spcPct val="80000"/>
              </a:lnSpc>
            </a:pPr>
            <a:r>
              <a:rPr lang="ru-RU" sz="1800" b="1">
                <a:solidFill>
                  <a:srgbClr val="FFFF66"/>
                </a:solidFill>
                <a:latin typeface="Times New Roman" pitchFamily="18" charset="0"/>
              </a:rPr>
              <a:t>организации</a:t>
            </a:r>
          </a:p>
        </p:txBody>
      </p:sp>
      <p:pic>
        <p:nvPicPr>
          <p:cNvPr id="45059" name="Picture 5" descr="j029324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823200" y="260350"/>
            <a:ext cx="1069975" cy="788988"/>
          </a:xfrm>
          <a:noFill/>
        </p:spPr>
      </p:pic>
      <p:sp>
        <p:nvSpPr>
          <p:cNvPr id="45060" name="Oval 7" descr="Зеленый мрамор"/>
          <p:cNvSpPr>
            <a:spLocks noChangeArrowheads="1"/>
          </p:cNvSpPr>
          <p:nvPr/>
        </p:nvSpPr>
        <p:spPr bwMode="auto">
          <a:xfrm>
            <a:off x="6804025" y="6237288"/>
            <a:ext cx="2305050" cy="549275"/>
          </a:xfrm>
          <a:prstGeom prst="ellipse">
            <a:avLst/>
          </a:prstGeom>
          <a:blipFill dpi="0" rotWithShape="1">
            <a:blip r:embed="rId4"/>
            <a:srcRect/>
            <a:tile tx="0" ty="0" sx="100000" sy="100000" flip="none" algn="tl"/>
          </a:blipFill>
          <a:ln w="9525">
            <a:solidFill>
              <a:schemeClr val="tx1"/>
            </a:solidFill>
            <a:round/>
            <a:headEnd/>
            <a:tailEnd/>
          </a:ln>
        </p:spPr>
        <p:txBody>
          <a:bodyPr wrap="none" anchor="ctr"/>
          <a:lstStyle/>
          <a:p>
            <a:pPr algn="ctr"/>
            <a:r>
              <a:rPr lang="ru-RU" sz="1600" b="1">
                <a:solidFill>
                  <a:srgbClr val="FFFFFF"/>
                </a:solidFill>
                <a:latin typeface="Times New Roman" pitchFamily="18" charset="0"/>
              </a:rPr>
              <a:t>Структура организации</a:t>
            </a:r>
          </a:p>
        </p:txBody>
      </p:sp>
      <p:sp>
        <p:nvSpPr>
          <p:cNvPr id="45061" name="Text Box 10"/>
          <p:cNvSpPr txBox="1">
            <a:spLocks noChangeArrowheads="1"/>
          </p:cNvSpPr>
          <p:nvPr/>
        </p:nvSpPr>
        <p:spPr bwMode="auto">
          <a:xfrm>
            <a:off x="611188" y="492125"/>
            <a:ext cx="7273925" cy="633413"/>
          </a:xfrm>
          <a:prstGeom prst="rect">
            <a:avLst/>
          </a:prstGeom>
          <a:solidFill>
            <a:srgbClr val="CC9900">
              <a:alpha val="74117"/>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9900"/>
            </a:extrusionClr>
          </a:sp3d>
        </p:spPr>
        <p:txBody>
          <a:bodyPr>
            <a:flatTx/>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2800" b="1">
                <a:solidFill>
                  <a:schemeClr val="tx2"/>
                </a:solidFill>
              </a:rPr>
              <a:t>Финансово-промышленные группы</a:t>
            </a:r>
          </a:p>
        </p:txBody>
      </p:sp>
      <p:sp>
        <p:nvSpPr>
          <p:cNvPr id="147467" name="Text Box 11"/>
          <p:cNvSpPr txBox="1">
            <a:spLocks noChangeArrowheads="1"/>
          </p:cNvSpPr>
          <p:nvPr/>
        </p:nvSpPr>
        <p:spPr bwMode="auto">
          <a:xfrm>
            <a:off x="179388" y="2068513"/>
            <a:ext cx="1484312" cy="914400"/>
          </a:xfrm>
          <a:prstGeom prst="rect">
            <a:avLst/>
          </a:prstGeom>
          <a:solidFill>
            <a:schemeClr val="accent2"/>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a:defRPr/>
            </a:pPr>
            <a:endParaRPr lang="ru-RU" sz="1200" b="1"/>
          </a:p>
          <a:p>
            <a:pPr algn="ctr">
              <a:defRPr/>
            </a:pPr>
            <a:r>
              <a:rPr lang="ru-RU" sz="1200" b="1">
                <a:solidFill>
                  <a:srgbClr val="FFFFFF"/>
                </a:solidFill>
              </a:rPr>
              <a:t>Способ формирования</a:t>
            </a:r>
            <a:endParaRPr lang="ru-RU" sz="1200" i="1">
              <a:solidFill>
                <a:srgbClr val="FFFFFF"/>
              </a:solidFill>
            </a:endParaRPr>
          </a:p>
        </p:txBody>
      </p:sp>
      <p:sp>
        <p:nvSpPr>
          <p:cNvPr id="147468" name="Text Box 12"/>
          <p:cNvSpPr txBox="1">
            <a:spLocks noChangeArrowheads="1"/>
          </p:cNvSpPr>
          <p:nvPr/>
        </p:nvSpPr>
        <p:spPr bwMode="auto">
          <a:xfrm>
            <a:off x="1911350" y="2068513"/>
            <a:ext cx="1362075" cy="914400"/>
          </a:xfrm>
          <a:prstGeom prst="rect">
            <a:avLst/>
          </a:prstGeom>
          <a:solidFill>
            <a:srgbClr val="CC3300"/>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a:defRPr/>
            </a:pPr>
            <a:r>
              <a:rPr lang="ru-RU" sz="1200" b="1">
                <a:solidFill>
                  <a:srgbClr val="FFFFFF"/>
                </a:solidFill>
              </a:rPr>
              <a:t>Тип организацион-ного строения</a:t>
            </a:r>
            <a:endParaRPr lang="ru-RU" sz="1200" i="1">
              <a:solidFill>
                <a:srgbClr val="FFFFFF"/>
              </a:solidFill>
            </a:endParaRPr>
          </a:p>
        </p:txBody>
      </p:sp>
      <p:sp>
        <p:nvSpPr>
          <p:cNvPr id="147469" name="Text Box 13"/>
          <p:cNvSpPr txBox="1">
            <a:spLocks noChangeArrowheads="1"/>
          </p:cNvSpPr>
          <p:nvPr/>
        </p:nvSpPr>
        <p:spPr bwMode="auto">
          <a:xfrm>
            <a:off x="3643313" y="2068513"/>
            <a:ext cx="1485900" cy="914400"/>
          </a:xfrm>
          <a:prstGeom prst="rect">
            <a:avLst/>
          </a:prstGeom>
          <a:solidFill>
            <a:srgbClr val="FFFF99"/>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a:defRPr/>
            </a:pPr>
            <a:endParaRPr lang="ru-RU" sz="1200" b="1"/>
          </a:p>
          <a:p>
            <a:pPr algn="ctr">
              <a:defRPr/>
            </a:pPr>
            <a:r>
              <a:rPr lang="ru-RU" sz="1200" b="1"/>
              <a:t>Форма собственности</a:t>
            </a:r>
            <a:endParaRPr lang="ru-RU" sz="1200" i="1"/>
          </a:p>
        </p:txBody>
      </p:sp>
      <p:sp>
        <p:nvSpPr>
          <p:cNvPr id="147470" name="Text Box 14"/>
          <p:cNvSpPr txBox="1">
            <a:spLocks noChangeArrowheads="1"/>
          </p:cNvSpPr>
          <p:nvPr/>
        </p:nvSpPr>
        <p:spPr bwMode="auto">
          <a:xfrm>
            <a:off x="5500688" y="2068513"/>
            <a:ext cx="1484312" cy="914400"/>
          </a:xfrm>
          <a:prstGeom prst="rect">
            <a:avLst/>
          </a:prstGeom>
          <a:solidFill>
            <a:srgbClr val="66FFFF"/>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a:defRPr/>
            </a:pPr>
            <a:r>
              <a:rPr lang="ru-RU" sz="1200" b="1"/>
              <a:t>Способ внутригруппового управления</a:t>
            </a:r>
            <a:endParaRPr lang="ru-RU" sz="1200" i="1"/>
          </a:p>
        </p:txBody>
      </p:sp>
      <p:sp>
        <p:nvSpPr>
          <p:cNvPr id="147471" name="Text Box 15"/>
          <p:cNvSpPr txBox="1">
            <a:spLocks noChangeArrowheads="1"/>
          </p:cNvSpPr>
          <p:nvPr/>
        </p:nvSpPr>
        <p:spPr bwMode="auto">
          <a:xfrm>
            <a:off x="7232650" y="2068513"/>
            <a:ext cx="1731963" cy="914400"/>
          </a:xfrm>
          <a:prstGeom prst="rect">
            <a:avLst/>
          </a:prstGeom>
          <a:solidFill>
            <a:schemeClr val="bg2"/>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a:defRPr/>
            </a:pPr>
            <a:r>
              <a:rPr lang="ru-RU" sz="1200" b="1">
                <a:solidFill>
                  <a:srgbClr val="FFFFFF"/>
                </a:solidFill>
              </a:rPr>
              <a:t>Территориальные границы осуществления производственной деятельности</a:t>
            </a:r>
            <a:endParaRPr lang="ru-RU" sz="1200" i="1">
              <a:solidFill>
                <a:srgbClr val="FFFFFF"/>
              </a:solidFill>
            </a:endParaRPr>
          </a:p>
        </p:txBody>
      </p:sp>
      <p:sp>
        <p:nvSpPr>
          <p:cNvPr id="45067" name="Text Box 16"/>
          <p:cNvSpPr txBox="1">
            <a:spLocks noChangeArrowheads="1"/>
          </p:cNvSpPr>
          <p:nvPr/>
        </p:nvSpPr>
        <p:spPr bwMode="auto">
          <a:xfrm>
            <a:off x="179388" y="3349625"/>
            <a:ext cx="495300" cy="2743200"/>
          </a:xfrm>
          <a:prstGeom prst="rect">
            <a:avLst/>
          </a:prstGeom>
          <a:solidFill>
            <a:srgbClr val="66FFCC"/>
          </a:solidFill>
          <a:ln w="9525">
            <a:solidFill>
              <a:srgbClr val="000000"/>
            </a:solidFill>
            <a:miter lim="800000"/>
            <a:headEnd/>
            <a:tailEnd/>
          </a:ln>
        </p:spPr>
        <p:txBody>
          <a:bodyPr vert="eaVert"/>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400"/>
              <a:t>По инициативе участников</a:t>
            </a:r>
            <a:endParaRPr lang="ru-RU" sz="1400" i="1"/>
          </a:p>
        </p:txBody>
      </p:sp>
      <p:sp>
        <p:nvSpPr>
          <p:cNvPr id="45068" name="Text Box 17"/>
          <p:cNvSpPr txBox="1">
            <a:spLocks noChangeArrowheads="1"/>
          </p:cNvSpPr>
          <p:nvPr/>
        </p:nvSpPr>
        <p:spPr bwMode="auto">
          <a:xfrm>
            <a:off x="674688" y="3349625"/>
            <a:ext cx="495300" cy="2743200"/>
          </a:xfrm>
          <a:prstGeom prst="rect">
            <a:avLst/>
          </a:prstGeom>
          <a:solidFill>
            <a:srgbClr val="66FFCC"/>
          </a:solidFill>
          <a:ln w="9525">
            <a:solidFill>
              <a:srgbClr val="000000"/>
            </a:solidFill>
            <a:miter lim="800000"/>
            <a:headEnd/>
            <a:tailEnd/>
          </a:ln>
        </p:spPr>
        <p:txBody>
          <a:bodyPr vert="eaVert"/>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400"/>
              <a:t>По решению государственных органов</a:t>
            </a:r>
            <a:endParaRPr lang="ru-RU" sz="1400" i="1"/>
          </a:p>
        </p:txBody>
      </p:sp>
      <p:sp>
        <p:nvSpPr>
          <p:cNvPr id="45069" name="Text Box 18"/>
          <p:cNvSpPr txBox="1">
            <a:spLocks noChangeArrowheads="1"/>
          </p:cNvSpPr>
          <p:nvPr/>
        </p:nvSpPr>
        <p:spPr bwMode="auto">
          <a:xfrm>
            <a:off x="1169988" y="3349625"/>
            <a:ext cx="493712" cy="2743200"/>
          </a:xfrm>
          <a:prstGeom prst="rect">
            <a:avLst/>
          </a:prstGeom>
          <a:solidFill>
            <a:srgbClr val="66FFCC"/>
          </a:solidFill>
          <a:ln w="9525">
            <a:solidFill>
              <a:srgbClr val="000000"/>
            </a:solidFill>
            <a:miter lim="800000"/>
            <a:headEnd/>
            <a:tailEnd/>
          </a:ln>
        </p:spPr>
        <p:txBody>
          <a:bodyPr vert="eaVert"/>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200"/>
              <a:t>На основе межправительственных соглашений</a:t>
            </a:r>
            <a:endParaRPr lang="ru-RU" sz="1200" i="1"/>
          </a:p>
        </p:txBody>
      </p:sp>
      <p:sp>
        <p:nvSpPr>
          <p:cNvPr id="45070" name="Text Box 19"/>
          <p:cNvSpPr txBox="1">
            <a:spLocks noChangeArrowheads="1"/>
          </p:cNvSpPr>
          <p:nvPr/>
        </p:nvSpPr>
        <p:spPr bwMode="auto">
          <a:xfrm>
            <a:off x="1911350" y="3349625"/>
            <a:ext cx="495300" cy="2743200"/>
          </a:xfrm>
          <a:prstGeom prst="rect">
            <a:avLst/>
          </a:prstGeom>
          <a:solidFill>
            <a:srgbClr val="FFCCFF"/>
          </a:solidFill>
          <a:ln w="9525">
            <a:solidFill>
              <a:srgbClr val="000000"/>
            </a:solidFill>
            <a:miter lim="800000"/>
            <a:headEnd/>
            <a:tailEnd/>
          </a:ln>
        </p:spPr>
        <p:txBody>
          <a:bodyPr vert="eaVert"/>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400"/>
              <a:t>Горизонтальные</a:t>
            </a:r>
            <a:endParaRPr lang="ru-RU" sz="1400" i="1"/>
          </a:p>
        </p:txBody>
      </p:sp>
      <p:sp>
        <p:nvSpPr>
          <p:cNvPr id="45071" name="Text Box 20"/>
          <p:cNvSpPr txBox="1">
            <a:spLocks noChangeArrowheads="1"/>
          </p:cNvSpPr>
          <p:nvPr/>
        </p:nvSpPr>
        <p:spPr bwMode="auto">
          <a:xfrm>
            <a:off x="2406650" y="3349625"/>
            <a:ext cx="495300" cy="2743200"/>
          </a:xfrm>
          <a:prstGeom prst="rect">
            <a:avLst/>
          </a:prstGeom>
          <a:solidFill>
            <a:srgbClr val="FFCCFF"/>
          </a:solidFill>
          <a:ln w="9525">
            <a:solidFill>
              <a:srgbClr val="000000"/>
            </a:solidFill>
            <a:miter lim="800000"/>
            <a:headEnd/>
            <a:tailEnd/>
          </a:ln>
        </p:spPr>
        <p:txBody>
          <a:bodyPr vert="eaVert"/>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400"/>
              <a:t>Вертикальные</a:t>
            </a:r>
            <a:endParaRPr lang="ru-RU" sz="1400" i="1"/>
          </a:p>
        </p:txBody>
      </p:sp>
      <p:sp>
        <p:nvSpPr>
          <p:cNvPr id="45072" name="Text Box 21"/>
          <p:cNvSpPr txBox="1">
            <a:spLocks noChangeArrowheads="1"/>
          </p:cNvSpPr>
          <p:nvPr/>
        </p:nvSpPr>
        <p:spPr bwMode="auto">
          <a:xfrm>
            <a:off x="2901950" y="3349625"/>
            <a:ext cx="495300" cy="2743200"/>
          </a:xfrm>
          <a:prstGeom prst="rect">
            <a:avLst/>
          </a:prstGeom>
          <a:solidFill>
            <a:srgbClr val="FFCCFF"/>
          </a:solidFill>
          <a:ln w="9525">
            <a:solidFill>
              <a:srgbClr val="000000"/>
            </a:solidFill>
            <a:miter lim="800000"/>
            <a:headEnd/>
            <a:tailEnd/>
          </a:ln>
        </p:spPr>
        <p:txBody>
          <a:bodyPr vert="eaVert"/>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400"/>
              <a:t>Конгломеративные</a:t>
            </a:r>
            <a:endParaRPr lang="ru-RU" sz="1400" i="1"/>
          </a:p>
        </p:txBody>
      </p:sp>
      <p:sp>
        <p:nvSpPr>
          <p:cNvPr id="45073" name="Text Box 22"/>
          <p:cNvSpPr txBox="1">
            <a:spLocks noChangeArrowheads="1"/>
          </p:cNvSpPr>
          <p:nvPr/>
        </p:nvSpPr>
        <p:spPr bwMode="auto">
          <a:xfrm>
            <a:off x="3643313" y="3349625"/>
            <a:ext cx="495300" cy="2743200"/>
          </a:xfrm>
          <a:prstGeom prst="rect">
            <a:avLst/>
          </a:prstGeom>
          <a:solidFill>
            <a:srgbClr val="FFFFCC"/>
          </a:solidFill>
          <a:ln w="9525">
            <a:solidFill>
              <a:srgbClr val="000000"/>
            </a:solidFill>
            <a:miter lim="800000"/>
            <a:headEnd/>
            <a:tailEnd/>
          </a:ln>
        </p:spPr>
        <p:txBody>
          <a:bodyPr vert="eaVert"/>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400"/>
              <a:t>Частные</a:t>
            </a:r>
            <a:endParaRPr lang="ru-RU" sz="1400" i="1"/>
          </a:p>
        </p:txBody>
      </p:sp>
      <p:sp>
        <p:nvSpPr>
          <p:cNvPr id="45074" name="Text Box 23"/>
          <p:cNvSpPr txBox="1">
            <a:spLocks noChangeArrowheads="1"/>
          </p:cNvSpPr>
          <p:nvPr/>
        </p:nvSpPr>
        <p:spPr bwMode="auto">
          <a:xfrm>
            <a:off x="4138613" y="3349625"/>
            <a:ext cx="495300" cy="2743200"/>
          </a:xfrm>
          <a:prstGeom prst="rect">
            <a:avLst/>
          </a:prstGeom>
          <a:solidFill>
            <a:srgbClr val="FFFFCC"/>
          </a:solidFill>
          <a:ln w="9525">
            <a:solidFill>
              <a:srgbClr val="000000"/>
            </a:solidFill>
            <a:miter lim="800000"/>
            <a:headEnd/>
            <a:tailEnd/>
          </a:ln>
        </p:spPr>
        <p:txBody>
          <a:bodyPr vert="eaVert"/>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400"/>
              <a:t>Смешанные</a:t>
            </a:r>
            <a:endParaRPr lang="ru-RU" sz="1400" i="1"/>
          </a:p>
        </p:txBody>
      </p:sp>
      <p:sp>
        <p:nvSpPr>
          <p:cNvPr id="45075" name="Text Box 24"/>
          <p:cNvSpPr txBox="1">
            <a:spLocks noChangeArrowheads="1"/>
          </p:cNvSpPr>
          <p:nvPr/>
        </p:nvSpPr>
        <p:spPr bwMode="auto">
          <a:xfrm>
            <a:off x="4633913" y="3349625"/>
            <a:ext cx="495300" cy="2743200"/>
          </a:xfrm>
          <a:prstGeom prst="rect">
            <a:avLst/>
          </a:prstGeom>
          <a:solidFill>
            <a:srgbClr val="FFFFCC"/>
          </a:solidFill>
          <a:ln w="9525">
            <a:solidFill>
              <a:srgbClr val="000000"/>
            </a:solidFill>
            <a:miter lim="800000"/>
            <a:headEnd/>
            <a:tailEnd/>
          </a:ln>
        </p:spPr>
        <p:txBody>
          <a:bodyPr vert="eaVert"/>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400"/>
              <a:t>Государственные</a:t>
            </a:r>
            <a:endParaRPr lang="ru-RU" sz="1400" i="1"/>
          </a:p>
        </p:txBody>
      </p:sp>
      <p:sp>
        <p:nvSpPr>
          <p:cNvPr id="45076" name="Text Box 25"/>
          <p:cNvSpPr txBox="1">
            <a:spLocks noChangeArrowheads="1"/>
          </p:cNvSpPr>
          <p:nvPr/>
        </p:nvSpPr>
        <p:spPr bwMode="auto">
          <a:xfrm>
            <a:off x="5500688" y="3349625"/>
            <a:ext cx="493712" cy="2743200"/>
          </a:xfrm>
          <a:prstGeom prst="rect">
            <a:avLst/>
          </a:prstGeom>
          <a:solidFill>
            <a:srgbClr val="CCFFFF"/>
          </a:solidFill>
          <a:ln w="9525">
            <a:solidFill>
              <a:srgbClr val="000000"/>
            </a:solidFill>
            <a:miter lim="800000"/>
            <a:headEnd/>
            <a:tailEnd/>
          </a:ln>
        </p:spPr>
        <p:txBody>
          <a:bodyPr vert="eaVert"/>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400"/>
              <a:t>Холдинг</a:t>
            </a:r>
            <a:endParaRPr lang="ru-RU" sz="1400" i="1"/>
          </a:p>
        </p:txBody>
      </p:sp>
      <p:sp>
        <p:nvSpPr>
          <p:cNvPr id="45077" name="Text Box 26"/>
          <p:cNvSpPr txBox="1">
            <a:spLocks noChangeArrowheads="1"/>
          </p:cNvSpPr>
          <p:nvPr/>
        </p:nvSpPr>
        <p:spPr bwMode="auto">
          <a:xfrm>
            <a:off x="5994400" y="3349625"/>
            <a:ext cx="495300" cy="2743200"/>
          </a:xfrm>
          <a:prstGeom prst="rect">
            <a:avLst/>
          </a:prstGeom>
          <a:solidFill>
            <a:srgbClr val="CCFFFF"/>
          </a:solidFill>
          <a:ln w="9525">
            <a:solidFill>
              <a:srgbClr val="000000"/>
            </a:solidFill>
            <a:miter lim="800000"/>
            <a:headEnd/>
            <a:tailEnd/>
          </a:ln>
        </p:spPr>
        <p:txBody>
          <a:bodyPr vert="eaVert"/>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400"/>
              <a:t>Совет акционеров</a:t>
            </a:r>
            <a:endParaRPr lang="ru-RU" sz="1400" i="1"/>
          </a:p>
        </p:txBody>
      </p:sp>
      <p:sp>
        <p:nvSpPr>
          <p:cNvPr id="45078" name="Text Box 27"/>
          <p:cNvSpPr txBox="1">
            <a:spLocks noChangeArrowheads="1"/>
          </p:cNvSpPr>
          <p:nvPr/>
        </p:nvSpPr>
        <p:spPr bwMode="auto">
          <a:xfrm>
            <a:off x="6489700" y="3349625"/>
            <a:ext cx="495300" cy="2743200"/>
          </a:xfrm>
          <a:prstGeom prst="rect">
            <a:avLst/>
          </a:prstGeom>
          <a:solidFill>
            <a:srgbClr val="CCFFFF"/>
          </a:solidFill>
          <a:ln w="9525">
            <a:solidFill>
              <a:srgbClr val="000000"/>
            </a:solidFill>
            <a:miter lim="800000"/>
            <a:headEnd/>
            <a:tailEnd/>
          </a:ln>
        </p:spPr>
        <p:txBody>
          <a:bodyPr vert="eaVert"/>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400"/>
              <a:t>Трестовая компания</a:t>
            </a:r>
            <a:endParaRPr lang="ru-RU" sz="1400" i="1"/>
          </a:p>
        </p:txBody>
      </p:sp>
      <p:sp>
        <p:nvSpPr>
          <p:cNvPr id="45079" name="Text Box 28"/>
          <p:cNvSpPr txBox="1">
            <a:spLocks noChangeArrowheads="1"/>
          </p:cNvSpPr>
          <p:nvPr/>
        </p:nvSpPr>
        <p:spPr bwMode="auto">
          <a:xfrm>
            <a:off x="7356475" y="3349625"/>
            <a:ext cx="495300" cy="2743200"/>
          </a:xfrm>
          <a:prstGeom prst="rect">
            <a:avLst/>
          </a:prstGeom>
          <a:solidFill>
            <a:srgbClr val="EAEAEA"/>
          </a:solidFill>
          <a:ln w="9525">
            <a:solidFill>
              <a:srgbClr val="000000"/>
            </a:solidFill>
            <a:miter lim="800000"/>
            <a:headEnd/>
            <a:tailEnd/>
          </a:ln>
        </p:spPr>
        <p:txBody>
          <a:bodyPr vert="eaVert"/>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400"/>
              <a:t>Транснациональные (межгосударственные)</a:t>
            </a:r>
            <a:endParaRPr lang="ru-RU" sz="1400" i="1"/>
          </a:p>
        </p:txBody>
      </p:sp>
      <p:sp>
        <p:nvSpPr>
          <p:cNvPr id="45080" name="Text Box 29"/>
          <p:cNvSpPr txBox="1">
            <a:spLocks noChangeArrowheads="1"/>
          </p:cNvSpPr>
          <p:nvPr/>
        </p:nvSpPr>
        <p:spPr bwMode="auto">
          <a:xfrm>
            <a:off x="7851775" y="3349625"/>
            <a:ext cx="493713" cy="2743200"/>
          </a:xfrm>
          <a:prstGeom prst="rect">
            <a:avLst/>
          </a:prstGeom>
          <a:solidFill>
            <a:srgbClr val="EAEAEA"/>
          </a:solidFill>
          <a:ln w="9525">
            <a:solidFill>
              <a:srgbClr val="000000"/>
            </a:solidFill>
            <a:miter lim="800000"/>
            <a:headEnd/>
            <a:tailEnd/>
          </a:ln>
        </p:spPr>
        <p:txBody>
          <a:bodyPr vert="eaVert"/>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400"/>
              <a:t>Межрегиональные (государственные)</a:t>
            </a:r>
            <a:endParaRPr lang="ru-RU" sz="1400" i="1"/>
          </a:p>
        </p:txBody>
      </p:sp>
      <p:sp>
        <p:nvSpPr>
          <p:cNvPr id="45081" name="Text Box 30"/>
          <p:cNvSpPr txBox="1">
            <a:spLocks noChangeArrowheads="1"/>
          </p:cNvSpPr>
          <p:nvPr/>
        </p:nvSpPr>
        <p:spPr bwMode="auto">
          <a:xfrm>
            <a:off x="8345488" y="3349625"/>
            <a:ext cx="495300" cy="2743200"/>
          </a:xfrm>
          <a:prstGeom prst="rect">
            <a:avLst/>
          </a:prstGeom>
          <a:solidFill>
            <a:srgbClr val="EAEAEA"/>
          </a:solidFill>
          <a:ln w="9525">
            <a:solidFill>
              <a:srgbClr val="000000"/>
            </a:solidFill>
            <a:miter lim="800000"/>
            <a:headEnd/>
            <a:tailEnd/>
          </a:ln>
        </p:spPr>
        <p:txBody>
          <a:bodyPr vert="eaVert"/>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400"/>
              <a:t>Региональные</a:t>
            </a:r>
            <a:endParaRPr lang="ru-RU" sz="1400" i="1"/>
          </a:p>
        </p:txBody>
      </p:sp>
      <p:sp>
        <p:nvSpPr>
          <p:cNvPr id="45082" name="Line 36"/>
          <p:cNvSpPr>
            <a:spLocks noChangeShapeType="1"/>
          </p:cNvSpPr>
          <p:nvPr/>
        </p:nvSpPr>
        <p:spPr bwMode="auto">
          <a:xfrm>
            <a:off x="922338" y="2982913"/>
            <a:ext cx="0" cy="3667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5083" name="Line 37"/>
          <p:cNvSpPr>
            <a:spLocks noChangeShapeType="1"/>
          </p:cNvSpPr>
          <p:nvPr/>
        </p:nvSpPr>
        <p:spPr bwMode="auto">
          <a:xfrm flipH="1">
            <a:off x="427038" y="2982913"/>
            <a:ext cx="495300" cy="3667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5084" name="Line 38"/>
          <p:cNvSpPr>
            <a:spLocks noChangeShapeType="1"/>
          </p:cNvSpPr>
          <p:nvPr/>
        </p:nvSpPr>
        <p:spPr bwMode="auto">
          <a:xfrm>
            <a:off x="922338" y="2982913"/>
            <a:ext cx="493712" cy="3667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5085" name="Line 39"/>
          <p:cNvSpPr>
            <a:spLocks noChangeShapeType="1"/>
          </p:cNvSpPr>
          <p:nvPr/>
        </p:nvSpPr>
        <p:spPr bwMode="auto">
          <a:xfrm>
            <a:off x="2654300" y="2982913"/>
            <a:ext cx="0" cy="3667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5086" name="Line 40"/>
          <p:cNvSpPr>
            <a:spLocks noChangeShapeType="1"/>
          </p:cNvSpPr>
          <p:nvPr/>
        </p:nvSpPr>
        <p:spPr bwMode="auto">
          <a:xfrm flipH="1">
            <a:off x="2159000" y="2982913"/>
            <a:ext cx="495300" cy="3667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5087" name="Line 41"/>
          <p:cNvSpPr>
            <a:spLocks noChangeShapeType="1"/>
          </p:cNvSpPr>
          <p:nvPr/>
        </p:nvSpPr>
        <p:spPr bwMode="auto">
          <a:xfrm>
            <a:off x="2654300" y="2982913"/>
            <a:ext cx="495300" cy="3667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5088" name="Line 42"/>
          <p:cNvSpPr>
            <a:spLocks noChangeShapeType="1"/>
          </p:cNvSpPr>
          <p:nvPr/>
        </p:nvSpPr>
        <p:spPr bwMode="auto">
          <a:xfrm>
            <a:off x="4386263" y="2982913"/>
            <a:ext cx="0" cy="3667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5089" name="Line 43"/>
          <p:cNvSpPr>
            <a:spLocks noChangeShapeType="1"/>
          </p:cNvSpPr>
          <p:nvPr/>
        </p:nvSpPr>
        <p:spPr bwMode="auto">
          <a:xfrm flipH="1">
            <a:off x="3890963" y="2982913"/>
            <a:ext cx="495300" cy="3667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5090" name="Line 44"/>
          <p:cNvSpPr>
            <a:spLocks noChangeShapeType="1"/>
          </p:cNvSpPr>
          <p:nvPr/>
        </p:nvSpPr>
        <p:spPr bwMode="auto">
          <a:xfrm>
            <a:off x="4386263" y="2982913"/>
            <a:ext cx="495300" cy="3667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5091" name="Line 45"/>
          <p:cNvSpPr>
            <a:spLocks noChangeShapeType="1"/>
          </p:cNvSpPr>
          <p:nvPr/>
        </p:nvSpPr>
        <p:spPr bwMode="auto">
          <a:xfrm>
            <a:off x="6242050" y="2982913"/>
            <a:ext cx="0" cy="3667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5092" name="Line 46"/>
          <p:cNvSpPr>
            <a:spLocks noChangeShapeType="1"/>
          </p:cNvSpPr>
          <p:nvPr/>
        </p:nvSpPr>
        <p:spPr bwMode="auto">
          <a:xfrm flipH="1">
            <a:off x="5746750" y="2982913"/>
            <a:ext cx="495300" cy="3667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5093" name="Line 47"/>
          <p:cNvSpPr>
            <a:spLocks noChangeShapeType="1"/>
          </p:cNvSpPr>
          <p:nvPr/>
        </p:nvSpPr>
        <p:spPr bwMode="auto">
          <a:xfrm>
            <a:off x="6242050" y="2982913"/>
            <a:ext cx="495300" cy="3667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5094" name="Line 48"/>
          <p:cNvSpPr>
            <a:spLocks noChangeShapeType="1"/>
          </p:cNvSpPr>
          <p:nvPr/>
        </p:nvSpPr>
        <p:spPr bwMode="auto">
          <a:xfrm>
            <a:off x="8097838" y="2982913"/>
            <a:ext cx="0" cy="3667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5095" name="Line 49"/>
          <p:cNvSpPr>
            <a:spLocks noChangeShapeType="1"/>
          </p:cNvSpPr>
          <p:nvPr/>
        </p:nvSpPr>
        <p:spPr bwMode="auto">
          <a:xfrm flipH="1">
            <a:off x="7604125" y="2982913"/>
            <a:ext cx="493713" cy="3667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5096" name="Line 50"/>
          <p:cNvSpPr>
            <a:spLocks noChangeShapeType="1"/>
          </p:cNvSpPr>
          <p:nvPr/>
        </p:nvSpPr>
        <p:spPr bwMode="auto">
          <a:xfrm>
            <a:off x="8097838" y="2982913"/>
            <a:ext cx="495300" cy="3667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cxnSp>
        <p:nvCxnSpPr>
          <p:cNvPr id="45097" name="AutoShape 51"/>
          <p:cNvCxnSpPr>
            <a:cxnSpLocks noChangeShapeType="1"/>
          </p:cNvCxnSpPr>
          <p:nvPr/>
        </p:nvCxnSpPr>
        <p:spPr bwMode="auto">
          <a:xfrm rot="5400000">
            <a:off x="2150269" y="-65881"/>
            <a:ext cx="942975" cy="3325813"/>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5098" name="AutoShape 52"/>
          <p:cNvCxnSpPr>
            <a:cxnSpLocks noChangeShapeType="1"/>
          </p:cNvCxnSpPr>
          <p:nvPr/>
        </p:nvCxnSpPr>
        <p:spPr bwMode="auto">
          <a:xfrm rot="16200000" flipH="1">
            <a:off x="5738813" y="-328612"/>
            <a:ext cx="942975" cy="3851275"/>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5099" name="AutoShape 53"/>
          <p:cNvCxnSpPr>
            <a:cxnSpLocks noChangeShapeType="1"/>
          </p:cNvCxnSpPr>
          <p:nvPr/>
        </p:nvCxnSpPr>
        <p:spPr bwMode="auto">
          <a:xfrm rot="5400000">
            <a:off x="2983706" y="769145"/>
            <a:ext cx="942975" cy="1655762"/>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5100" name="AutoShape 54"/>
          <p:cNvCxnSpPr>
            <a:cxnSpLocks noChangeShapeType="1"/>
          </p:cNvCxnSpPr>
          <p:nvPr/>
        </p:nvCxnSpPr>
        <p:spPr bwMode="auto">
          <a:xfrm rot="16200000" flipH="1">
            <a:off x="4810919" y="599282"/>
            <a:ext cx="942975" cy="1995487"/>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45101" name="Line 56"/>
          <p:cNvSpPr>
            <a:spLocks noChangeShapeType="1"/>
          </p:cNvSpPr>
          <p:nvPr/>
        </p:nvSpPr>
        <p:spPr bwMode="auto">
          <a:xfrm>
            <a:off x="4284663" y="1628775"/>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ru-RU"/>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050"/>
          <p:cNvSpPr>
            <a:spLocks noGrp="1" noChangeArrowheads="1"/>
          </p:cNvSpPr>
          <p:nvPr>
            <p:ph type="title"/>
          </p:nvPr>
        </p:nvSpPr>
        <p:spPr/>
        <p:txBody>
          <a:bodyPr/>
          <a:lstStyle/>
          <a:p>
            <a:pPr algn="ctr" eaLnBrk="1" hangingPunct="1">
              <a:lnSpc>
                <a:spcPct val="75000"/>
              </a:lnSpc>
            </a:pPr>
            <a:r>
              <a:rPr lang="ru-RU" smtClean="0">
                <a:solidFill>
                  <a:srgbClr val="EB17D7"/>
                </a:solidFill>
              </a:rPr>
              <a:t>Оболочная (</a:t>
            </a:r>
            <a:r>
              <a:rPr lang="ru-RU" sz="2800" i="1" smtClean="0">
                <a:solidFill>
                  <a:srgbClr val="EB17D7"/>
                </a:solidFill>
              </a:rPr>
              <a:t>или пустотелая</a:t>
            </a:r>
            <a:r>
              <a:rPr lang="ru-RU" smtClean="0">
                <a:solidFill>
                  <a:srgbClr val="EB17D7"/>
                </a:solidFill>
              </a:rPr>
              <a:t>) организация </a:t>
            </a:r>
            <a:r>
              <a:rPr lang="en-US" sz="3200" smtClean="0">
                <a:solidFill>
                  <a:srgbClr val="EB17D7"/>
                </a:solidFill>
              </a:rPr>
              <a:t>[Hollow corporation]</a:t>
            </a:r>
            <a:endParaRPr lang="ru-RU" sz="3200" smtClean="0">
              <a:solidFill>
                <a:srgbClr val="EB17D7"/>
              </a:solidFill>
            </a:endParaRPr>
          </a:p>
        </p:txBody>
      </p:sp>
      <p:sp>
        <p:nvSpPr>
          <p:cNvPr id="148483" name="Rectangle 2051" descr="Ромбики"/>
          <p:cNvSpPr>
            <a:spLocks noGrp="1" noChangeArrowheads="1"/>
          </p:cNvSpPr>
          <p:nvPr>
            <p:ph type="body" sz="half" idx="1"/>
          </p:nvPr>
        </p:nvSpPr>
        <p:spPr>
          <a:xfrm>
            <a:off x="457200" y="1412875"/>
            <a:ext cx="8291513" cy="4718050"/>
          </a:xfrm>
          <a:pattFill prst="solidDmnd">
            <a:fgClr>
              <a:srgbClr val="FFFFCC"/>
            </a:fgClr>
            <a:bgClr>
              <a:schemeClr val="bg1"/>
            </a:bgClr>
          </a:pattFill>
          <a:ln>
            <a:solidFill>
              <a:schemeClr val="accent1"/>
            </a:solidFill>
          </a:ln>
          <a:effectLst>
            <a:outerShdw dist="107763" dir="18900000" algn="ctr" rotWithShape="0">
              <a:schemeClr val="bg2">
                <a:alpha val="50000"/>
              </a:schemeClr>
            </a:outerShdw>
          </a:effectLst>
        </p:spPr>
        <p:txBody>
          <a:bodyPr/>
          <a:lstStyle/>
          <a:p>
            <a:pPr algn="r" eaLnBrk="1" hangingPunct="1">
              <a:lnSpc>
                <a:spcPct val="90000"/>
              </a:lnSpc>
              <a:buFont typeface="Wingdings" pitchFamily="2" charset="2"/>
              <a:buNone/>
              <a:defRPr/>
            </a:pPr>
            <a:r>
              <a:rPr lang="ru-RU" sz="2800" b="1" smtClean="0">
                <a:solidFill>
                  <a:srgbClr val="CC3300"/>
                </a:solidFill>
              </a:rPr>
              <a:t>Своеобразие</a:t>
            </a:r>
            <a:r>
              <a:rPr lang="ru-RU" sz="2800" smtClean="0"/>
              <a:t> </a:t>
            </a:r>
          </a:p>
          <a:p>
            <a:pPr eaLnBrk="1" hangingPunct="1">
              <a:lnSpc>
                <a:spcPct val="90000"/>
              </a:lnSpc>
              <a:buSzPct val="150000"/>
              <a:buFont typeface="Wingdings" pitchFamily="2" charset="2"/>
              <a:buChar char="Ø"/>
              <a:defRPr/>
            </a:pPr>
            <a:r>
              <a:rPr lang="ru-RU" sz="2800" smtClean="0"/>
              <a:t>Передача внешним компаниям на контрактной основе практически всех бизнес-функций, кроме управления.</a:t>
            </a:r>
          </a:p>
          <a:p>
            <a:pPr eaLnBrk="1" hangingPunct="1">
              <a:lnSpc>
                <a:spcPct val="90000"/>
              </a:lnSpc>
              <a:buFont typeface="Wingdings" pitchFamily="2" charset="2"/>
              <a:buNone/>
              <a:defRPr/>
            </a:pPr>
            <a:r>
              <a:rPr lang="ru-RU" sz="2800" b="1" smtClean="0">
                <a:solidFill>
                  <a:srgbClr val="CC3300"/>
                </a:solidFill>
              </a:rPr>
              <a:t>Признаки</a:t>
            </a:r>
          </a:p>
          <a:p>
            <a:pPr algn="r" eaLnBrk="1" hangingPunct="1">
              <a:lnSpc>
                <a:spcPct val="90000"/>
              </a:lnSpc>
              <a:buSzPct val="150000"/>
              <a:buFont typeface="Wingdings" pitchFamily="2" charset="2"/>
              <a:buChar char="Ø"/>
              <a:defRPr/>
            </a:pPr>
            <a:r>
              <a:rPr lang="ru-RU" sz="2800" smtClean="0"/>
              <a:t>Не слишком крупная</a:t>
            </a:r>
          </a:p>
          <a:p>
            <a:pPr algn="r" eaLnBrk="1" hangingPunct="1">
              <a:lnSpc>
                <a:spcPct val="90000"/>
              </a:lnSpc>
              <a:buSzPct val="150000"/>
              <a:buFont typeface="Wingdings" pitchFamily="2" charset="2"/>
              <a:buChar char="Ø"/>
              <a:defRPr/>
            </a:pPr>
            <a:r>
              <a:rPr lang="ru-RU" sz="2800" smtClean="0"/>
              <a:t>Не слишком бюрократизированная</a:t>
            </a:r>
          </a:p>
          <a:p>
            <a:pPr algn="r" eaLnBrk="1" hangingPunct="1">
              <a:lnSpc>
                <a:spcPct val="90000"/>
              </a:lnSpc>
              <a:buSzPct val="150000"/>
              <a:buFont typeface="Wingdings" pitchFamily="2" charset="2"/>
              <a:buChar char="Ø"/>
              <a:defRPr/>
            </a:pPr>
            <a:r>
              <a:rPr lang="ru-RU" sz="2800" smtClean="0"/>
              <a:t>Исключительно мобильная</a:t>
            </a:r>
          </a:p>
          <a:p>
            <a:pPr algn="r" eaLnBrk="1" hangingPunct="1">
              <a:lnSpc>
                <a:spcPct val="90000"/>
              </a:lnSpc>
              <a:buSzPct val="150000"/>
              <a:buFont typeface="Wingdings" pitchFamily="2" charset="2"/>
              <a:buChar char="Ø"/>
              <a:defRPr/>
            </a:pPr>
            <a:r>
              <a:rPr lang="ru-RU" sz="2800" smtClean="0"/>
              <a:t>Не является собственником средств производства товара, который продвигается на рынке</a:t>
            </a:r>
          </a:p>
        </p:txBody>
      </p:sp>
      <p:sp>
        <p:nvSpPr>
          <p:cNvPr id="46084" name="Text Box 2052"/>
          <p:cNvSpPr txBox="1">
            <a:spLocks noChangeArrowheads="1"/>
          </p:cNvSpPr>
          <p:nvPr/>
        </p:nvSpPr>
        <p:spPr bwMode="auto">
          <a:xfrm>
            <a:off x="4283075" y="6307138"/>
            <a:ext cx="47529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lnSpc>
                <a:spcPct val="60000"/>
              </a:lnSpc>
              <a:spcBef>
                <a:spcPct val="50000"/>
              </a:spcBef>
            </a:pPr>
            <a:r>
              <a:rPr lang="ru-RU" sz="1600" b="1">
                <a:latin typeface="Times New Roman" pitchFamily="18" charset="0"/>
              </a:rPr>
              <a:t>Основоположник: Рональд Коуэз (США, 1937 г.). </a:t>
            </a:r>
          </a:p>
          <a:p>
            <a:pPr eaLnBrk="1" hangingPunct="1">
              <a:lnSpc>
                <a:spcPct val="60000"/>
              </a:lnSpc>
              <a:spcBef>
                <a:spcPct val="50000"/>
              </a:spcBef>
            </a:pPr>
            <a:r>
              <a:rPr lang="ru-RU" sz="1600" b="1">
                <a:latin typeface="Times New Roman" pitchFamily="18" charset="0"/>
              </a:rPr>
              <a:t>Нобелевская премия 1991 г.</a:t>
            </a:r>
          </a:p>
        </p:txBody>
      </p:sp>
      <p:sp>
        <p:nvSpPr>
          <p:cNvPr id="46085" name="Oval 2053" descr="Песок"/>
          <p:cNvSpPr>
            <a:spLocks noChangeArrowheads="1"/>
          </p:cNvSpPr>
          <p:nvPr/>
        </p:nvSpPr>
        <p:spPr bwMode="auto">
          <a:xfrm>
            <a:off x="36513" y="6121400"/>
            <a:ext cx="2447925" cy="692150"/>
          </a:xfrm>
          <a:prstGeom prst="ellipse">
            <a:avLst/>
          </a:prstGeom>
          <a:blipFill dpi="0" rotWithShape="1">
            <a:blip r:embed="rId2"/>
            <a:srcRect/>
            <a:tile tx="0" ty="0" sx="100000" sy="100000" flip="none" algn="tl"/>
          </a:blipFill>
          <a:ln w="9525">
            <a:solidFill>
              <a:schemeClr val="bg1"/>
            </a:solidFill>
            <a:round/>
            <a:headEnd/>
            <a:tailEnd/>
          </a:ln>
        </p:spPr>
        <p:txBody>
          <a:bodyPr wrap="none" anchor="ctr"/>
          <a:lstStyle/>
          <a:p>
            <a:pPr algn="ctr">
              <a:lnSpc>
                <a:spcPct val="80000"/>
              </a:lnSpc>
            </a:pPr>
            <a:r>
              <a:rPr lang="ru-RU" sz="1800" b="1">
                <a:solidFill>
                  <a:srgbClr val="FFFF66"/>
                </a:solidFill>
                <a:latin typeface="Times New Roman" pitchFamily="18" charset="0"/>
              </a:rPr>
              <a:t>Современные</a:t>
            </a:r>
          </a:p>
          <a:p>
            <a:pPr algn="ctr">
              <a:lnSpc>
                <a:spcPct val="80000"/>
              </a:lnSpc>
            </a:pPr>
            <a:r>
              <a:rPr lang="ru-RU" sz="1800" b="1">
                <a:solidFill>
                  <a:srgbClr val="FFFF66"/>
                </a:solidFill>
                <a:latin typeface="Times New Roman" pitchFamily="18" charset="0"/>
              </a:rPr>
              <a:t>организации</a:t>
            </a:r>
          </a:p>
        </p:txBody>
      </p:sp>
      <p:pic>
        <p:nvPicPr>
          <p:cNvPr id="46086" name="Picture 2054" descr="j029324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8189913" y="692150"/>
            <a:ext cx="774700" cy="571500"/>
          </a:xfr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fade">
                                      <p:cBhvr>
                                        <p:cTn id="7" dur="2000"/>
                                        <p:tgtEl>
                                          <p:spTgt spid="148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8483">
                                            <p:txEl>
                                              <p:pRg st="0" end="0"/>
                                            </p:txEl>
                                          </p:spTgt>
                                        </p:tgtEl>
                                        <p:attrNameLst>
                                          <p:attrName>style.visibility</p:attrName>
                                        </p:attrNameLst>
                                      </p:cBhvr>
                                      <p:to>
                                        <p:strVal val="visible"/>
                                      </p:to>
                                    </p:set>
                                    <p:animEffect transition="in" filter="fade">
                                      <p:cBhvr>
                                        <p:cTn id="12" dur="2000"/>
                                        <p:tgtEl>
                                          <p:spTgt spid="148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8483">
                                            <p:txEl>
                                              <p:pRg st="1" end="1"/>
                                            </p:txEl>
                                          </p:spTgt>
                                        </p:tgtEl>
                                        <p:attrNameLst>
                                          <p:attrName>style.visibility</p:attrName>
                                        </p:attrNameLst>
                                      </p:cBhvr>
                                      <p:to>
                                        <p:strVal val="visible"/>
                                      </p:to>
                                    </p:set>
                                    <p:animEffect transition="in" filter="fade">
                                      <p:cBhvr>
                                        <p:cTn id="17" dur="2000"/>
                                        <p:tgtEl>
                                          <p:spTgt spid="1484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8483">
                                            <p:txEl>
                                              <p:pRg st="2" end="2"/>
                                            </p:txEl>
                                          </p:spTgt>
                                        </p:tgtEl>
                                        <p:attrNameLst>
                                          <p:attrName>style.visibility</p:attrName>
                                        </p:attrNameLst>
                                      </p:cBhvr>
                                      <p:to>
                                        <p:strVal val="visible"/>
                                      </p:to>
                                    </p:set>
                                    <p:animEffect transition="in" filter="fade">
                                      <p:cBhvr>
                                        <p:cTn id="22" dur="2000"/>
                                        <p:tgtEl>
                                          <p:spTgt spid="1484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8483">
                                            <p:txEl>
                                              <p:pRg st="3" end="3"/>
                                            </p:txEl>
                                          </p:spTgt>
                                        </p:tgtEl>
                                        <p:attrNameLst>
                                          <p:attrName>style.visibility</p:attrName>
                                        </p:attrNameLst>
                                      </p:cBhvr>
                                      <p:to>
                                        <p:strVal val="visible"/>
                                      </p:to>
                                    </p:set>
                                    <p:animEffect transition="in" filter="fade">
                                      <p:cBhvr>
                                        <p:cTn id="27" dur="2000"/>
                                        <p:tgtEl>
                                          <p:spTgt spid="14848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8483">
                                            <p:txEl>
                                              <p:pRg st="4" end="4"/>
                                            </p:txEl>
                                          </p:spTgt>
                                        </p:tgtEl>
                                        <p:attrNameLst>
                                          <p:attrName>style.visibility</p:attrName>
                                        </p:attrNameLst>
                                      </p:cBhvr>
                                      <p:to>
                                        <p:strVal val="visible"/>
                                      </p:to>
                                    </p:set>
                                    <p:animEffect transition="in" filter="fade">
                                      <p:cBhvr>
                                        <p:cTn id="32" dur="2000"/>
                                        <p:tgtEl>
                                          <p:spTgt spid="14848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8483">
                                            <p:txEl>
                                              <p:pRg st="5" end="5"/>
                                            </p:txEl>
                                          </p:spTgt>
                                        </p:tgtEl>
                                        <p:attrNameLst>
                                          <p:attrName>style.visibility</p:attrName>
                                        </p:attrNameLst>
                                      </p:cBhvr>
                                      <p:to>
                                        <p:strVal val="visible"/>
                                      </p:to>
                                    </p:set>
                                    <p:animEffect transition="in" filter="fade">
                                      <p:cBhvr>
                                        <p:cTn id="37" dur="2000"/>
                                        <p:tgtEl>
                                          <p:spTgt spid="14848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8483">
                                            <p:txEl>
                                              <p:pRg st="6" end="6"/>
                                            </p:txEl>
                                          </p:spTgt>
                                        </p:tgtEl>
                                        <p:attrNameLst>
                                          <p:attrName>style.visibility</p:attrName>
                                        </p:attrNameLst>
                                      </p:cBhvr>
                                      <p:to>
                                        <p:strVal val="visible"/>
                                      </p:to>
                                    </p:set>
                                    <p:animEffect transition="in" filter="fade">
                                      <p:cBhvr>
                                        <p:cTn id="42" dur="2000"/>
                                        <p:tgtEl>
                                          <p:spTgt spid="148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p:bldP spid="14848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500063" y="726926"/>
            <a:ext cx="8329612" cy="4286250"/>
          </a:xfrm>
        </p:spPr>
        <p:txBody>
          <a:bodyPr/>
          <a:lstStyle/>
          <a:p>
            <a:pPr algn="ctr" fontAlgn="auto">
              <a:spcAft>
                <a:spcPts val="0"/>
              </a:spcAft>
              <a:defRPr/>
            </a:pPr>
            <a:r>
              <a:rPr lang="ru-RU" dirty="0" smtClean="0">
                <a:solidFill>
                  <a:srgbClr val="0000FF"/>
                </a:solidFill>
                <a:latin typeface="Arial Black" pitchFamily="34" charset="0"/>
              </a:rPr>
              <a:t>Жизненный цикл организации </a:t>
            </a:r>
            <a:br>
              <a:rPr lang="ru-RU" dirty="0" smtClean="0">
                <a:solidFill>
                  <a:srgbClr val="0000FF"/>
                </a:solidFill>
                <a:latin typeface="Arial Black" pitchFamily="34" charset="0"/>
              </a:rPr>
            </a:br>
            <a:r>
              <a:rPr lang="ru-RU" dirty="0" smtClean="0">
                <a:solidFill>
                  <a:schemeClr val="folHlink"/>
                </a:solidFill>
                <a:latin typeface="Arial Black" pitchFamily="34" charset="0"/>
              </a:rPr>
              <a:t>– это историческая эволюция, которую претерпевает компания, взаимодействуя с внешней средой</a:t>
            </a:r>
            <a:r>
              <a:rPr lang="ru-RU" dirty="0" smtClean="0">
                <a:solidFill>
                  <a:schemeClr val="accent1">
                    <a:tint val="88000"/>
                    <a:satMod val="150000"/>
                  </a:schemeClr>
                </a:solidFill>
              </a:rPr>
              <a:t> </a:t>
            </a:r>
          </a:p>
        </p:txBody>
      </p:sp>
      <p:sp>
        <p:nvSpPr>
          <p:cNvPr id="3" name="Oval 39" descr="Папирус"/>
          <p:cNvSpPr>
            <a:spLocks noChangeArrowheads="1"/>
          </p:cNvSpPr>
          <p:nvPr/>
        </p:nvSpPr>
        <p:spPr bwMode="auto">
          <a:xfrm>
            <a:off x="107950" y="6237312"/>
            <a:ext cx="1873250" cy="549275"/>
          </a:xfrm>
          <a:prstGeom prst="ellipse">
            <a:avLst/>
          </a:prstGeom>
          <a:blipFill dpi="0" rotWithShape="1">
            <a:blip r:embed="rId2"/>
            <a:srcRect/>
            <a:tile tx="0" ty="0" sx="100000" sy="100000" flip="none" algn="tl"/>
          </a:blipFill>
          <a:ln w="9525">
            <a:solidFill>
              <a:schemeClr val="accent1"/>
            </a:solidFill>
            <a:round/>
            <a:headEnd/>
            <a:tailEnd/>
          </a:ln>
        </p:spPr>
        <p:txBody>
          <a:bodyPr wrap="none" anchor="ctr"/>
          <a:lstStyle/>
          <a:p>
            <a:pPr algn="ctr"/>
            <a:r>
              <a:rPr lang="ru-RU" sz="1600" b="1">
                <a:latin typeface="Times New Roman" pitchFamily="18" charset="0"/>
              </a:rPr>
              <a:t>Управление</a:t>
            </a:r>
          </a:p>
        </p:txBody>
      </p:sp>
    </p:spTree>
    <p:extLst>
      <p:ext uri="{BB962C8B-B14F-4D97-AF65-F5344CB8AC3E}">
        <p14:creationId xmlns:p14="http://schemas.microsoft.com/office/powerpoint/2010/main" val="55236770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3" name="Rectangle 5"/>
          <p:cNvSpPr>
            <a:spLocks noGrp="1" noChangeArrowheads="1"/>
          </p:cNvSpPr>
          <p:nvPr>
            <p:ph type="title"/>
          </p:nvPr>
        </p:nvSpPr>
        <p:spPr>
          <a:xfrm>
            <a:off x="457200" y="431800"/>
            <a:ext cx="8229600" cy="620713"/>
          </a:xfrm>
        </p:spPr>
        <p:txBody>
          <a:bodyPr/>
          <a:lstStyle/>
          <a:p>
            <a:pPr algn="r" eaLnBrk="1" hangingPunct="1">
              <a:lnSpc>
                <a:spcPct val="70000"/>
              </a:lnSpc>
            </a:pPr>
            <a:r>
              <a:rPr lang="ru-RU" sz="3800" b="1" smtClean="0"/>
              <a:t>Ж</a:t>
            </a:r>
            <a:r>
              <a:rPr lang="ru-RU" sz="3800" b="1" smtClean="0">
                <a:solidFill>
                  <a:srgbClr val="008000"/>
                </a:solidFill>
              </a:rPr>
              <a:t>изненный цикл организации</a:t>
            </a:r>
            <a:r>
              <a:rPr lang="ru-RU" sz="3800" smtClean="0">
                <a:solidFill>
                  <a:srgbClr val="008000"/>
                </a:solidFill>
              </a:rPr>
              <a:t/>
            </a:r>
            <a:br>
              <a:rPr lang="ru-RU" sz="3800" smtClean="0">
                <a:solidFill>
                  <a:srgbClr val="008000"/>
                </a:solidFill>
              </a:rPr>
            </a:br>
            <a:endParaRPr lang="ru-RU" sz="3800" smtClean="0">
              <a:solidFill>
                <a:srgbClr val="008000"/>
              </a:solidFill>
            </a:endParaRPr>
          </a:p>
        </p:txBody>
      </p:sp>
      <p:sp>
        <p:nvSpPr>
          <p:cNvPr id="53251" name="Text Box 15"/>
          <p:cNvSpPr txBox="1">
            <a:spLocks noChangeArrowheads="1"/>
          </p:cNvSpPr>
          <p:nvPr/>
        </p:nvSpPr>
        <p:spPr bwMode="auto">
          <a:xfrm>
            <a:off x="287338" y="4365625"/>
            <a:ext cx="1692275" cy="1943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200" b="1">
                <a:solidFill>
                  <a:srgbClr val="008000"/>
                </a:solidFill>
                <a:latin typeface="Verdana" pitchFamily="34" charset="0"/>
              </a:rPr>
              <a:t>Этап </a:t>
            </a:r>
          </a:p>
          <a:p>
            <a:pPr algn="ctr" eaLnBrk="1" hangingPunct="1"/>
            <a:r>
              <a:rPr lang="ru-RU" sz="1200" b="1">
                <a:solidFill>
                  <a:srgbClr val="008000"/>
                </a:solidFill>
                <a:latin typeface="Verdana" pitchFamily="34" charset="0"/>
              </a:rPr>
              <a:t>предпринима-</a:t>
            </a:r>
          </a:p>
          <a:p>
            <a:pPr algn="ctr" eaLnBrk="1" hangingPunct="1"/>
            <a:r>
              <a:rPr lang="ru-RU" sz="1200" b="1">
                <a:solidFill>
                  <a:srgbClr val="008000"/>
                </a:solidFill>
                <a:latin typeface="Verdana" pitchFamily="34" charset="0"/>
              </a:rPr>
              <a:t>тельства:</a:t>
            </a:r>
            <a:endParaRPr lang="ru-RU" sz="1200">
              <a:solidFill>
                <a:srgbClr val="008000"/>
              </a:solidFill>
              <a:latin typeface="Verdana" pitchFamily="34" charset="0"/>
            </a:endParaRPr>
          </a:p>
          <a:p>
            <a:pPr algn="ctr" eaLnBrk="1" hangingPunct="1"/>
            <a:endParaRPr lang="ru-RU" sz="1400">
              <a:latin typeface="Verdana" pitchFamily="34" charset="0"/>
            </a:endParaRPr>
          </a:p>
          <a:p>
            <a:pPr algn="ctr" eaLnBrk="1" hangingPunct="1"/>
            <a:r>
              <a:rPr lang="ru-RU" sz="1400">
                <a:latin typeface="Verdana" pitchFamily="34" charset="0"/>
              </a:rPr>
              <a:t>Нечеткие цели</a:t>
            </a:r>
          </a:p>
          <a:p>
            <a:pPr algn="ctr" eaLnBrk="1" hangingPunct="1"/>
            <a:r>
              <a:rPr lang="ru-RU" sz="1400">
                <a:latin typeface="Verdana" pitchFamily="34" charset="0"/>
              </a:rPr>
              <a:t> Высокие творческие возможности</a:t>
            </a:r>
          </a:p>
        </p:txBody>
      </p:sp>
      <p:sp>
        <p:nvSpPr>
          <p:cNvPr id="53252" name="Text Box 16"/>
          <p:cNvSpPr txBox="1">
            <a:spLocks noChangeArrowheads="1"/>
          </p:cNvSpPr>
          <p:nvPr/>
        </p:nvSpPr>
        <p:spPr bwMode="auto">
          <a:xfrm>
            <a:off x="1979613" y="4365625"/>
            <a:ext cx="1801812" cy="1943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200" b="1">
                <a:solidFill>
                  <a:srgbClr val="0066FF"/>
                </a:solidFill>
                <a:latin typeface="Verdana" pitchFamily="34" charset="0"/>
              </a:rPr>
              <a:t>Этап коллективности:</a:t>
            </a:r>
            <a:endParaRPr lang="ru-RU" sz="1200">
              <a:solidFill>
                <a:srgbClr val="0066FF"/>
              </a:solidFill>
              <a:latin typeface="Verdana" pitchFamily="34" charset="0"/>
            </a:endParaRPr>
          </a:p>
          <a:p>
            <a:pPr algn="ctr" eaLnBrk="1" hangingPunct="1"/>
            <a:endParaRPr lang="ru-RU" sz="1200">
              <a:latin typeface="Verdana" pitchFamily="34" charset="0"/>
            </a:endParaRPr>
          </a:p>
          <a:p>
            <a:pPr algn="ctr" eaLnBrk="1" hangingPunct="1"/>
            <a:r>
              <a:rPr lang="ru-RU" sz="1400">
                <a:latin typeface="Verdana" pitchFamily="34" charset="0"/>
              </a:rPr>
              <a:t>Неформальные общение и </a:t>
            </a:r>
            <a:endParaRPr lang="en-US" sz="1400">
              <a:latin typeface="Verdana" pitchFamily="34" charset="0"/>
            </a:endParaRPr>
          </a:p>
          <a:p>
            <a:pPr algn="ctr" eaLnBrk="1" hangingPunct="1"/>
            <a:r>
              <a:rPr lang="ru-RU" sz="1400">
                <a:latin typeface="Verdana" pitchFamily="34" charset="0"/>
              </a:rPr>
              <a:t>не стабильная</a:t>
            </a:r>
            <a:endParaRPr lang="en-US" sz="1400">
              <a:latin typeface="Verdana" pitchFamily="34" charset="0"/>
            </a:endParaRPr>
          </a:p>
          <a:p>
            <a:pPr algn="ctr" eaLnBrk="1" hangingPunct="1"/>
            <a:r>
              <a:rPr lang="ru-RU" sz="1400">
                <a:latin typeface="Verdana" pitchFamily="34" charset="0"/>
              </a:rPr>
              <a:t>структура</a:t>
            </a:r>
          </a:p>
          <a:p>
            <a:pPr algn="ctr" eaLnBrk="1" hangingPunct="1"/>
            <a:r>
              <a:rPr lang="ru-RU" sz="1400">
                <a:latin typeface="Verdana" pitchFamily="34" charset="0"/>
              </a:rPr>
              <a:t> Высокие обязательства</a:t>
            </a:r>
          </a:p>
        </p:txBody>
      </p:sp>
      <p:sp>
        <p:nvSpPr>
          <p:cNvPr id="53253" name="Text Box 17"/>
          <p:cNvSpPr txBox="1">
            <a:spLocks noChangeArrowheads="1"/>
          </p:cNvSpPr>
          <p:nvPr/>
        </p:nvSpPr>
        <p:spPr bwMode="auto">
          <a:xfrm>
            <a:off x="3635375" y="4365625"/>
            <a:ext cx="1727200" cy="1943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200" b="1">
                <a:solidFill>
                  <a:srgbClr val="FF3300"/>
                </a:solidFill>
                <a:latin typeface="Verdana" pitchFamily="34" charset="0"/>
              </a:rPr>
              <a:t>Этап формализации и управления:</a:t>
            </a:r>
            <a:endParaRPr lang="ru-RU" sz="1200">
              <a:solidFill>
                <a:srgbClr val="FF3300"/>
              </a:solidFill>
              <a:latin typeface="Verdana" pitchFamily="34" charset="0"/>
            </a:endParaRPr>
          </a:p>
          <a:p>
            <a:pPr algn="ctr" eaLnBrk="1" hangingPunct="1"/>
            <a:endParaRPr lang="ru-RU" sz="1200">
              <a:solidFill>
                <a:srgbClr val="FF3300"/>
              </a:solidFill>
              <a:latin typeface="Verdana" pitchFamily="34" charset="0"/>
            </a:endParaRPr>
          </a:p>
          <a:p>
            <a:pPr algn="ctr" eaLnBrk="1" hangingPunct="1"/>
            <a:r>
              <a:rPr lang="ru-RU" sz="1200">
                <a:latin typeface="Verdana" pitchFamily="34" charset="0"/>
              </a:rPr>
              <a:t> Ф</a:t>
            </a:r>
            <a:r>
              <a:rPr lang="ru-RU" sz="1400">
                <a:latin typeface="Verdana" pitchFamily="34" charset="0"/>
              </a:rPr>
              <a:t>ормализация правил</a:t>
            </a:r>
          </a:p>
          <a:p>
            <a:pPr algn="ctr" eaLnBrk="1" hangingPunct="1"/>
            <a:r>
              <a:rPr lang="ru-RU" sz="1400">
                <a:latin typeface="Verdana" pitchFamily="34" charset="0"/>
              </a:rPr>
              <a:t> Стабильная структура</a:t>
            </a:r>
          </a:p>
          <a:p>
            <a:pPr algn="ctr" eaLnBrk="1" hangingPunct="1"/>
            <a:r>
              <a:rPr lang="ru-RU" sz="1400">
                <a:latin typeface="Verdana" pitchFamily="34" charset="0"/>
              </a:rPr>
              <a:t> Упор на эффективность</a:t>
            </a:r>
          </a:p>
        </p:txBody>
      </p:sp>
      <p:sp>
        <p:nvSpPr>
          <p:cNvPr id="53254" name="Text Box 18"/>
          <p:cNvSpPr txBox="1">
            <a:spLocks noChangeArrowheads="1"/>
          </p:cNvSpPr>
          <p:nvPr/>
        </p:nvSpPr>
        <p:spPr bwMode="auto">
          <a:xfrm>
            <a:off x="5291138" y="4365625"/>
            <a:ext cx="1944687" cy="1943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200" b="1">
                <a:solidFill>
                  <a:srgbClr val="FF3300"/>
                </a:solidFill>
                <a:latin typeface="Verdana" pitchFamily="34" charset="0"/>
              </a:rPr>
              <a:t>Этап выработки структуры:</a:t>
            </a:r>
            <a:endParaRPr lang="ru-RU" sz="1200">
              <a:solidFill>
                <a:srgbClr val="FF3300"/>
              </a:solidFill>
              <a:latin typeface="Verdana" pitchFamily="34" charset="0"/>
            </a:endParaRPr>
          </a:p>
          <a:p>
            <a:pPr algn="ctr" eaLnBrk="1" hangingPunct="1"/>
            <a:r>
              <a:rPr lang="ru-RU" sz="1200">
                <a:latin typeface="Verdana" pitchFamily="34" charset="0"/>
              </a:rPr>
              <a:t> </a:t>
            </a:r>
            <a:endParaRPr lang="ru-RU" sz="1400">
              <a:latin typeface="Verdana" pitchFamily="34" charset="0"/>
            </a:endParaRPr>
          </a:p>
          <a:p>
            <a:pPr algn="ctr" eaLnBrk="1" hangingPunct="1"/>
            <a:r>
              <a:rPr lang="ru-RU" sz="1400">
                <a:latin typeface="Verdana" pitchFamily="34" charset="0"/>
              </a:rPr>
              <a:t>Усложнение структуры Децентрализация</a:t>
            </a:r>
          </a:p>
          <a:p>
            <a:pPr algn="ctr" eaLnBrk="1" hangingPunct="1"/>
            <a:r>
              <a:rPr lang="ru-RU" sz="1400">
                <a:latin typeface="Verdana" pitchFamily="34" charset="0"/>
              </a:rPr>
              <a:t>Диверсифициро-ванные рынки</a:t>
            </a:r>
          </a:p>
        </p:txBody>
      </p:sp>
      <p:sp>
        <p:nvSpPr>
          <p:cNvPr id="53255" name="Text Box 19"/>
          <p:cNvSpPr txBox="1">
            <a:spLocks noChangeArrowheads="1"/>
          </p:cNvSpPr>
          <p:nvPr/>
        </p:nvSpPr>
        <p:spPr bwMode="auto">
          <a:xfrm>
            <a:off x="7164388" y="4365625"/>
            <a:ext cx="1728787" cy="1943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200" b="1">
                <a:solidFill>
                  <a:srgbClr val="996600"/>
                </a:solidFill>
                <a:latin typeface="Verdana" pitchFamily="34" charset="0"/>
              </a:rPr>
              <a:t>Этап упадка:</a:t>
            </a:r>
            <a:endParaRPr lang="ru-RU" sz="1200">
              <a:solidFill>
                <a:srgbClr val="996600"/>
              </a:solidFill>
              <a:latin typeface="Verdana" pitchFamily="34" charset="0"/>
            </a:endParaRPr>
          </a:p>
          <a:p>
            <a:pPr algn="ctr" eaLnBrk="1" hangingPunct="1"/>
            <a:r>
              <a:rPr lang="ru-RU" sz="1200">
                <a:solidFill>
                  <a:srgbClr val="996600"/>
                </a:solidFill>
                <a:latin typeface="Verdana" pitchFamily="34" charset="0"/>
              </a:rPr>
              <a:t> </a:t>
            </a:r>
          </a:p>
          <a:p>
            <a:pPr algn="ctr" eaLnBrk="1" hangingPunct="1"/>
            <a:r>
              <a:rPr lang="ru-RU" sz="1400">
                <a:latin typeface="Verdana" pitchFamily="34" charset="0"/>
              </a:rPr>
              <a:t>Высокая текучесть кадров Возрастающие конфликты</a:t>
            </a:r>
          </a:p>
        </p:txBody>
      </p:sp>
      <p:sp>
        <p:nvSpPr>
          <p:cNvPr id="53256" name="Line 24"/>
          <p:cNvSpPr>
            <a:spLocks noChangeShapeType="1"/>
          </p:cNvSpPr>
          <p:nvPr/>
        </p:nvSpPr>
        <p:spPr bwMode="auto">
          <a:xfrm flipV="1">
            <a:off x="250825" y="3500438"/>
            <a:ext cx="1441450" cy="431800"/>
          </a:xfrm>
          <a:prstGeom prst="line">
            <a:avLst/>
          </a:prstGeom>
          <a:noFill/>
          <a:ln w="57150">
            <a:solidFill>
              <a:srgbClr val="FF3300"/>
            </a:solidFill>
            <a:round/>
            <a:headEnd type="diamond" w="lg" len="lg"/>
            <a:tailEnd type="diamond" w="lg" len="lg"/>
          </a:ln>
          <a:extLst>
            <a:ext uri="{909E8E84-426E-40DD-AFC4-6F175D3DCCD1}">
              <a14:hiddenFill xmlns:a14="http://schemas.microsoft.com/office/drawing/2010/main">
                <a:noFill/>
              </a14:hiddenFill>
            </a:ext>
          </a:extLst>
        </p:spPr>
        <p:txBody>
          <a:bodyPr/>
          <a:lstStyle/>
          <a:p>
            <a:endParaRPr lang="ru-RU"/>
          </a:p>
        </p:txBody>
      </p:sp>
      <p:sp>
        <p:nvSpPr>
          <p:cNvPr id="53257" name="Line 25"/>
          <p:cNvSpPr>
            <a:spLocks noChangeShapeType="1"/>
          </p:cNvSpPr>
          <p:nvPr/>
        </p:nvSpPr>
        <p:spPr bwMode="auto">
          <a:xfrm flipV="1">
            <a:off x="1692275" y="1773238"/>
            <a:ext cx="1727200" cy="1727200"/>
          </a:xfrm>
          <a:prstGeom prst="line">
            <a:avLst/>
          </a:prstGeom>
          <a:noFill/>
          <a:ln w="57150">
            <a:solidFill>
              <a:srgbClr val="FF3300"/>
            </a:solidFill>
            <a:round/>
            <a:headEnd/>
            <a:tailEnd type="diamond" w="lg" len="lg"/>
          </a:ln>
          <a:extLst>
            <a:ext uri="{909E8E84-426E-40DD-AFC4-6F175D3DCCD1}">
              <a14:hiddenFill xmlns:a14="http://schemas.microsoft.com/office/drawing/2010/main">
                <a:noFill/>
              </a14:hiddenFill>
            </a:ext>
          </a:extLst>
        </p:spPr>
        <p:txBody>
          <a:bodyPr/>
          <a:lstStyle/>
          <a:p>
            <a:endParaRPr lang="ru-RU"/>
          </a:p>
        </p:txBody>
      </p:sp>
      <p:sp>
        <p:nvSpPr>
          <p:cNvPr id="53258" name="Line 26"/>
          <p:cNvSpPr>
            <a:spLocks noChangeShapeType="1"/>
          </p:cNvSpPr>
          <p:nvPr/>
        </p:nvSpPr>
        <p:spPr bwMode="auto">
          <a:xfrm flipV="1">
            <a:off x="3419475" y="1412875"/>
            <a:ext cx="1081088" cy="360363"/>
          </a:xfrm>
          <a:prstGeom prst="line">
            <a:avLst/>
          </a:prstGeom>
          <a:noFill/>
          <a:ln w="57150">
            <a:solidFill>
              <a:srgbClr val="FF3300"/>
            </a:solidFill>
            <a:round/>
            <a:headEnd/>
            <a:tailEnd type="diamond" w="lg" len="lg"/>
          </a:ln>
          <a:extLst>
            <a:ext uri="{909E8E84-426E-40DD-AFC4-6F175D3DCCD1}">
              <a14:hiddenFill xmlns:a14="http://schemas.microsoft.com/office/drawing/2010/main">
                <a:noFill/>
              </a14:hiddenFill>
            </a:ext>
          </a:extLst>
        </p:spPr>
        <p:txBody>
          <a:bodyPr/>
          <a:lstStyle/>
          <a:p>
            <a:endParaRPr lang="ru-RU"/>
          </a:p>
        </p:txBody>
      </p:sp>
      <p:sp>
        <p:nvSpPr>
          <p:cNvPr id="53259" name="Line 27"/>
          <p:cNvSpPr>
            <a:spLocks noChangeShapeType="1"/>
          </p:cNvSpPr>
          <p:nvPr/>
        </p:nvSpPr>
        <p:spPr bwMode="auto">
          <a:xfrm flipV="1">
            <a:off x="4500563" y="1268413"/>
            <a:ext cx="2232025" cy="144462"/>
          </a:xfrm>
          <a:prstGeom prst="line">
            <a:avLst/>
          </a:prstGeom>
          <a:noFill/>
          <a:ln w="57150">
            <a:solidFill>
              <a:srgbClr val="FF3300"/>
            </a:solidFill>
            <a:round/>
            <a:headEnd/>
            <a:tailEnd type="diamond" w="lg" len="lg"/>
          </a:ln>
          <a:extLst>
            <a:ext uri="{909E8E84-426E-40DD-AFC4-6F175D3DCCD1}">
              <a14:hiddenFill xmlns:a14="http://schemas.microsoft.com/office/drawing/2010/main">
                <a:noFill/>
              </a14:hiddenFill>
            </a:ext>
          </a:extLst>
        </p:spPr>
        <p:txBody>
          <a:bodyPr/>
          <a:lstStyle/>
          <a:p>
            <a:endParaRPr lang="ru-RU"/>
          </a:p>
        </p:txBody>
      </p:sp>
      <p:sp>
        <p:nvSpPr>
          <p:cNvPr id="53260" name="Line 28"/>
          <p:cNvSpPr>
            <a:spLocks noChangeShapeType="1"/>
          </p:cNvSpPr>
          <p:nvPr/>
        </p:nvSpPr>
        <p:spPr bwMode="auto">
          <a:xfrm>
            <a:off x="6732588" y="1268413"/>
            <a:ext cx="863600" cy="2016125"/>
          </a:xfrm>
          <a:prstGeom prst="line">
            <a:avLst/>
          </a:prstGeom>
          <a:noFill/>
          <a:ln w="57150">
            <a:solidFill>
              <a:srgbClr val="FF3300"/>
            </a:solidFill>
            <a:round/>
            <a:headEnd/>
            <a:tailEnd type="diamond" w="lg" len="lg"/>
          </a:ln>
          <a:extLst>
            <a:ext uri="{909E8E84-426E-40DD-AFC4-6F175D3DCCD1}">
              <a14:hiddenFill xmlns:a14="http://schemas.microsoft.com/office/drawing/2010/main">
                <a:noFill/>
              </a14:hiddenFill>
            </a:ext>
          </a:extLst>
        </p:spPr>
        <p:txBody>
          <a:bodyPr/>
          <a:lstStyle/>
          <a:p>
            <a:endParaRPr lang="ru-RU"/>
          </a:p>
        </p:txBody>
      </p:sp>
      <p:sp>
        <p:nvSpPr>
          <p:cNvPr id="53261" name="Line 29"/>
          <p:cNvSpPr>
            <a:spLocks noChangeShapeType="1"/>
          </p:cNvSpPr>
          <p:nvPr/>
        </p:nvSpPr>
        <p:spPr bwMode="auto">
          <a:xfrm>
            <a:off x="7596188" y="3284538"/>
            <a:ext cx="1296987" cy="649287"/>
          </a:xfrm>
          <a:prstGeom prst="line">
            <a:avLst/>
          </a:prstGeom>
          <a:noFill/>
          <a:ln w="57150">
            <a:solidFill>
              <a:srgbClr val="FF3300"/>
            </a:solidFill>
            <a:round/>
            <a:headEnd/>
            <a:tailEnd type="diamond" w="lg" len="lg"/>
          </a:ln>
          <a:extLst>
            <a:ext uri="{909E8E84-426E-40DD-AFC4-6F175D3DCCD1}">
              <a14:hiddenFill xmlns:a14="http://schemas.microsoft.com/office/drawing/2010/main">
                <a:noFill/>
              </a14:hiddenFill>
            </a:ext>
          </a:extLst>
        </p:spPr>
        <p:txBody>
          <a:bodyPr/>
          <a:lstStyle/>
          <a:p>
            <a:endParaRPr lang="ru-RU"/>
          </a:p>
        </p:txBody>
      </p:sp>
      <p:sp>
        <p:nvSpPr>
          <p:cNvPr id="53262" name="Line 30"/>
          <p:cNvSpPr>
            <a:spLocks noChangeShapeType="1"/>
          </p:cNvSpPr>
          <p:nvPr/>
        </p:nvSpPr>
        <p:spPr bwMode="auto">
          <a:xfrm>
            <a:off x="1763713" y="3644900"/>
            <a:ext cx="144462" cy="6477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ru-RU"/>
          </a:p>
        </p:txBody>
      </p:sp>
      <p:sp>
        <p:nvSpPr>
          <p:cNvPr id="53263" name="Line 31"/>
          <p:cNvSpPr>
            <a:spLocks noChangeShapeType="1"/>
          </p:cNvSpPr>
          <p:nvPr/>
        </p:nvSpPr>
        <p:spPr bwMode="auto">
          <a:xfrm flipH="1">
            <a:off x="3635375" y="1555750"/>
            <a:ext cx="865188" cy="273685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ru-RU"/>
          </a:p>
        </p:txBody>
      </p:sp>
      <p:sp>
        <p:nvSpPr>
          <p:cNvPr id="53264" name="Line 32"/>
          <p:cNvSpPr>
            <a:spLocks noChangeShapeType="1"/>
          </p:cNvSpPr>
          <p:nvPr/>
        </p:nvSpPr>
        <p:spPr bwMode="auto">
          <a:xfrm>
            <a:off x="6732588" y="1412875"/>
            <a:ext cx="503237" cy="2879725"/>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ru-RU"/>
          </a:p>
        </p:txBody>
      </p:sp>
      <p:sp>
        <p:nvSpPr>
          <p:cNvPr id="53265" name="Text Box 33"/>
          <p:cNvSpPr txBox="1">
            <a:spLocks noChangeArrowheads="1"/>
          </p:cNvSpPr>
          <p:nvPr/>
        </p:nvSpPr>
        <p:spPr bwMode="auto">
          <a:xfrm>
            <a:off x="250825" y="3068638"/>
            <a:ext cx="1296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ru-RU" sz="1600" b="1">
                <a:solidFill>
                  <a:srgbClr val="008000"/>
                </a:solidFill>
              </a:rPr>
              <a:t>Создание</a:t>
            </a:r>
          </a:p>
        </p:txBody>
      </p:sp>
      <p:sp>
        <p:nvSpPr>
          <p:cNvPr id="53266" name="Text Box 34"/>
          <p:cNvSpPr txBox="1">
            <a:spLocks noChangeArrowheads="1"/>
          </p:cNvSpPr>
          <p:nvPr/>
        </p:nvSpPr>
        <p:spPr bwMode="auto">
          <a:xfrm>
            <a:off x="1979613" y="2132013"/>
            <a:ext cx="1296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ru-RU" sz="1600" b="1">
                <a:solidFill>
                  <a:srgbClr val="0066FF"/>
                </a:solidFill>
              </a:rPr>
              <a:t>Рост</a:t>
            </a:r>
          </a:p>
        </p:txBody>
      </p:sp>
      <p:sp>
        <p:nvSpPr>
          <p:cNvPr id="53267" name="Text Box 35"/>
          <p:cNvSpPr txBox="1">
            <a:spLocks noChangeArrowheads="1"/>
          </p:cNvSpPr>
          <p:nvPr/>
        </p:nvSpPr>
        <p:spPr bwMode="auto">
          <a:xfrm>
            <a:off x="4930775" y="981075"/>
            <a:ext cx="1296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ru-RU" sz="1600" b="1">
                <a:solidFill>
                  <a:srgbClr val="FF3300"/>
                </a:solidFill>
              </a:rPr>
              <a:t>Зрелость</a:t>
            </a:r>
          </a:p>
        </p:txBody>
      </p:sp>
      <p:sp>
        <p:nvSpPr>
          <p:cNvPr id="53268" name="Text Box 36"/>
          <p:cNvSpPr txBox="1">
            <a:spLocks noChangeArrowheads="1"/>
          </p:cNvSpPr>
          <p:nvPr/>
        </p:nvSpPr>
        <p:spPr bwMode="auto">
          <a:xfrm>
            <a:off x="7812088" y="3092450"/>
            <a:ext cx="1296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ru-RU" sz="1600" b="1">
                <a:solidFill>
                  <a:srgbClr val="663300"/>
                </a:solidFill>
              </a:rPr>
              <a:t>Упадок</a:t>
            </a:r>
          </a:p>
        </p:txBody>
      </p:sp>
      <p:sp>
        <p:nvSpPr>
          <p:cNvPr id="53269" name="Line 37"/>
          <p:cNvSpPr>
            <a:spLocks noChangeShapeType="1"/>
          </p:cNvSpPr>
          <p:nvPr/>
        </p:nvSpPr>
        <p:spPr bwMode="auto">
          <a:xfrm>
            <a:off x="250825" y="4292600"/>
            <a:ext cx="8642350" cy="0"/>
          </a:xfrm>
          <a:prstGeom prst="line">
            <a:avLst/>
          </a:prstGeom>
          <a:noFill/>
          <a:ln w="38100">
            <a:solidFill>
              <a:srgbClr val="996600"/>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53270" name="Picture 38" descr="j029324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95288" y="333375"/>
            <a:ext cx="1081087" cy="796925"/>
          </a:xfrm>
          <a:noFill/>
        </p:spPr>
      </p:pic>
      <p:sp>
        <p:nvSpPr>
          <p:cNvPr id="53271" name="Oval 39" descr="Папирус"/>
          <p:cNvSpPr>
            <a:spLocks noChangeArrowheads="1"/>
          </p:cNvSpPr>
          <p:nvPr/>
        </p:nvSpPr>
        <p:spPr bwMode="auto">
          <a:xfrm>
            <a:off x="107950" y="6192838"/>
            <a:ext cx="1873250" cy="549275"/>
          </a:xfrm>
          <a:prstGeom prst="ellipse">
            <a:avLst/>
          </a:prstGeom>
          <a:blipFill dpi="0" rotWithShape="1">
            <a:blip r:embed="rId3"/>
            <a:srcRect/>
            <a:tile tx="0" ty="0" sx="100000" sy="100000" flip="none" algn="tl"/>
          </a:blipFill>
          <a:ln w="9525">
            <a:solidFill>
              <a:schemeClr val="accent1"/>
            </a:solidFill>
            <a:round/>
            <a:headEnd/>
            <a:tailEnd/>
          </a:ln>
        </p:spPr>
        <p:txBody>
          <a:bodyPr wrap="none" anchor="ctr"/>
          <a:lstStyle/>
          <a:p>
            <a:pPr algn="ctr"/>
            <a:r>
              <a:rPr lang="ru-RU" sz="1600" b="1">
                <a:latin typeface="Times New Roman" pitchFamily="18" charset="0"/>
              </a:rPr>
              <a:t>Управление</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p:cTn id="7" dur="1000" fill="hold"/>
                                        <p:tgtEl>
                                          <p:spTgt spid="12293"/>
                                        </p:tgtEl>
                                        <p:attrNameLst>
                                          <p:attrName>ppt_x</p:attrName>
                                        </p:attrNameLst>
                                      </p:cBhvr>
                                      <p:tavLst>
                                        <p:tav tm="0">
                                          <p:val>
                                            <p:strVal val="#ppt_x-.2"/>
                                          </p:val>
                                        </p:tav>
                                        <p:tav tm="100000">
                                          <p:val>
                                            <p:strVal val="#ppt_x"/>
                                          </p:val>
                                        </p:tav>
                                      </p:tavLst>
                                    </p:anim>
                                    <p:anim calcmode="lin" valueType="num">
                                      <p:cBhvr>
                                        <p:cTn id="8" dur="1000" fill="hold"/>
                                        <p:tgtEl>
                                          <p:spTgt spid="1229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475"/>
            <a:ext cx="9144000" cy="715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9" y="-117475"/>
            <a:ext cx="9154359" cy="732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вал 3"/>
          <p:cNvSpPr/>
          <p:nvPr/>
        </p:nvSpPr>
        <p:spPr bwMode="auto">
          <a:xfrm>
            <a:off x="4716016" y="3397346"/>
            <a:ext cx="1584176" cy="643259"/>
          </a:xfrm>
          <a:prstGeom prst="ellipse">
            <a:avLst/>
          </a:prstGeom>
          <a:noFill/>
          <a:ln w="76200" cap="flat" cmpd="sng" algn="ctr">
            <a:solidFill>
              <a:srgbClr val="0070C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p:txBody>
      </p:sp>
      <p:sp>
        <p:nvSpPr>
          <p:cNvPr id="5" name="Стрелка вверх 4"/>
          <p:cNvSpPr/>
          <p:nvPr/>
        </p:nvSpPr>
        <p:spPr bwMode="auto">
          <a:xfrm>
            <a:off x="5004048" y="4189434"/>
            <a:ext cx="1080120" cy="1543822"/>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60646803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539750" y="1772816"/>
            <a:ext cx="8229600" cy="1143000"/>
          </a:xfrm>
        </p:spPr>
        <p:txBody>
          <a:bodyPr/>
          <a:lstStyle/>
          <a:p>
            <a:pPr algn="ctr" fontAlgn="auto">
              <a:spcAft>
                <a:spcPts val="0"/>
              </a:spcAft>
              <a:defRPr/>
            </a:pPr>
            <a:r>
              <a:rPr lang="ru-RU" sz="6600" dirty="0" smtClean="0">
                <a:solidFill>
                  <a:srgbClr val="0000FF"/>
                </a:solidFill>
                <a:latin typeface="Arial Black" pitchFamily="34" charset="0"/>
              </a:rPr>
              <a:t>Модели развития организаций</a:t>
            </a:r>
          </a:p>
        </p:txBody>
      </p:sp>
      <p:sp>
        <p:nvSpPr>
          <p:cNvPr id="3" name="Oval 39" descr="Папирус"/>
          <p:cNvSpPr>
            <a:spLocks noChangeArrowheads="1"/>
          </p:cNvSpPr>
          <p:nvPr/>
        </p:nvSpPr>
        <p:spPr bwMode="auto">
          <a:xfrm>
            <a:off x="107950" y="6192838"/>
            <a:ext cx="1873250" cy="549275"/>
          </a:xfrm>
          <a:prstGeom prst="ellipse">
            <a:avLst/>
          </a:prstGeom>
          <a:blipFill dpi="0" rotWithShape="1">
            <a:blip r:embed="rId2"/>
            <a:srcRect/>
            <a:tile tx="0" ty="0" sx="100000" sy="100000" flip="none" algn="tl"/>
          </a:blipFill>
          <a:ln w="9525">
            <a:solidFill>
              <a:schemeClr val="accent1"/>
            </a:solidFill>
            <a:round/>
            <a:headEnd/>
            <a:tailEnd/>
          </a:ln>
        </p:spPr>
        <p:txBody>
          <a:bodyPr wrap="none" anchor="ctr"/>
          <a:lstStyle/>
          <a:p>
            <a:pPr algn="ctr"/>
            <a:r>
              <a:rPr lang="ru-RU" sz="1600" b="1">
                <a:latin typeface="Times New Roman" pitchFamily="18" charset="0"/>
              </a:rPr>
              <a:t>Управление</a:t>
            </a:r>
          </a:p>
        </p:txBody>
      </p:sp>
    </p:spTree>
    <p:extLst>
      <p:ext uri="{BB962C8B-B14F-4D97-AF65-F5344CB8AC3E}">
        <p14:creationId xmlns:p14="http://schemas.microsoft.com/office/powerpoint/2010/main" val="297068073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346100"/>
            <a:ext cx="8218487" cy="1282700"/>
          </a:xfrm>
        </p:spPr>
        <p:txBody>
          <a:bodyPr/>
          <a:lstStyle/>
          <a:p>
            <a:pPr algn="ctr" fontAlgn="auto">
              <a:spcAft>
                <a:spcPts val="0"/>
              </a:spcAft>
              <a:defRPr/>
            </a:pPr>
            <a:r>
              <a:rPr lang="ru-RU" sz="3200" dirty="0" smtClean="0">
                <a:solidFill>
                  <a:srgbClr val="0000FF"/>
                </a:solidFill>
                <a:latin typeface="Arial Black" pitchFamily="34" charset="0"/>
              </a:rPr>
              <a:t>А. Даун</a:t>
            </a:r>
            <a:br>
              <a:rPr lang="ru-RU" sz="3200" dirty="0" smtClean="0">
                <a:solidFill>
                  <a:srgbClr val="0000FF"/>
                </a:solidFill>
                <a:latin typeface="Arial Black" pitchFamily="34" charset="0"/>
              </a:rPr>
            </a:br>
            <a:r>
              <a:rPr lang="ru-RU" sz="3200" dirty="0" smtClean="0">
                <a:solidFill>
                  <a:srgbClr val="0000FF"/>
                </a:solidFill>
                <a:latin typeface="Arial Black" pitchFamily="34" charset="0"/>
              </a:rPr>
              <a:t> «Движущие силы роста» (1967) </a:t>
            </a:r>
          </a:p>
        </p:txBody>
      </p:sp>
      <p:sp>
        <p:nvSpPr>
          <p:cNvPr id="9219" name="Rectangle 3"/>
          <p:cNvSpPr>
            <a:spLocks noGrp="1" noChangeArrowheads="1"/>
          </p:cNvSpPr>
          <p:nvPr>
            <p:ph idx="1"/>
          </p:nvPr>
        </p:nvSpPr>
        <p:spPr>
          <a:xfrm>
            <a:off x="928688" y="2143125"/>
            <a:ext cx="7138987" cy="3168650"/>
          </a:xfrm>
        </p:spPr>
        <p:txBody>
          <a:bodyPr/>
          <a:lstStyle/>
          <a:p>
            <a:pPr marL="609600" indent="-609600">
              <a:buFontTx/>
              <a:buAutoNum type="arabicParenR"/>
            </a:pPr>
            <a:r>
              <a:rPr lang="ru-RU" sz="4000" dirty="0" smtClean="0">
                <a:solidFill>
                  <a:srgbClr val="7030A0"/>
                </a:solidFill>
                <a:latin typeface="Arial Black" pitchFamily="34" charset="0"/>
              </a:rPr>
              <a:t>борьба за автономию </a:t>
            </a:r>
          </a:p>
          <a:p>
            <a:pPr marL="609600" indent="-609600">
              <a:buFontTx/>
              <a:buAutoNum type="arabicParenR"/>
            </a:pPr>
            <a:r>
              <a:rPr lang="ru-RU" sz="4000" dirty="0" smtClean="0">
                <a:solidFill>
                  <a:srgbClr val="7030A0"/>
                </a:solidFill>
                <a:latin typeface="Arial Black" pitchFamily="34" charset="0"/>
              </a:rPr>
              <a:t>стремительный рост</a:t>
            </a:r>
          </a:p>
          <a:p>
            <a:pPr marL="609600" indent="-609600">
              <a:buFontTx/>
              <a:buAutoNum type="arabicParenR"/>
            </a:pPr>
            <a:r>
              <a:rPr lang="ru-RU" sz="4000" dirty="0" smtClean="0">
                <a:solidFill>
                  <a:srgbClr val="7030A0"/>
                </a:solidFill>
                <a:latin typeface="Arial Black" pitchFamily="34" charset="0"/>
              </a:rPr>
              <a:t>замедление</a:t>
            </a:r>
          </a:p>
        </p:txBody>
      </p:sp>
    </p:spTree>
    <p:extLst>
      <p:ext uri="{BB962C8B-B14F-4D97-AF65-F5344CB8AC3E}">
        <p14:creationId xmlns:p14="http://schemas.microsoft.com/office/powerpoint/2010/main" val="194190458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0063" y="642938"/>
            <a:ext cx="8183562" cy="1050925"/>
          </a:xfrm>
        </p:spPr>
        <p:txBody>
          <a:bodyPr>
            <a:noAutofit/>
          </a:bodyPr>
          <a:lstStyle/>
          <a:p>
            <a:pPr algn="ctr" fontAlgn="auto">
              <a:spcAft>
                <a:spcPts val="0"/>
              </a:spcAft>
              <a:defRPr/>
            </a:pPr>
            <a:r>
              <a:rPr lang="ru-RU" sz="3600" dirty="0" smtClean="0">
                <a:solidFill>
                  <a:srgbClr val="0000FF"/>
                </a:solidFill>
                <a:latin typeface="Arial Black" pitchFamily="34" charset="0"/>
              </a:rPr>
              <a:t>Г. Липпитт и У. Шмидт «Управленческое участие» (1967)</a:t>
            </a:r>
            <a:endParaRPr lang="ru-RU" sz="3600" dirty="0" smtClean="0">
              <a:solidFill>
                <a:srgbClr val="0000FF"/>
              </a:solidFill>
            </a:endParaRPr>
          </a:p>
        </p:txBody>
      </p:sp>
      <p:sp>
        <p:nvSpPr>
          <p:cNvPr id="10243" name="Rectangle 3"/>
          <p:cNvSpPr>
            <a:spLocks noGrp="1" noChangeArrowheads="1"/>
          </p:cNvSpPr>
          <p:nvPr>
            <p:ph idx="1"/>
          </p:nvPr>
        </p:nvSpPr>
        <p:spPr>
          <a:xfrm>
            <a:off x="2000250" y="2609056"/>
            <a:ext cx="4757738" cy="3124200"/>
          </a:xfrm>
        </p:spPr>
        <p:txBody>
          <a:bodyPr/>
          <a:lstStyle/>
          <a:p>
            <a:pPr marL="609600" indent="-609600">
              <a:buClr>
                <a:schemeClr val="folHlink"/>
              </a:buClr>
              <a:buFontTx/>
              <a:buAutoNum type="arabicParenR"/>
            </a:pPr>
            <a:r>
              <a:rPr lang="ru-RU" sz="4000" dirty="0" smtClean="0">
                <a:solidFill>
                  <a:srgbClr val="00B050"/>
                </a:solidFill>
                <a:latin typeface="Arial Black" pitchFamily="34" charset="0"/>
              </a:rPr>
              <a:t>рождение</a:t>
            </a:r>
          </a:p>
          <a:p>
            <a:pPr marL="609600" indent="-609600">
              <a:buClr>
                <a:schemeClr val="folHlink"/>
              </a:buClr>
              <a:buFontTx/>
              <a:buAutoNum type="arabicParenR"/>
            </a:pPr>
            <a:r>
              <a:rPr lang="ru-RU" sz="4000" dirty="0" smtClean="0">
                <a:solidFill>
                  <a:srgbClr val="00B050"/>
                </a:solidFill>
                <a:latin typeface="Arial Black" pitchFamily="34" charset="0"/>
              </a:rPr>
              <a:t>юность</a:t>
            </a:r>
          </a:p>
          <a:p>
            <a:pPr marL="609600" indent="-609600">
              <a:buClr>
                <a:schemeClr val="folHlink"/>
              </a:buClr>
              <a:buFontTx/>
              <a:buAutoNum type="arabicParenR"/>
            </a:pPr>
            <a:r>
              <a:rPr lang="ru-RU" sz="4000" dirty="0" smtClean="0">
                <a:solidFill>
                  <a:srgbClr val="00B050"/>
                </a:solidFill>
                <a:latin typeface="Arial Black" pitchFamily="34" charset="0"/>
              </a:rPr>
              <a:t>зрелость</a:t>
            </a:r>
          </a:p>
        </p:txBody>
      </p:sp>
    </p:spTree>
    <p:extLst>
      <p:ext uri="{BB962C8B-B14F-4D97-AF65-F5344CB8AC3E}">
        <p14:creationId xmlns:p14="http://schemas.microsoft.com/office/powerpoint/2010/main" val="354891295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0063" y="571500"/>
            <a:ext cx="8229600" cy="1066800"/>
          </a:xfrm>
        </p:spPr>
        <p:txBody>
          <a:bodyPr/>
          <a:lstStyle/>
          <a:p>
            <a:pPr algn="ctr" fontAlgn="auto">
              <a:spcAft>
                <a:spcPts val="0"/>
              </a:spcAft>
              <a:defRPr/>
            </a:pPr>
            <a:r>
              <a:rPr lang="ru-RU" dirty="0" smtClean="0">
                <a:solidFill>
                  <a:srgbClr val="0066CC"/>
                </a:solidFill>
                <a:latin typeface="Arial Black" pitchFamily="34" charset="0"/>
              </a:rPr>
              <a:t>Дж. Гриббин (1981)</a:t>
            </a:r>
            <a:r>
              <a:rPr lang="ru-RU" dirty="0" smtClean="0">
                <a:solidFill>
                  <a:srgbClr val="0066CC"/>
                </a:solidFill>
              </a:rPr>
              <a:t> </a:t>
            </a:r>
          </a:p>
        </p:txBody>
      </p:sp>
      <p:sp>
        <p:nvSpPr>
          <p:cNvPr id="11267" name="Rectangle 3"/>
          <p:cNvSpPr>
            <a:spLocks noGrp="1" noChangeArrowheads="1"/>
          </p:cNvSpPr>
          <p:nvPr>
            <p:ph idx="1"/>
          </p:nvPr>
        </p:nvSpPr>
        <p:spPr>
          <a:xfrm>
            <a:off x="-108520" y="1600200"/>
            <a:ext cx="9828584" cy="4781550"/>
          </a:xfrm>
        </p:spPr>
        <p:txBody>
          <a:bodyPr/>
          <a:lstStyle/>
          <a:p>
            <a:pPr>
              <a:spcAft>
                <a:spcPts val="1800"/>
              </a:spcAft>
            </a:pPr>
            <a:r>
              <a:rPr lang="ru-RU" dirty="0" smtClean="0">
                <a:solidFill>
                  <a:srgbClr val="7030A0"/>
                </a:solidFill>
                <a:latin typeface="Arial Black" pitchFamily="34" charset="0"/>
              </a:rPr>
              <a:t>Фаза 1 – </a:t>
            </a:r>
            <a:r>
              <a:rPr lang="ru-RU" dirty="0" smtClean="0">
                <a:solidFill>
                  <a:srgbClr val="FFC000"/>
                </a:solidFill>
                <a:latin typeface="Arial Black" pitchFamily="34" charset="0"/>
              </a:rPr>
              <a:t>РОЖДЕНИЕ ОРГАНИЗАЦИИ  </a:t>
            </a:r>
          </a:p>
          <a:p>
            <a:pPr>
              <a:spcAft>
                <a:spcPts val="1800"/>
              </a:spcAft>
            </a:pPr>
            <a:r>
              <a:rPr lang="ru-RU" dirty="0" smtClean="0">
                <a:solidFill>
                  <a:srgbClr val="7030A0"/>
                </a:solidFill>
                <a:latin typeface="Arial Black" pitchFamily="34" charset="0"/>
              </a:rPr>
              <a:t>Фаза 2 – </a:t>
            </a:r>
            <a:r>
              <a:rPr lang="ru-RU" dirty="0" smtClean="0">
                <a:solidFill>
                  <a:srgbClr val="00B050"/>
                </a:solidFill>
                <a:latin typeface="Arial Black" pitchFamily="34" charset="0"/>
              </a:rPr>
              <a:t>ДЕТСТВО И ЮНОСТЬ</a:t>
            </a:r>
          </a:p>
          <a:p>
            <a:pPr>
              <a:spcAft>
                <a:spcPts val="1800"/>
              </a:spcAft>
            </a:pPr>
            <a:r>
              <a:rPr lang="ru-RU" dirty="0" smtClean="0">
                <a:solidFill>
                  <a:srgbClr val="7030A0"/>
                </a:solidFill>
                <a:latin typeface="Arial Black" pitchFamily="34" charset="0"/>
              </a:rPr>
              <a:t>Фаза 3 – </a:t>
            </a:r>
            <a:r>
              <a:rPr lang="ru-RU" dirty="0" smtClean="0">
                <a:solidFill>
                  <a:srgbClr val="FF0000"/>
                </a:solidFill>
                <a:latin typeface="Arial Black" pitchFamily="34" charset="0"/>
              </a:rPr>
              <a:t>ЗРЕЛОСТЬ </a:t>
            </a:r>
          </a:p>
          <a:p>
            <a:pPr>
              <a:spcAft>
                <a:spcPts val="1800"/>
              </a:spcAft>
            </a:pPr>
            <a:r>
              <a:rPr lang="ru-RU" dirty="0" smtClean="0">
                <a:solidFill>
                  <a:srgbClr val="7030A0"/>
                </a:solidFill>
                <a:latin typeface="Arial Black" pitchFamily="34" charset="0"/>
              </a:rPr>
              <a:t>Фаза 4 – </a:t>
            </a:r>
            <a:r>
              <a:rPr lang="ru-RU" dirty="0" smtClean="0">
                <a:solidFill>
                  <a:schemeClr val="accent5">
                    <a:lumMod val="50000"/>
                  </a:schemeClr>
                </a:solidFill>
                <a:latin typeface="Arial Black" pitchFamily="34" charset="0"/>
              </a:rPr>
              <a:t>СТАРЕНИЕ ОРГАНИЗАЦИИ </a:t>
            </a:r>
          </a:p>
          <a:p>
            <a:pPr>
              <a:spcAft>
                <a:spcPts val="1800"/>
              </a:spcAft>
            </a:pPr>
            <a:r>
              <a:rPr lang="ru-RU" dirty="0" smtClean="0">
                <a:solidFill>
                  <a:srgbClr val="7030A0"/>
                </a:solidFill>
                <a:latin typeface="Arial Black" pitchFamily="34" charset="0"/>
              </a:rPr>
              <a:t>Фаза 5 – </a:t>
            </a:r>
            <a:r>
              <a:rPr lang="ru-RU" dirty="0" smtClean="0">
                <a:solidFill>
                  <a:schemeClr val="bg1">
                    <a:lumMod val="50000"/>
                  </a:schemeClr>
                </a:solidFill>
                <a:latin typeface="Arial Black" pitchFamily="34" charset="0"/>
              </a:rPr>
              <a:t>ВОЗРОЖДЕНИЕ ОРГАНИЗАЦИИ</a:t>
            </a:r>
          </a:p>
        </p:txBody>
      </p:sp>
      <p:sp>
        <p:nvSpPr>
          <p:cNvPr id="4" name="Oval 39" descr="Папирус"/>
          <p:cNvSpPr>
            <a:spLocks noChangeArrowheads="1"/>
          </p:cNvSpPr>
          <p:nvPr/>
        </p:nvSpPr>
        <p:spPr bwMode="auto">
          <a:xfrm>
            <a:off x="107950" y="6192838"/>
            <a:ext cx="1873250" cy="549275"/>
          </a:xfrm>
          <a:prstGeom prst="ellipse">
            <a:avLst/>
          </a:prstGeom>
          <a:blipFill dpi="0" rotWithShape="1">
            <a:blip r:embed="rId2"/>
            <a:srcRect/>
            <a:tile tx="0" ty="0" sx="100000" sy="100000" flip="none" algn="tl"/>
          </a:blipFill>
          <a:ln w="9525">
            <a:solidFill>
              <a:schemeClr val="accent1"/>
            </a:solidFill>
            <a:round/>
            <a:headEnd/>
            <a:tailEnd/>
          </a:ln>
        </p:spPr>
        <p:txBody>
          <a:bodyPr wrap="none" anchor="ctr"/>
          <a:lstStyle/>
          <a:p>
            <a:pPr algn="ctr"/>
            <a:r>
              <a:rPr lang="ru-RU" sz="1600" b="1">
                <a:latin typeface="Times New Roman" pitchFamily="18" charset="0"/>
              </a:rPr>
              <a:t>Управление</a:t>
            </a:r>
          </a:p>
        </p:txBody>
      </p:sp>
    </p:spTree>
    <p:extLst>
      <p:ext uri="{BB962C8B-B14F-4D97-AF65-F5344CB8AC3E}">
        <p14:creationId xmlns:p14="http://schemas.microsoft.com/office/powerpoint/2010/main" val="99684212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72913" y="188640"/>
            <a:ext cx="8791575" cy="360040"/>
          </a:xfrm>
        </p:spPr>
        <p:txBody>
          <a:bodyPr>
            <a:normAutofit fontScale="90000"/>
          </a:bodyPr>
          <a:lstStyle/>
          <a:p>
            <a:pPr algn="ctr" fontAlgn="auto">
              <a:spcAft>
                <a:spcPts val="0"/>
              </a:spcAft>
              <a:defRPr/>
            </a:pPr>
            <a:r>
              <a:rPr lang="ru-RU" sz="2800" dirty="0" smtClean="0">
                <a:solidFill>
                  <a:srgbClr val="0070C0"/>
                </a:solidFill>
                <a:latin typeface="Arial Black" pitchFamily="34" charset="0"/>
              </a:rPr>
              <a:t>СТАДИИ ЖИЗНЕННОГО ЦИКЛА ОРГАНИЗАЦИИ</a:t>
            </a:r>
          </a:p>
        </p:txBody>
      </p:sp>
      <p:graphicFrame>
        <p:nvGraphicFramePr>
          <p:cNvPr id="147520" name="Group 64"/>
          <p:cNvGraphicFramePr>
            <a:graphicFrameLocks noGrp="1"/>
          </p:cNvGraphicFramePr>
          <p:nvPr>
            <p:ph type="tbl" idx="1"/>
            <p:extLst>
              <p:ext uri="{D42A27DB-BD31-4B8C-83A1-F6EECF244321}">
                <p14:modId xmlns:p14="http://schemas.microsoft.com/office/powerpoint/2010/main" val="1669236953"/>
              </p:ext>
            </p:extLst>
          </p:nvPr>
        </p:nvGraphicFramePr>
        <p:xfrm>
          <a:off x="357188" y="785813"/>
          <a:ext cx="8499475" cy="5765801"/>
        </p:xfrm>
        <a:graphic>
          <a:graphicData uri="http://schemas.openxmlformats.org/drawingml/2006/table">
            <a:tbl>
              <a:tblPr/>
              <a:tblGrid>
                <a:gridCol w="1381964"/>
                <a:gridCol w="7117511"/>
              </a:tblGrid>
              <a:tr h="3703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Стадия</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Описание</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777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bg1">
                              <a:lumMod val="50000"/>
                            </a:schemeClr>
                          </a:solidFill>
                          <a:effectLst/>
                          <a:latin typeface="Arial" pitchFamily="34" charset="0"/>
                          <a:cs typeface="Arial" pitchFamily="34" charset="0"/>
                        </a:rPr>
                        <a:t>Рождение</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pitchFamily="34" charset="0"/>
                          <a:cs typeface="Arial" pitchFamily="34" charset="0"/>
                        </a:rPr>
                        <a:t>Выявляются неудовлетворенные требования потребителя. Целеустремленность, способность рисковать и преданность делу. Директивный метод руководства.</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2345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rgbClr val="00B050"/>
                          </a:solidFill>
                          <a:effectLst/>
                          <a:latin typeface="Arial" pitchFamily="34" charset="0"/>
                          <a:cs typeface="Arial" pitchFamily="34" charset="0"/>
                        </a:rPr>
                        <a:t>Детство</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pitchFamily="34" charset="0"/>
                          <a:cs typeface="Arial" pitchFamily="34" charset="0"/>
                        </a:rPr>
                        <a:t>Задача – быстрый успех. Цели – здоровое существование и развитие, а не простое выживание. Нередко вся работа выполняется на пределе возможностей, чтобы не потерять темп возрастающего успеха. Управление осуществляется деятельным и подготовленным руководителем и его первоначальной командой.</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6917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rgbClr val="FF0000"/>
                          </a:solidFill>
                          <a:effectLst/>
                          <a:latin typeface="Arial" pitchFamily="34" charset="0"/>
                          <a:cs typeface="Arial" pitchFamily="34" charset="0"/>
                        </a:rPr>
                        <a:t>Отрочество</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pitchFamily="34" charset="0"/>
                          <a:cs typeface="Arial" pitchFamily="34" charset="0"/>
                        </a:rPr>
                        <a:t>Рост организации осуществляется, как правило, несистематично; организация набирает силу, однако координация проводится ниже оптимального уровня. Налаживается планирование, разработка бюджетов, прогнозов. Расширяется прием на работу специалистов. Основатели организации вынуждены больше выполнять роль непосредственных руководителей, а не предпринимателей, проводя систематическое планирование, координацию, управление и контроль.</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6917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rgbClr val="0070C0"/>
                          </a:solidFill>
                          <a:effectLst/>
                          <a:latin typeface="Arial" pitchFamily="34" charset="0"/>
                          <a:cs typeface="Arial" pitchFamily="34" charset="0"/>
                        </a:rPr>
                        <a:t>Ранняя зрелость</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pitchFamily="34" charset="0"/>
                          <a:cs typeface="Arial" pitchFamily="34" charset="0"/>
                        </a:rPr>
                        <a:t>Экспансия, дифференциация и, возможно, диверсификация. Образуются структурные подразделения, результаты деятельности которых измеряются полученной прибылью. Используются многие общепринятые методы оценки эффективности, должностные инструкции, делегирование полномочий, нормы производительности, экспертиза, организация обучения и развития. Однако начинают проявлять себя тенденции бюрократизма, борьбы за власть.</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Tree>
    <p:extLst>
      <p:ext uri="{BB962C8B-B14F-4D97-AF65-F5344CB8AC3E}">
        <p14:creationId xmlns:p14="http://schemas.microsoft.com/office/powerpoint/2010/main" val="2693437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250825" y="260648"/>
            <a:ext cx="8642350" cy="598488"/>
          </a:xfrm>
        </p:spPr>
        <p:txBody>
          <a:bodyPr>
            <a:normAutofit/>
          </a:bodyPr>
          <a:lstStyle/>
          <a:p>
            <a:pPr algn="ctr" fontAlgn="auto">
              <a:spcAft>
                <a:spcPts val="0"/>
              </a:spcAft>
              <a:defRPr/>
            </a:pPr>
            <a:r>
              <a:rPr lang="ru-RU" sz="2800" dirty="0" smtClean="0">
                <a:solidFill>
                  <a:srgbClr val="0066CC"/>
                </a:solidFill>
                <a:latin typeface="Arial Black" pitchFamily="34" charset="0"/>
              </a:rPr>
              <a:t>Стадии жизненного цикла организации</a:t>
            </a:r>
          </a:p>
        </p:txBody>
      </p:sp>
      <p:sp>
        <p:nvSpPr>
          <p:cNvPr id="13315" name="Rectangle 3"/>
          <p:cNvSpPr>
            <a:spLocks noGrp="1" noChangeArrowheads="1"/>
          </p:cNvSpPr>
          <p:nvPr>
            <p:ph type="body" sz="half" idx="1"/>
          </p:nvPr>
        </p:nvSpPr>
        <p:spPr/>
        <p:txBody>
          <a:bodyPr/>
          <a:lstStyle/>
          <a:p>
            <a:pPr>
              <a:buFontTx/>
              <a:buNone/>
            </a:pPr>
            <a:r>
              <a:rPr lang="ru-RU" smtClean="0"/>
              <a:t/>
            </a:r>
            <a:br>
              <a:rPr lang="ru-RU" smtClean="0"/>
            </a:br>
            <a:r>
              <a:rPr lang="ru-RU" smtClean="0"/>
              <a:t/>
            </a:r>
            <a:br>
              <a:rPr lang="ru-RU" smtClean="0"/>
            </a:br>
            <a:endParaRPr lang="ru-RU" smtClean="0"/>
          </a:p>
        </p:txBody>
      </p:sp>
      <p:graphicFrame>
        <p:nvGraphicFramePr>
          <p:cNvPr id="152704" name="Group 128"/>
          <p:cNvGraphicFramePr>
            <a:graphicFrameLocks noGrp="1"/>
          </p:cNvGraphicFramePr>
          <p:nvPr>
            <p:ph sz="half" idx="2"/>
            <p:extLst>
              <p:ext uri="{D42A27DB-BD31-4B8C-83A1-F6EECF244321}">
                <p14:modId xmlns:p14="http://schemas.microsoft.com/office/powerpoint/2010/main" val="3683430903"/>
              </p:ext>
            </p:extLst>
          </p:nvPr>
        </p:nvGraphicFramePr>
        <p:xfrm>
          <a:off x="287338" y="981075"/>
          <a:ext cx="8677275" cy="5595938"/>
        </p:xfrm>
        <a:graphic>
          <a:graphicData uri="http://schemas.openxmlformats.org/drawingml/2006/table">
            <a:tbl>
              <a:tblPr/>
              <a:tblGrid>
                <a:gridCol w="1300162"/>
                <a:gridCol w="7377113"/>
              </a:tblGrid>
              <a:tr h="3658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Стадия</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Описание</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234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dirty="0" smtClean="0">
                          <a:ln>
                            <a:noFill/>
                          </a:ln>
                          <a:solidFill>
                            <a:srgbClr val="FF0000"/>
                          </a:solidFill>
                          <a:effectLst/>
                          <a:latin typeface="Arial" pitchFamily="34" charset="0"/>
                          <a:cs typeface="Arial" pitchFamily="34" charset="0"/>
                        </a:rPr>
                        <a:t>Расцвет сил</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pitchFamily="34" charset="0"/>
                          <a:cs typeface="Arial" pitchFamily="34" charset="0"/>
                        </a:rPr>
                        <a:t>Цель - сбалансированный рост. Приоритеты: структура, координация, стабильность, контроль наравне с инновациями, совершенствованием всех частей и децентрализацией. Новая продукция, рынок сбыта и технологии должны быть управляемы, а квалификационные навыки управленческого персонала – более отточены.</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0059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dirty="0" smtClean="0">
                          <a:ln>
                            <a:noFill/>
                          </a:ln>
                          <a:solidFill>
                            <a:srgbClr val="00B050"/>
                          </a:solidFill>
                          <a:effectLst/>
                          <a:latin typeface="Arial" pitchFamily="34" charset="0"/>
                          <a:cs typeface="Arial" pitchFamily="34" charset="0"/>
                        </a:rPr>
                        <a:t>Полная зрелость</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pitchFamily="34" charset="0"/>
                          <a:cs typeface="Arial" pitchFamily="34" charset="0"/>
                        </a:rPr>
                        <a:t>Имея компетентное, но не всегда ответственное руководство, организация действует практически сама по себе. Уровень доходов вполне приемлем, но темпы роста замедляются. Организация может отклоняться от своих первоначальных целей под влиянием внешнего давления.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7162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dirty="0" smtClean="0">
                          <a:ln>
                            <a:noFill/>
                          </a:ln>
                          <a:solidFill>
                            <a:schemeClr val="accent5">
                              <a:lumMod val="50000"/>
                            </a:schemeClr>
                          </a:solidFill>
                          <a:effectLst/>
                          <a:latin typeface="Arial" pitchFamily="34" charset="0"/>
                          <a:cs typeface="Arial" pitchFamily="34" charset="0"/>
                        </a:rPr>
                        <a:t>Старение</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pitchFamily="34" charset="0"/>
                          <a:cs typeface="Arial" pitchFamily="34" charset="0"/>
                        </a:rPr>
                        <a:t>Этап не наступает, если организация периодически обновляется. Конкуренты покушаются на долю организации на рынке. Бюрократическая волокита, не всегда обоснованная стратегия, неэффективная система мотиваций, громоздкая система контроля, закрытость к новым идеям – все это вместе взятое создает условия для «закупорки артерий». В результате организация постепенно начинает распадаться. Она вынуждена либо принять жесткую систему обновления, либо погибнуть как самостоятельная структура.</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273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bg1">
                              <a:lumMod val="50000"/>
                            </a:schemeClr>
                          </a:solidFill>
                          <a:effectLst/>
                          <a:latin typeface="Arial" pitchFamily="34" charset="0"/>
                          <a:cs typeface="Arial" pitchFamily="34" charset="0"/>
                        </a:rPr>
                        <a:t>Обновление</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pitchFamily="34" charset="0"/>
                          <a:cs typeface="Arial" pitchFamily="34" charset="0"/>
                        </a:rPr>
                        <a:t>Организация в состоянии подняться из пепла как Феникс. Это может сделать новая команда руководителей, уполномоченных на проведение реорганизации и осуществление плановой программы внутреннего организационного развития.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Tree>
    <p:extLst>
      <p:ext uri="{BB962C8B-B14F-4D97-AF65-F5344CB8AC3E}">
        <p14:creationId xmlns:p14="http://schemas.microsoft.com/office/powerpoint/2010/main" val="217848174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116632"/>
            <a:ext cx="8255000" cy="382587"/>
          </a:xfrm>
        </p:spPr>
        <p:txBody>
          <a:bodyPr>
            <a:normAutofit fontScale="90000"/>
          </a:bodyPr>
          <a:lstStyle/>
          <a:p>
            <a:pPr algn="ctr" fontAlgn="auto">
              <a:spcAft>
                <a:spcPts val="0"/>
              </a:spcAft>
              <a:defRPr/>
            </a:pPr>
            <a:r>
              <a:rPr lang="ru-RU" sz="2400" dirty="0" smtClean="0">
                <a:solidFill>
                  <a:srgbClr val="0066CC"/>
                </a:solidFill>
                <a:latin typeface="Arial Black" pitchFamily="34" charset="0"/>
              </a:rPr>
              <a:t>Характеристики стадий жизненного цикла организации</a:t>
            </a:r>
          </a:p>
        </p:txBody>
      </p:sp>
      <p:pic>
        <p:nvPicPr>
          <p:cNvPr id="15363" name="Picture 4" descr="_t2-2"/>
          <p:cNvPicPr>
            <a:picLocks noGrp="1" noChangeAspect="1" noChangeArrowheads="1"/>
          </p:cNvPicPr>
          <p:nvPr>
            <p:ph idx="1"/>
          </p:nvPr>
        </p:nvPicPr>
        <p:blipFill>
          <a:blip r:embed="rId2">
            <a:lum bright="-4000" contrast="-6000"/>
            <a:extLst>
              <a:ext uri="{BEBA8EAE-BF5A-486C-A8C5-ECC9F3942E4B}">
                <a14:imgProps xmlns:a14="http://schemas.microsoft.com/office/drawing/2010/main">
                  <a14:imgLayer r:embed="rId3">
                    <a14:imgEffect>
                      <a14:sharpenSoften amount="50000"/>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a:xfrm>
            <a:off x="0" y="836613"/>
            <a:ext cx="9144000" cy="6021387"/>
          </a:xfrm>
        </p:spPr>
      </p:pic>
    </p:spTree>
    <p:extLst>
      <p:ext uri="{BB962C8B-B14F-4D97-AF65-F5344CB8AC3E}">
        <p14:creationId xmlns:p14="http://schemas.microsoft.com/office/powerpoint/2010/main" val="53527848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637"/>
          <a:stretch/>
        </p:blipFill>
        <p:spPr bwMode="auto">
          <a:xfrm>
            <a:off x="0" y="954106"/>
            <a:ext cx="9144000" cy="571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9512" y="116632"/>
            <a:ext cx="8712968" cy="954107"/>
          </a:xfrm>
          <a:prstGeom prst="rect">
            <a:avLst/>
          </a:prstGeom>
          <a:solidFill>
            <a:srgbClr val="FFFFCC"/>
          </a:solidFill>
          <a:ln>
            <a:solidFill>
              <a:schemeClr val="tx1">
                <a:lumMod val="95000"/>
                <a:lumOff val="5000"/>
              </a:schemeClr>
            </a:solidFill>
          </a:ln>
        </p:spPr>
        <p:txBody>
          <a:bodyPr wrap="square" rtlCol="0">
            <a:spAutoFit/>
          </a:bodyPr>
          <a:lstStyle/>
          <a:p>
            <a:pPr algn="ctr"/>
            <a:r>
              <a:rPr lang="ru-RU" sz="2800" dirty="0" smtClean="0">
                <a:solidFill>
                  <a:srgbClr val="FF0000"/>
                </a:solidFill>
                <a:effectLst>
                  <a:outerShdw blurRad="38100" dist="38100" dir="2700000" algn="tl">
                    <a:srgbClr val="000000">
                      <a:alpha val="43137"/>
                    </a:srgbClr>
                  </a:outerShdw>
                </a:effectLst>
              </a:rPr>
              <a:t>Модель жизненного цикла организации по </a:t>
            </a:r>
            <a:r>
              <a:rPr lang="ru-RU" sz="2800" dirty="0" err="1" smtClean="0">
                <a:solidFill>
                  <a:srgbClr val="FF0000"/>
                </a:solidFill>
                <a:effectLst>
                  <a:outerShdw blurRad="38100" dist="38100" dir="2700000" algn="tl">
                    <a:srgbClr val="000000">
                      <a:alpha val="43137"/>
                    </a:srgbClr>
                  </a:outerShdw>
                </a:effectLst>
              </a:rPr>
              <a:t>Адизесу</a:t>
            </a:r>
            <a:r>
              <a:rPr lang="ru-RU" sz="2800" dirty="0" smtClean="0">
                <a:solidFill>
                  <a:srgbClr val="FF0000"/>
                </a:solidFill>
                <a:effectLst>
                  <a:outerShdw blurRad="38100" dist="38100" dir="2700000" algn="tl">
                    <a:srgbClr val="000000">
                      <a:alpha val="43137"/>
                    </a:srgbClr>
                  </a:outerShdw>
                </a:effectLst>
              </a:rPr>
              <a:t> </a:t>
            </a:r>
            <a:r>
              <a:rPr lang="en-US" sz="2800" dirty="0" smtClean="0">
                <a:solidFill>
                  <a:srgbClr val="FF0000"/>
                </a:solidFill>
                <a:effectLst>
                  <a:outerShdw blurRad="38100" dist="38100" dir="2700000" algn="tl">
                    <a:srgbClr val="000000">
                      <a:alpha val="43137"/>
                    </a:srgbClr>
                  </a:outerShdw>
                </a:effectLst>
              </a:rPr>
              <a:t>[ </a:t>
            </a:r>
            <a:r>
              <a:rPr lang="ru-RU" sz="2800" dirty="0">
                <a:solidFill>
                  <a:srgbClr val="FF0000"/>
                </a:solidFill>
                <a:effectLst>
                  <a:outerShdw blurRad="38100" dist="38100" dir="2700000" algn="tl">
                    <a:srgbClr val="000000">
                      <a:alpha val="43137"/>
                    </a:srgbClr>
                  </a:outerShdw>
                </a:effectLst>
              </a:rPr>
              <a:t>А</a:t>
            </a:r>
            <a:r>
              <a:rPr lang="en-US" sz="2800" dirty="0" err="1" smtClean="0">
                <a:solidFill>
                  <a:srgbClr val="FF0000"/>
                </a:solidFill>
                <a:effectLst>
                  <a:outerShdw blurRad="38100" dist="38100" dir="2700000" algn="tl">
                    <a:srgbClr val="000000">
                      <a:alpha val="43137"/>
                    </a:srgbClr>
                  </a:outerShdw>
                </a:effectLst>
              </a:rPr>
              <a:t>dizes</a:t>
            </a:r>
            <a:r>
              <a:rPr lang="ru-RU" sz="2800" dirty="0" smtClean="0">
                <a:solidFill>
                  <a:srgbClr val="FF0000"/>
                </a:solidFill>
                <a:effectLst>
                  <a:outerShdw blurRad="38100" dist="38100" dir="2700000" algn="tl">
                    <a:srgbClr val="000000">
                      <a:alpha val="43137"/>
                    </a:srgbClr>
                  </a:outerShdw>
                </a:effectLst>
              </a:rPr>
              <a:t>, 1988, 1999</a:t>
            </a:r>
            <a:r>
              <a:rPr lang="en-US" sz="2800" dirty="0" smtClean="0">
                <a:solidFill>
                  <a:srgbClr val="FF0000"/>
                </a:solidFill>
                <a:effectLst>
                  <a:outerShdw blurRad="38100" dist="38100" dir="2700000" algn="tl">
                    <a:srgbClr val="000000">
                      <a:alpha val="43137"/>
                    </a:srgbClr>
                  </a:outerShdw>
                </a:effectLst>
              </a:rPr>
              <a:t>]</a:t>
            </a:r>
            <a:endParaRPr lang="ru-RU" sz="2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713093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395288" y="333375"/>
            <a:ext cx="8229600" cy="503238"/>
          </a:xfrm>
        </p:spPr>
        <p:txBody>
          <a:bodyPr>
            <a:normAutofit fontScale="90000"/>
          </a:bodyPr>
          <a:lstStyle/>
          <a:p>
            <a:pPr algn="ctr" fontAlgn="auto">
              <a:spcAft>
                <a:spcPts val="0"/>
              </a:spcAft>
              <a:defRPr/>
            </a:pPr>
            <a:r>
              <a:rPr lang="ru-RU" sz="3200" dirty="0" smtClean="0">
                <a:solidFill>
                  <a:srgbClr val="0070C0"/>
                </a:solidFill>
                <a:latin typeface="Arial Black" pitchFamily="34" charset="0"/>
              </a:rPr>
              <a:t>Этапы ЖЦО по И. </a:t>
            </a:r>
            <a:r>
              <a:rPr lang="ru-RU" sz="3200" dirty="0" err="1" smtClean="0">
                <a:solidFill>
                  <a:srgbClr val="0070C0"/>
                </a:solidFill>
                <a:latin typeface="Arial Black" pitchFamily="34" charset="0"/>
              </a:rPr>
              <a:t>Адизесу</a:t>
            </a:r>
            <a:r>
              <a:rPr lang="ru-RU" sz="3200" dirty="0" smtClean="0">
                <a:solidFill>
                  <a:srgbClr val="0070C0"/>
                </a:solidFill>
                <a:latin typeface="Arial Black" pitchFamily="34" charset="0"/>
              </a:rPr>
              <a:t> (1979г.)</a:t>
            </a:r>
          </a:p>
        </p:txBody>
      </p:sp>
      <p:graphicFrame>
        <p:nvGraphicFramePr>
          <p:cNvPr id="149613" name="Group 109"/>
          <p:cNvGraphicFramePr>
            <a:graphicFrameLocks noGrp="1"/>
          </p:cNvGraphicFramePr>
          <p:nvPr>
            <p:ph type="tbl" idx="1"/>
            <p:extLst>
              <p:ext uri="{D42A27DB-BD31-4B8C-83A1-F6EECF244321}">
                <p14:modId xmlns:p14="http://schemas.microsoft.com/office/powerpoint/2010/main" val="3317019634"/>
              </p:ext>
            </p:extLst>
          </p:nvPr>
        </p:nvGraphicFramePr>
        <p:xfrm>
          <a:off x="250825" y="1052513"/>
          <a:ext cx="8713788" cy="5581650"/>
        </p:xfrm>
        <a:graphic>
          <a:graphicData uri="http://schemas.openxmlformats.org/drawingml/2006/table">
            <a:tbl>
              <a:tblPr/>
              <a:tblGrid>
                <a:gridCol w="354013"/>
                <a:gridCol w="4537075"/>
                <a:gridCol w="3822700"/>
              </a:tblGrid>
              <a:tr h="3657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Характеристика стадии ЖЦО</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Черты кризиса стадии</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3352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cs typeface="Arial" pitchFamily="34" charset="0"/>
                        </a:rPr>
                        <a:t>1</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cs typeface="Arial" pitchFamily="34" charset="0"/>
                        </a:rPr>
                        <a:t>Стадия предпринимательства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lang="ru-RU"/>
                    </a:p>
                  </a:txBody>
                  <a:tcPr/>
                </a:tc>
              </a:tr>
              <a:tr h="17479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cs typeface="Arial" pitchFamily="34" charset="0"/>
                        </a:rPr>
                        <a:t>Рождение организации. Акцент на создание продукта и выживание на рынке. Основатели кампании сами занимаются вопросами производства и сбыта. Организация неформальна и </a:t>
                      </a:r>
                      <a:r>
                        <a:rPr kumimoji="0" lang="ru-RU" sz="1600" b="0" i="0" u="none" strike="noStrike" cap="none" normalizeH="0" baseline="0" dirty="0" err="1" smtClean="0">
                          <a:ln>
                            <a:noFill/>
                          </a:ln>
                          <a:solidFill>
                            <a:schemeClr val="tx1"/>
                          </a:solidFill>
                          <a:effectLst/>
                          <a:latin typeface="Arial" pitchFamily="34" charset="0"/>
                          <a:cs typeface="Arial" pitchFamily="34" charset="0"/>
                        </a:rPr>
                        <a:t>небюрократична</a:t>
                      </a:r>
                      <a:r>
                        <a:rPr kumimoji="0" lang="ru-RU" sz="1600" b="0" i="0" u="none" strike="noStrike" cap="none" normalizeH="0" baseline="0" dirty="0" smtClean="0">
                          <a:ln>
                            <a:noFill/>
                          </a:ln>
                          <a:solidFill>
                            <a:schemeClr val="tx1"/>
                          </a:solidFill>
                          <a:effectLst/>
                          <a:latin typeface="Arial" pitchFamily="34" charset="0"/>
                          <a:cs typeface="Arial" pitchFamily="34" charset="0"/>
                        </a:rPr>
                        <a:t>. Основная черта – творчество.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cs typeface="Arial" pitchFamily="34" charset="0"/>
                        </a:rPr>
                        <a:t>Потребность в руководстве.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3352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cs typeface="Arial" pitchFamily="34" charset="0"/>
                        </a:rPr>
                        <a:t>2</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cs typeface="Arial" pitchFamily="34" charset="0"/>
                        </a:rPr>
                        <a:t>Стадия коллективизма</a:t>
                      </a:r>
                      <a:r>
                        <a:rPr kumimoji="0" lang="ru-RU" sz="1600" b="0" i="0" u="none" strike="noStrike" cap="none" normalizeH="0" baseline="0" dirty="0" smtClean="0">
                          <a:ln>
                            <a:noFill/>
                          </a:ln>
                          <a:solidFill>
                            <a:schemeClr val="tx1"/>
                          </a:solidFill>
                          <a:effectLst/>
                          <a:latin typeface="Arial" pitchFamily="34" charset="0"/>
                          <a:cs typeface="Arial" pitchFamily="34" charset="0"/>
                        </a:rPr>
                        <a:t>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lang="ru-RU"/>
                    </a:p>
                  </a:txBody>
                  <a:tcPr/>
                </a:tc>
              </a:tr>
              <a:tr h="27973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cs typeface="Arial" pitchFamily="34" charset="0"/>
                        </a:rPr>
                        <a:t>Выработка четких целей, определение направления своей деятельности. Подразделения выстраиваются в соответствии с властной иерархией, спецификой деятельности и начинающимся разделением труда. Сотрудники идентифицируют себя с миссией организации, стараются добиться ее успеха. Коммуникация и контроль по большей части неформальны. Основная цель- рост.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cs typeface="Arial" pitchFamily="34" charset="0"/>
                        </a:rPr>
                        <a:t>Потребность в делегировании полномочий. Новый менеджмент успешен, рядовые сотрудники постепенно начинают ощущать потребность в большей самостоятельности. Встает задача найти механизм контроля и координации работы подразделений без прямого надзора сверху.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r>
            </a:tbl>
          </a:graphicData>
        </a:graphic>
      </p:graphicFrame>
    </p:spTree>
    <p:extLst>
      <p:ext uri="{BB962C8B-B14F-4D97-AF65-F5344CB8AC3E}">
        <p14:creationId xmlns:p14="http://schemas.microsoft.com/office/powerpoint/2010/main" val="14275083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539552" y="156691"/>
            <a:ext cx="8302625" cy="608013"/>
          </a:xfrm>
        </p:spPr>
        <p:txBody>
          <a:bodyPr/>
          <a:lstStyle/>
          <a:p>
            <a:pPr algn="ctr" fontAlgn="auto">
              <a:spcAft>
                <a:spcPts val="0"/>
              </a:spcAft>
              <a:defRPr/>
            </a:pPr>
            <a:r>
              <a:rPr lang="ru-RU" sz="2400" dirty="0" smtClean="0">
                <a:solidFill>
                  <a:srgbClr val="0066CC"/>
                </a:solidFill>
                <a:latin typeface="Arial Black" pitchFamily="34" charset="0"/>
              </a:rPr>
              <a:t>Этапы ЖЦО по И. </a:t>
            </a:r>
            <a:r>
              <a:rPr lang="ru-RU" sz="2400" dirty="0" err="1" smtClean="0">
                <a:solidFill>
                  <a:srgbClr val="0066CC"/>
                </a:solidFill>
                <a:latin typeface="Arial Black" pitchFamily="34" charset="0"/>
              </a:rPr>
              <a:t>Адизесу</a:t>
            </a:r>
            <a:r>
              <a:rPr lang="ru-RU" sz="2400" dirty="0" smtClean="0">
                <a:solidFill>
                  <a:srgbClr val="0066CC"/>
                </a:solidFill>
                <a:latin typeface="Arial Black" pitchFamily="34" charset="0"/>
              </a:rPr>
              <a:t> </a:t>
            </a:r>
          </a:p>
        </p:txBody>
      </p:sp>
      <p:graphicFrame>
        <p:nvGraphicFramePr>
          <p:cNvPr id="148527" name="Group 47"/>
          <p:cNvGraphicFramePr>
            <a:graphicFrameLocks noGrp="1"/>
          </p:cNvGraphicFramePr>
          <p:nvPr>
            <p:ph type="tbl" idx="1"/>
            <p:extLst>
              <p:ext uri="{D42A27DB-BD31-4B8C-83A1-F6EECF244321}">
                <p14:modId xmlns:p14="http://schemas.microsoft.com/office/powerpoint/2010/main" val="2873641954"/>
              </p:ext>
            </p:extLst>
          </p:nvPr>
        </p:nvGraphicFramePr>
        <p:xfrm>
          <a:off x="428625" y="695325"/>
          <a:ext cx="8258175" cy="5999227"/>
        </p:xfrm>
        <a:graphic>
          <a:graphicData uri="http://schemas.openxmlformats.org/drawingml/2006/table">
            <a:tbl>
              <a:tblPr/>
              <a:tblGrid>
                <a:gridCol w="258041"/>
                <a:gridCol w="4919249"/>
                <a:gridCol w="3080885"/>
              </a:tblGrid>
              <a:tr h="365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Характеристика стадии ЖЦО</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Черты кризиса стадии</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335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cs typeface="Arial" pitchFamily="34" charset="0"/>
                        </a:rPr>
                        <a:t>3</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cs typeface="Arial" pitchFamily="34" charset="0"/>
                        </a:rPr>
                        <a:t>Стадия формализации </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lang="ru-RU"/>
                    </a:p>
                  </a:txBody>
                  <a:tcPr/>
                </a:tc>
              </a:tr>
              <a:tr h="16915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cs typeface="Arial"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pitchFamily="34" charset="0"/>
                          <a:cs typeface="Arial" pitchFamily="34" charset="0"/>
                        </a:rPr>
                        <a:t>Начинают действовать правила, процедуры и системы контроля. Коммуникации становятся более редкими и формальными. Высшее руководство начинают занимать такие проблемы, как стратегия и планирование. Контроль передается на средний уровень управления. Цель- стабильность и расширение рынка.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pitchFamily="34" charset="0"/>
                          <a:cs typeface="Arial" pitchFamily="34" charset="0"/>
                        </a:rPr>
                        <a:t>Необходимость расширения бюрократии. Организация становиться слишком большой и сложной, чтобы ею можно было управлять посредством формальных программ.</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335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cs typeface="Arial" pitchFamily="34" charset="0"/>
                        </a:rPr>
                        <a:t>4</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smtClean="0">
                          <a:ln>
                            <a:noFill/>
                          </a:ln>
                          <a:solidFill>
                            <a:schemeClr val="tx1"/>
                          </a:solidFill>
                          <a:effectLst/>
                          <a:latin typeface="Arial" pitchFamily="34" charset="0"/>
                          <a:cs typeface="Arial" pitchFamily="34" charset="0"/>
                        </a:rPr>
                        <a:t>Стадия совершенствования</a:t>
                      </a:r>
                      <a:endParaRPr kumimoji="0" lang="ru-RU" sz="1500" b="0" i="0" u="none" strike="noStrike" cap="none" normalizeH="0" baseline="0" smtClean="0">
                        <a:ln>
                          <a:noFill/>
                        </a:ln>
                        <a:solidFill>
                          <a:schemeClr val="tx1"/>
                        </a:solidFill>
                        <a:effectLst/>
                        <a:latin typeface="Arial" pitchFamily="34"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lang="ru-RU"/>
                    </a:p>
                  </a:txBody>
                  <a:tcPr/>
                </a:tc>
              </a:tr>
              <a:tr h="3271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cs typeface="Arial"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pitchFamily="34" charset="0"/>
                          <a:cs typeface="Arial" pitchFamily="34" charset="0"/>
                        </a:rPr>
                        <a:t>Компания становится большой и бюрократизированной, с экстенсивными системами контроля, правилами и процедурами. По-новому рассматривается сотрудничество и командная работа. Усиливается социальный контроль и самодисциплина. Формальные процедуры могут быть упрощены и переданы командам менеджеров и рабочим группам. Команды часто формируются из представителей разных подразделений. Возможно деление организации на множество подразделений.  Приобретают статус и репутация организации. Менеджеры могут наступать на бюрократию или пытаться ее модернизировать.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pitchFamily="34" charset="0"/>
                          <a:cs typeface="Arial" pitchFamily="34" charset="0"/>
                        </a:rPr>
                        <a:t>Потребность в управлении. Достигнув стадии зрелости организация может пережить временный упадок. Кампания перестает соответствовать требованиям окружающей среды. Необходимы инновации.</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r>
            </a:tbl>
          </a:graphicData>
        </a:graphic>
      </p:graphicFrame>
    </p:spTree>
    <p:extLst>
      <p:ext uri="{BB962C8B-B14F-4D97-AF65-F5344CB8AC3E}">
        <p14:creationId xmlns:p14="http://schemas.microsoft.com/office/powerpoint/2010/main" val="172252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11188" y="290513"/>
            <a:ext cx="8064500" cy="862012"/>
          </a:xfrm>
        </p:spPr>
        <p:txBody>
          <a:bodyPr/>
          <a:lstStyle/>
          <a:p>
            <a:pPr algn="ctr" eaLnBrk="1" hangingPunct="1"/>
            <a:r>
              <a:rPr lang="ru-RU" sz="3800" smtClean="0"/>
              <a:t>Необходимое пояснение автора</a:t>
            </a:r>
          </a:p>
        </p:txBody>
      </p:sp>
      <p:sp>
        <p:nvSpPr>
          <p:cNvPr id="11267" name="Rectangle 3"/>
          <p:cNvSpPr>
            <a:spLocks noGrp="1" noChangeArrowheads="1"/>
          </p:cNvSpPr>
          <p:nvPr>
            <p:ph type="body" idx="1"/>
          </p:nvPr>
        </p:nvSpPr>
        <p:spPr>
          <a:xfrm>
            <a:off x="684213" y="1341438"/>
            <a:ext cx="7850187" cy="4700587"/>
          </a:xfrm>
          <a:solidFill>
            <a:srgbClr val="FFFFCC"/>
          </a:solidFill>
          <a:ln>
            <a:solidFill>
              <a:schemeClr val="hlink"/>
            </a:solidFill>
          </a:ln>
          <a:effectLst>
            <a:outerShdw dist="107763" dir="13500000" algn="ctr" rotWithShape="0">
              <a:schemeClr val="bg2">
                <a:alpha val="50000"/>
              </a:schemeClr>
            </a:outerShdw>
          </a:effectLst>
        </p:spPr>
        <p:txBody>
          <a:bodyPr/>
          <a:lstStyle/>
          <a:p>
            <a:pPr marL="469900" indent="-469900" algn="ctr" eaLnBrk="1" hangingPunct="1">
              <a:lnSpc>
                <a:spcPct val="80000"/>
              </a:lnSpc>
              <a:buFont typeface="Wingdings" pitchFamily="2" charset="2"/>
              <a:buNone/>
              <a:defRPr/>
            </a:pPr>
            <a:r>
              <a:rPr lang="fr-FR" sz="1600" dirty="0" smtClean="0"/>
              <a:t>       </a:t>
            </a:r>
            <a:r>
              <a:rPr lang="ru-RU" sz="1600" dirty="0" smtClean="0"/>
              <a:t>Представляемое методическое пособие, (</a:t>
            </a:r>
            <a:r>
              <a:rPr lang="ru-RU" sz="1600" dirty="0" err="1" smtClean="0"/>
              <a:t>схемо</a:t>
            </a:r>
            <a:r>
              <a:rPr lang="ru-RU" sz="1600" dirty="0" smtClean="0"/>
              <a:t>-курс), разработанное на </a:t>
            </a:r>
          </a:p>
          <a:p>
            <a:pPr marL="469900" indent="-469900" algn="ctr" eaLnBrk="1" hangingPunct="1">
              <a:lnSpc>
                <a:spcPct val="80000"/>
              </a:lnSpc>
              <a:buFont typeface="Wingdings" pitchFamily="2" charset="2"/>
              <a:buNone/>
              <a:defRPr/>
            </a:pPr>
            <a:r>
              <a:rPr lang="ru-RU" sz="1600" dirty="0" smtClean="0"/>
              <a:t>базе новейших</a:t>
            </a:r>
            <a:r>
              <a:rPr lang="fr-FR" sz="1600" dirty="0" smtClean="0"/>
              <a:t> </a:t>
            </a:r>
            <a:r>
              <a:rPr lang="ru-RU" sz="1600" dirty="0" smtClean="0"/>
              <a:t>информационных технологий является скромной </a:t>
            </a:r>
          </a:p>
          <a:p>
            <a:pPr marL="469900" indent="-469900" algn="ctr" eaLnBrk="1" hangingPunct="1">
              <a:lnSpc>
                <a:spcPct val="80000"/>
              </a:lnSpc>
              <a:buFont typeface="Wingdings" pitchFamily="2" charset="2"/>
              <a:buNone/>
              <a:defRPr/>
            </a:pPr>
            <a:r>
              <a:rPr lang="ru-RU" sz="1600" dirty="0" smtClean="0"/>
              <a:t>попыткой автора дать</a:t>
            </a:r>
            <a:r>
              <a:rPr lang="fr-FR" sz="1600" dirty="0" smtClean="0"/>
              <a:t> </a:t>
            </a:r>
            <a:r>
              <a:rPr lang="ru-RU" sz="1600" dirty="0" smtClean="0"/>
              <a:t>основу теоретических знаний в рамках учебной дисциплины </a:t>
            </a:r>
          </a:p>
          <a:p>
            <a:pPr marL="469900" indent="-469900" algn="ctr" eaLnBrk="1" hangingPunct="1">
              <a:lnSpc>
                <a:spcPct val="80000"/>
              </a:lnSpc>
              <a:buFont typeface="Wingdings" pitchFamily="2" charset="2"/>
              <a:buNone/>
              <a:defRPr/>
            </a:pPr>
            <a:r>
              <a:rPr lang="ru-RU" sz="1600" b="1" dirty="0" smtClean="0">
                <a:solidFill>
                  <a:srgbClr val="FF3300"/>
                </a:solidFill>
              </a:rPr>
              <a:t>«Теория организации и организационное поведение».</a:t>
            </a:r>
            <a:r>
              <a:rPr lang="ru-RU" sz="1600" dirty="0" smtClean="0"/>
              <a:t> </a:t>
            </a:r>
          </a:p>
          <a:p>
            <a:pPr marL="469900" indent="-469900" algn="ctr" eaLnBrk="1" hangingPunct="1">
              <a:lnSpc>
                <a:spcPct val="80000"/>
              </a:lnSpc>
              <a:buFont typeface="Wingdings" pitchFamily="2" charset="2"/>
              <a:buNone/>
              <a:defRPr/>
            </a:pPr>
            <a:r>
              <a:rPr lang="ru-RU" sz="1600" dirty="0" smtClean="0"/>
              <a:t>      </a:t>
            </a:r>
          </a:p>
          <a:p>
            <a:pPr marL="469900" indent="-469900" algn="ctr" eaLnBrk="1" hangingPunct="1">
              <a:lnSpc>
                <a:spcPct val="80000"/>
              </a:lnSpc>
              <a:buFont typeface="Wingdings" pitchFamily="2" charset="2"/>
              <a:buNone/>
              <a:defRPr/>
            </a:pPr>
            <a:r>
              <a:rPr lang="ru-RU" sz="1600" dirty="0" smtClean="0"/>
              <a:t> Отбор информации, логика изложения и дизайн не претендуют на </a:t>
            </a:r>
            <a:endParaRPr lang="fr-FR" sz="1600" dirty="0" smtClean="0"/>
          </a:p>
          <a:p>
            <a:pPr marL="469900" indent="-469900" algn="ctr" eaLnBrk="1" hangingPunct="1">
              <a:lnSpc>
                <a:spcPct val="80000"/>
              </a:lnSpc>
              <a:buFont typeface="Wingdings" pitchFamily="2" charset="2"/>
              <a:buNone/>
              <a:defRPr/>
            </a:pPr>
            <a:r>
              <a:rPr lang="ru-RU" sz="1600" dirty="0" smtClean="0"/>
              <a:t>абсолютную полноту и однозначность. Работа, скорее всего, представляет </a:t>
            </a:r>
            <a:endParaRPr lang="fr-FR" sz="1600" dirty="0" smtClean="0"/>
          </a:p>
          <a:p>
            <a:pPr marL="469900" indent="-469900" algn="ctr" eaLnBrk="1" hangingPunct="1">
              <a:lnSpc>
                <a:spcPct val="80000"/>
              </a:lnSpc>
              <a:buFont typeface="Wingdings" pitchFamily="2" charset="2"/>
              <a:buNone/>
              <a:defRPr/>
            </a:pPr>
            <a:r>
              <a:rPr lang="ru-RU" sz="1600" dirty="0" smtClean="0"/>
              <a:t>своеобразный набор тезисов в рамках обозначенных тем.</a:t>
            </a:r>
          </a:p>
          <a:p>
            <a:pPr marL="469900" indent="-469900" algn="ctr" eaLnBrk="1" hangingPunct="1">
              <a:lnSpc>
                <a:spcPct val="80000"/>
              </a:lnSpc>
              <a:buFont typeface="Wingdings" pitchFamily="2" charset="2"/>
              <a:buNone/>
              <a:defRPr/>
            </a:pPr>
            <a:r>
              <a:rPr lang="ru-RU" sz="1600" dirty="0" smtClean="0"/>
              <a:t>       Рекомендуется в качестве лекционного материала для </a:t>
            </a:r>
          </a:p>
          <a:p>
            <a:pPr marL="469900" indent="-469900" algn="ctr" eaLnBrk="1" hangingPunct="1">
              <a:lnSpc>
                <a:spcPct val="80000"/>
              </a:lnSpc>
              <a:buFont typeface="Wingdings" pitchFamily="2" charset="2"/>
              <a:buNone/>
              <a:defRPr/>
            </a:pPr>
            <a:r>
              <a:rPr lang="ru-RU" sz="1600" dirty="0" smtClean="0"/>
              <a:t>использования в учебном процессе преподавателей, владеющими темами </a:t>
            </a:r>
          </a:p>
          <a:p>
            <a:pPr marL="469900" indent="-469900" algn="ctr" eaLnBrk="1" hangingPunct="1">
              <a:lnSpc>
                <a:spcPct val="80000"/>
              </a:lnSpc>
              <a:buFont typeface="Wingdings" pitchFamily="2" charset="2"/>
              <a:buNone/>
              <a:defRPr/>
            </a:pPr>
            <a:r>
              <a:rPr lang="ru-RU" sz="1600" dirty="0" smtClean="0"/>
              <a:t>настоящего курса, занимающихся бучением студентов, слушателей системы повышения квалификации.</a:t>
            </a:r>
          </a:p>
          <a:p>
            <a:pPr marL="469900" indent="-469900" algn="ctr" eaLnBrk="1" hangingPunct="1">
              <a:lnSpc>
                <a:spcPct val="80000"/>
              </a:lnSpc>
              <a:buFont typeface="Wingdings" pitchFamily="2" charset="2"/>
              <a:buNone/>
              <a:defRPr/>
            </a:pPr>
            <a:r>
              <a:rPr lang="ru-RU" sz="1600" dirty="0" smtClean="0"/>
              <a:t>Материал может служить определенным этапом при получения знаний </a:t>
            </a:r>
          </a:p>
          <a:p>
            <a:pPr marL="469900" indent="-469900" algn="ctr" eaLnBrk="1" hangingPunct="1">
              <a:lnSpc>
                <a:spcPct val="80000"/>
              </a:lnSpc>
              <a:buFont typeface="Wingdings" pitchFamily="2" charset="2"/>
              <a:buNone/>
              <a:defRPr/>
            </a:pPr>
            <a:r>
              <a:rPr lang="ru-RU" sz="1600" dirty="0" smtClean="0"/>
              <a:t>при самостоятельной подготовке студентов, слушателей институтов </a:t>
            </a:r>
            <a:endParaRPr lang="fr-FR" sz="1600" dirty="0" smtClean="0"/>
          </a:p>
          <a:p>
            <a:pPr marL="469900" indent="-469900" algn="ctr" eaLnBrk="1" hangingPunct="1">
              <a:lnSpc>
                <a:spcPct val="80000"/>
              </a:lnSpc>
              <a:buFont typeface="Wingdings" pitchFamily="2" charset="2"/>
              <a:buNone/>
              <a:defRPr/>
            </a:pPr>
            <a:r>
              <a:rPr lang="ru-RU" sz="1600" dirty="0" smtClean="0"/>
              <a:t>переподготовки, менеджеров.</a:t>
            </a:r>
          </a:p>
          <a:p>
            <a:pPr marL="469900" indent="-469900" algn="ctr" eaLnBrk="1" hangingPunct="1">
              <a:lnSpc>
                <a:spcPct val="80000"/>
              </a:lnSpc>
              <a:buFont typeface="Wingdings" pitchFamily="2" charset="2"/>
              <a:buNone/>
              <a:defRPr/>
            </a:pPr>
            <a:r>
              <a:rPr lang="ru-RU" sz="1600" dirty="0" smtClean="0"/>
              <a:t>В материале представлен тест для самооценки полученных по курсу знаний.  </a:t>
            </a:r>
            <a:endParaRPr lang="en-US" sz="1600"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descr="63814~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5"/>
            <a:ext cx="9197786"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64584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684213" y="491009"/>
            <a:ext cx="8002587" cy="5602287"/>
          </a:xfrm>
        </p:spPr>
        <p:txBody>
          <a:bodyPr/>
          <a:lstStyle/>
          <a:p>
            <a:pPr algn="ctr" fontAlgn="auto">
              <a:spcAft>
                <a:spcPts val="0"/>
              </a:spcAft>
              <a:defRPr/>
            </a:pPr>
            <a:r>
              <a:rPr lang="ru-RU" dirty="0" smtClean="0">
                <a:solidFill>
                  <a:schemeClr val="folHlink"/>
                </a:solidFill>
                <a:latin typeface="Arial Black" pitchFamily="34" charset="0"/>
              </a:rPr>
              <a:t>Периоды, в которые организация принципиально изменяет ценности и ориентации, называют </a:t>
            </a:r>
            <a:br>
              <a:rPr lang="ru-RU" dirty="0" smtClean="0">
                <a:solidFill>
                  <a:schemeClr val="folHlink"/>
                </a:solidFill>
                <a:latin typeface="Arial Black" pitchFamily="34" charset="0"/>
              </a:rPr>
            </a:br>
            <a:r>
              <a:rPr lang="ru-RU" dirty="0" smtClean="0">
                <a:solidFill>
                  <a:srgbClr val="0070C0"/>
                </a:solidFill>
                <a:latin typeface="Arial Black" pitchFamily="34" charset="0"/>
              </a:rPr>
              <a:t>циклами </a:t>
            </a:r>
            <a:br>
              <a:rPr lang="ru-RU" dirty="0" smtClean="0">
                <a:solidFill>
                  <a:srgbClr val="0070C0"/>
                </a:solidFill>
                <a:latin typeface="Arial Black" pitchFamily="34" charset="0"/>
              </a:rPr>
            </a:br>
            <a:r>
              <a:rPr lang="ru-RU" dirty="0" smtClean="0">
                <a:solidFill>
                  <a:schemeClr val="folHlink"/>
                </a:solidFill>
                <a:latin typeface="Arial Black" pitchFamily="34" charset="0"/>
              </a:rPr>
              <a:t>или</a:t>
            </a:r>
            <a:r>
              <a:rPr lang="ru-RU" dirty="0" smtClean="0">
                <a:solidFill>
                  <a:srgbClr val="FFFFCC"/>
                </a:solidFill>
                <a:latin typeface="Arial Black" pitchFamily="34" charset="0"/>
              </a:rPr>
              <a:t> </a:t>
            </a:r>
            <a:r>
              <a:rPr lang="ru-RU" dirty="0" smtClean="0">
                <a:solidFill>
                  <a:srgbClr val="0070C0"/>
                </a:solidFill>
                <a:latin typeface="Arial Black" pitchFamily="34" charset="0"/>
              </a:rPr>
              <a:t>фазами </a:t>
            </a:r>
            <a:br>
              <a:rPr lang="ru-RU" dirty="0" smtClean="0">
                <a:solidFill>
                  <a:srgbClr val="0070C0"/>
                </a:solidFill>
                <a:latin typeface="Arial Black" pitchFamily="34" charset="0"/>
              </a:rPr>
            </a:br>
            <a:r>
              <a:rPr lang="ru-RU" dirty="0" smtClean="0">
                <a:solidFill>
                  <a:schemeClr val="folHlink"/>
                </a:solidFill>
                <a:latin typeface="Arial Black" pitchFamily="34" charset="0"/>
              </a:rPr>
              <a:t>развития организации</a:t>
            </a:r>
            <a:r>
              <a:rPr lang="ru-RU" sz="2800" dirty="0" smtClean="0">
                <a:solidFill>
                  <a:schemeClr val="accent1">
                    <a:tint val="88000"/>
                    <a:satMod val="150000"/>
                  </a:schemeClr>
                </a:solidFill>
                <a:latin typeface="Arial Black" pitchFamily="34" charset="0"/>
              </a:rPr>
              <a:t> </a:t>
            </a:r>
          </a:p>
        </p:txBody>
      </p:sp>
      <p:sp>
        <p:nvSpPr>
          <p:cNvPr id="3" name="Oval 39" descr="Папирус"/>
          <p:cNvSpPr>
            <a:spLocks noChangeArrowheads="1"/>
          </p:cNvSpPr>
          <p:nvPr/>
        </p:nvSpPr>
        <p:spPr bwMode="auto">
          <a:xfrm>
            <a:off x="107950" y="6192838"/>
            <a:ext cx="1873250" cy="549275"/>
          </a:xfrm>
          <a:prstGeom prst="ellipse">
            <a:avLst/>
          </a:prstGeom>
          <a:blipFill dpi="0" rotWithShape="1">
            <a:blip r:embed="rId2"/>
            <a:srcRect/>
            <a:tile tx="0" ty="0" sx="100000" sy="100000" flip="none" algn="tl"/>
          </a:blipFill>
          <a:ln w="9525">
            <a:solidFill>
              <a:schemeClr val="accent1"/>
            </a:solidFill>
            <a:round/>
            <a:headEnd/>
            <a:tailEnd/>
          </a:ln>
        </p:spPr>
        <p:txBody>
          <a:bodyPr wrap="none" anchor="ctr"/>
          <a:lstStyle/>
          <a:p>
            <a:pPr algn="ctr"/>
            <a:r>
              <a:rPr lang="ru-RU" sz="1600" b="1">
                <a:latin typeface="Times New Roman" pitchFamily="18" charset="0"/>
              </a:rPr>
              <a:t>Управление</a:t>
            </a:r>
          </a:p>
        </p:txBody>
      </p:sp>
    </p:spTree>
    <p:extLst>
      <p:ext uri="{BB962C8B-B14F-4D97-AF65-F5344CB8AC3E}">
        <p14:creationId xmlns:p14="http://schemas.microsoft.com/office/powerpoint/2010/main" val="400975473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0" y="1628800"/>
            <a:ext cx="9324528" cy="4525963"/>
          </a:xfrm>
        </p:spPr>
        <p:txBody>
          <a:bodyPr/>
          <a:lstStyle/>
          <a:p>
            <a:r>
              <a:rPr lang="ru-RU" dirty="0" smtClean="0">
                <a:solidFill>
                  <a:srgbClr val="0070C0"/>
                </a:solidFill>
                <a:latin typeface="Arial Black" pitchFamily="34" charset="0"/>
              </a:rPr>
              <a:t>I цикл </a:t>
            </a:r>
            <a:r>
              <a:rPr lang="ru-RU" dirty="0" smtClean="0">
                <a:solidFill>
                  <a:schemeClr val="folHlink"/>
                </a:solidFill>
                <a:latin typeface="Arial Black" pitchFamily="34" charset="0"/>
              </a:rPr>
              <a:t>– «Семейная организация»</a:t>
            </a:r>
          </a:p>
          <a:p>
            <a:pPr marL="0" indent="0">
              <a:buNone/>
            </a:pPr>
            <a:endParaRPr lang="ru-RU" dirty="0" smtClean="0">
              <a:solidFill>
                <a:schemeClr val="folHlink"/>
              </a:solidFill>
              <a:latin typeface="Arial Black" pitchFamily="34" charset="0"/>
            </a:endParaRPr>
          </a:p>
          <a:p>
            <a:r>
              <a:rPr lang="ru-RU" dirty="0" smtClean="0">
                <a:solidFill>
                  <a:srgbClr val="0070C0"/>
                </a:solidFill>
                <a:latin typeface="Arial Black" pitchFamily="34" charset="0"/>
              </a:rPr>
              <a:t>II цикл </a:t>
            </a:r>
            <a:r>
              <a:rPr lang="ru-RU" dirty="0" smtClean="0">
                <a:solidFill>
                  <a:schemeClr val="folHlink"/>
                </a:solidFill>
                <a:latin typeface="Arial Black" pitchFamily="34" charset="0"/>
              </a:rPr>
              <a:t>–  </a:t>
            </a:r>
            <a:r>
              <a:rPr lang="ru-RU" dirty="0" smtClean="0">
                <a:solidFill>
                  <a:srgbClr val="0070C0"/>
                </a:solidFill>
                <a:latin typeface="Arial Black" pitchFamily="34" charset="0"/>
              </a:rPr>
              <a:t>«Рациональная организация»</a:t>
            </a:r>
          </a:p>
          <a:p>
            <a:pPr marL="0" indent="0">
              <a:buNone/>
            </a:pPr>
            <a:endParaRPr lang="ru-RU" dirty="0" smtClean="0">
              <a:solidFill>
                <a:schemeClr val="folHlink"/>
              </a:solidFill>
              <a:latin typeface="Arial Black" pitchFamily="34" charset="0"/>
            </a:endParaRPr>
          </a:p>
          <a:p>
            <a:r>
              <a:rPr lang="ru-RU" dirty="0" smtClean="0">
                <a:solidFill>
                  <a:srgbClr val="0070C0"/>
                </a:solidFill>
                <a:latin typeface="Arial Black" pitchFamily="34" charset="0"/>
              </a:rPr>
              <a:t>III цикл</a:t>
            </a:r>
            <a:r>
              <a:rPr lang="ru-RU" dirty="0" smtClean="0">
                <a:solidFill>
                  <a:schemeClr val="folHlink"/>
                </a:solidFill>
                <a:latin typeface="Arial Black" pitchFamily="34" charset="0"/>
              </a:rPr>
              <a:t>–</a:t>
            </a:r>
            <a:r>
              <a:rPr lang="ru-RU" dirty="0" smtClean="0">
                <a:solidFill>
                  <a:schemeClr val="accent2">
                    <a:lumMod val="60000"/>
                    <a:lumOff val="40000"/>
                  </a:schemeClr>
                </a:solidFill>
                <a:latin typeface="Arial Black" pitchFamily="34" charset="0"/>
              </a:rPr>
              <a:t>«Инновационная организация»</a:t>
            </a:r>
          </a:p>
          <a:p>
            <a:pPr marL="0" indent="0">
              <a:buNone/>
            </a:pPr>
            <a:endParaRPr lang="ru-RU" dirty="0" smtClean="0">
              <a:solidFill>
                <a:schemeClr val="folHlink"/>
              </a:solidFill>
              <a:latin typeface="Arial Black" pitchFamily="34" charset="0"/>
            </a:endParaRPr>
          </a:p>
          <a:p>
            <a:r>
              <a:rPr lang="ru-RU" dirty="0" smtClean="0">
                <a:solidFill>
                  <a:srgbClr val="0070C0"/>
                </a:solidFill>
                <a:latin typeface="Arial Black" pitchFamily="34" charset="0"/>
              </a:rPr>
              <a:t>IV цикл </a:t>
            </a:r>
            <a:r>
              <a:rPr lang="ru-RU" dirty="0" smtClean="0">
                <a:solidFill>
                  <a:schemeClr val="folHlink"/>
                </a:solidFill>
                <a:latin typeface="Arial Black" pitchFamily="34" charset="0"/>
              </a:rPr>
              <a:t>– </a:t>
            </a:r>
            <a:r>
              <a:rPr lang="ru-RU" dirty="0" smtClean="0">
                <a:solidFill>
                  <a:srgbClr val="FF0000"/>
                </a:solidFill>
                <a:latin typeface="Arial Black" pitchFamily="34" charset="0"/>
              </a:rPr>
              <a:t>«Лидерская организация»</a:t>
            </a:r>
          </a:p>
        </p:txBody>
      </p:sp>
      <p:sp>
        <p:nvSpPr>
          <p:cNvPr id="2" name="TextBox 1"/>
          <p:cNvSpPr txBox="1"/>
          <p:nvPr/>
        </p:nvSpPr>
        <p:spPr>
          <a:xfrm>
            <a:off x="323528" y="260648"/>
            <a:ext cx="8712968" cy="646331"/>
          </a:xfrm>
          <a:prstGeom prst="rect">
            <a:avLst/>
          </a:prstGeom>
          <a:solidFill>
            <a:srgbClr val="EAEAEA"/>
          </a:solidFill>
        </p:spPr>
        <p:txBody>
          <a:bodyPr wrap="square" rtlCol="0">
            <a:spAutoFit/>
          </a:bodyPr>
          <a:lstStyle/>
          <a:p>
            <a:pPr algn="ctr"/>
            <a:r>
              <a:rPr lang="ru-RU" sz="3600" dirty="0" smtClean="0">
                <a:effectLst>
                  <a:outerShdw blurRad="38100" dist="38100" dir="2700000" algn="tl">
                    <a:srgbClr val="000000">
                      <a:alpha val="43137"/>
                    </a:srgbClr>
                  </a:outerShdw>
                </a:effectLst>
              </a:rPr>
              <a:t>Фазы жизненного цикла  организации</a:t>
            </a:r>
            <a:endParaRPr lang="ru-RU"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634603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04663" y="188640"/>
            <a:ext cx="8759825" cy="792634"/>
          </a:xfrm>
          <a:solidFill>
            <a:srgbClr val="FFC000"/>
          </a:solidFill>
        </p:spPr>
        <p:txBody>
          <a:bodyPr>
            <a:normAutofit/>
          </a:bodyPr>
          <a:lstStyle/>
          <a:p>
            <a:pPr algn="ctr" fontAlgn="auto">
              <a:spcAft>
                <a:spcPts val="0"/>
              </a:spcAft>
              <a:defRPr/>
            </a:pPr>
            <a:r>
              <a:rPr lang="ru-RU" sz="3200" dirty="0" smtClean="0">
                <a:solidFill>
                  <a:srgbClr val="0070C0"/>
                </a:solidFill>
                <a:latin typeface="Arial Black" pitchFamily="34" charset="0"/>
              </a:rPr>
              <a:t>Стадии организации внутри циклов</a:t>
            </a:r>
            <a:r>
              <a:rPr lang="ru-RU" dirty="0" smtClean="0">
                <a:solidFill>
                  <a:srgbClr val="0070C0"/>
                </a:solidFill>
              </a:rPr>
              <a:t> </a:t>
            </a:r>
          </a:p>
        </p:txBody>
      </p:sp>
      <p:sp>
        <p:nvSpPr>
          <p:cNvPr id="22531" name="Rectangle 3"/>
          <p:cNvSpPr>
            <a:spLocks noGrp="1" noChangeArrowheads="1"/>
          </p:cNvSpPr>
          <p:nvPr>
            <p:ph idx="1"/>
          </p:nvPr>
        </p:nvSpPr>
        <p:spPr>
          <a:xfrm>
            <a:off x="395536" y="1413247"/>
            <a:ext cx="8280920" cy="4752057"/>
          </a:xfrm>
        </p:spPr>
        <p:style>
          <a:lnRef idx="1">
            <a:schemeClr val="accent1"/>
          </a:lnRef>
          <a:fillRef idx="2">
            <a:schemeClr val="accent1"/>
          </a:fillRef>
          <a:effectRef idx="1">
            <a:schemeClr val="accent1"/>
          </a:effectRef>
          <a:fontRef idx="minor">
            <a:schemeClr val="dk1"/>
          </a:fontRef>
        </p:style>
        <p:txBody>
          <a:bodyPr/>
          <a:lstStyle/>
          <a:p>
            <a:pPr marL="609600" indent="-609600" algn="ctr">
              <a:buClr>
                <a:schemeClr val="folHlink"/>
              </a:buClr>
              <a:buFontTx/>
              <a:buAutoNum type="arabicParenR"/>
            </a:pPr>
            <a:r>
              <a:rPr lang="ru-RU" sz="4800" dirty="0" smtClean="0">
                <a:solidFill>
                  <a:schemeClr val="accent1">
                    <a:lumMod val="60000"/>
                    <a:lumOff val="40000"/>
                  </a:schemeClr>
                </a:solidFill>
                <a:latin typeface="Arial Black" pitchFamily="34" charset="0"/>
              </a:rPr>
              <a:t>формирование</a:t>
            </a:r>
            <a:r>
              <a:rPr lang="ru-RU" sz="4800" dirty="0" smtClean="0">
                <a:latin typeface="Arial Black" pitchFamily="34" charset="0"/>
              </a:rPr>
              <a:t> </a:t>
            </a:r>
          </a:p>
          <a:p>
            <a:pPr marL="609600" indent="-609600" algn="ctr">
              <a:buClr>
                <a:schemeClr val="folHlink"/>
              </a:buClr>
              <a:buFontTx/>
              <a:buAutoNum type="arabicParenR"/>
            </a:pPr>
            <a:r>
              <a:rPr lang="ru-RU" sz="4800" dirty="0" smtClean="0">
                <a:solidFill>
                  <a:srgbClr val="00B050"/>
                </a:solidFill>
                <a:latin typeface="Arial Black" pitchFamily="34" charset="0"/>
              </a:rPr>
              <a:t>рост </a:t>
            </a:r>
          </a:p>
          <a:p>
            <a:pPr marL="609600" indent="-609600" algn="ctr">
              <a:buClr>
                <a:schemeClr val="folHlink"/>
              </a:buClr>
              <a:buFontTx/>
              <a:buAutoNum type="arabicParenR"/>
            </a:pPr>
            <a:r>
              <a:rPr lang="ru-RU" sz="4800" dirty="0" smtClean="0">
                <a:solidFill>
                  <a:srgbClr val="0070C0"/>
                </a:solidFill>
                <a:latin typeface="Arial Black" pitchFamily="34" charset="0"/>
              </a:rPr>
              <a:t>стабилизация</a:t>
            </a:r>
            <a:r>
              <a:rPr lang="ru-RU" sz="4800" dirty="0" smtClean="0">
                <a:latin typeface="Arial Black" pitchFamily="34" charset="0"/>
              </a:rPr>
              <a:t> </a:t>
            </a:r>
          </a:p>
          <a:p>
            <a:pPr marL="609600" indent="-609600" algn="ctr">
              <a:buClr>
                <a:schemeClr val="folHlink"/>
              </a:buClr>
              <a:buFontTx/>
              <a:buAutoNum type="arabicParenR"/>
            </a:pPr>
            <a:r>
              <a:rPr lang="ru-RU" sz="4800" dirty="0" smtClean="0">
                <a:solidFill>
                  <a:srgbClr val="FF0000"/>
                </a:solidFill>
                <a:latin typeface="Arial Black" pitchFamily="34" charset="0"/>
              </a:rPr>
              <a:t>кризис</a:t>
            </a:r>
            <a:r>
              <a:rPr lang="ru-RU" sz="4800" dirty="0" smtClean="0">
                <a:latin typeface="Arial Black" pitchFamily="34" charset="0"/>
              </a:rPr>
              <a:t> </a:t>
            </a:r>
          </a:p>
        </p:txBody>
      </p:sp>
    </p:spTree>
    <p:extLst>
      <p:ext uri="{BB962C8B-B14F-4D97-AF65-F5344CB8AC3E}">
        <p14:creationId xmlns:p14="http://schemas.microsoft.com/office/powerpoint/2010/main" val="243133292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179512" y="0"/>
            <a:ext cx="8856984" cy="5672138"/>
          </a:xfrm>
        </p:spPr>
        <p:txBody>
          <a:bodyPr/>
          <a:lstStyle/>
          <a:p>
            <a:pPr algn="ctr" fontAlgn="auto">
              <a:spcAft>
                <a:spcPts val="0"/>
              </a:spcAft>
              <a:defRPr/>
            </a:pPr>
            <a:r>
              <a:rPr lang="ru-RU" dirty="0" smtClean="0">
                <a:solidFill>
                  <a:srgbClr val="0070C0"/>
                </a:solidFill>
                <a:latin typeface="Arial Black" pitchFamily="34" charset="0"/>
              </a:rPr>
              <a:t>Стадии развития организации </a:t>
            </a:r>
            <a:br>
              <a:rPr lang="ru-RU" dirty="0" smtClean="0">
                <a:solidFill>
                  <a:srgbClr val="0070C0"/>
                </a:solidFill>
                <a:latin typeface="Arial Black" pitchFamily="34" charset="0"/>
              </a:rPr>
            </a:br>
            <a:r>
              <a:rPr lang="ru-RU" dirty="0" smtClean="0">
                <a:solidFill>
                  <a:srgbClr val="FF0000"/>
                </a:solidFill>
                <a:latin typeface="Arial Black" pitchFamily="34" charset="0"/>
              </a:rPr>
              <a:t>– это периоды жизни организации в рамках однотипных ценностных установок, фиксирующие особенности управленческих задач, находящихся в центре внимания руководства</a:t>
            </a:r>
            <a:r>
              <a:rPr lang="ru-RU" dirty="0" smtClean="0">
                <a:solidFill>
                  <a:srgbClr val="FF0000"/>
                </a:solidFill>
              </a:rPr>
              <a:t> </a:t>
            </a:r>
          </a:p>
        </p:txBody>
      </p:sp>
    </p:spTree>
    <p:extLst>
      <p:ext uri="{BB962C8B-B14F-4D97-AF65-F5344CB8AC3E}">
        <p14:creationId xmlns:p14="http://schemas.microsoft.com/office/powerpoint/2010/main" val="20118632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468313" y="418430"/>
            <a:ext cx="8218487" cy="5530850"/>
          </a:xfrm>
        </p:spPr>
        <p:txBody>
          <a:bodyPr/>
          <a:lstStyle/>
          <a:p>
            <a:pPr algn="ctr" fontAlgn="auto">
              <a:spcAft>
                <a:spcPts val="0"/>
              </a:spcAft>
              <a:defRPr/>
            </a:pPr>
            <a:r>
              <a:rPr lang="ru-RU" dirty="0" smtClean="0">
                <a:solidFill>
                  <a:srgbClr val="0070C0"/>
                </a:solidFill>
                <a:latin typeface="Arial Black" pitchFamily="34" charset="0"/>
              </a:rPr>
              <a:t>Внутри каждого цикла менеджмент, </a:t>
            </a:r>
            <a:br>
              <a:rPr lang="ru-RU" dirty="0" smtClean="0">
                <a:solidFill>
                  <a:srgbClr val="0070C0"/>
                </a:solidFill>
                <a:latin typeface="Arial Black" pitchFamily="34" charset="0"/>
              </a:rPr>
            </a:br>
            <a:r>
              <a:rPr lang="ru-RU" dirty="0" smtClean="0">
                <a:solidFill>
                  <a:srgbClr val="0070C0"/>
                </a:solidFill>
                <a:latin typeface="Arial Black" pitchFamily="34" charset="0"/>
              </a:rPr>
              <a:t>как правило, использует </a:t>
            </a:r>
            <a:r>
              <a:rPr lang="ru-RU" sz="5400" dirty="0" smtClean="0">
                <a:solidFill>
                  <a:srgbClr val="FF0000"/>
                </a:solidFill>
                <a:latin typeface="Arial Black" pitchFamily="34" charset="0"/>
              </a:rPr>
              <a:t>одну и ту же структуру </a:t>
            </a:r>
            <a:r>
              <a:rPr lang="ru-RU" dirty="0" smtClean="0">
                <a:solidFill>
                  <a:srgbClr val="0070C0"/>
                </a:solidFill>
                <a:latin typeface="Arial Black" pitchFamily="34" charset="0"/>
              </a:rPr>
              <a:t>управляющих воздействий</a:t>
            </a:r>
            <a:r>
              <a:rPr lang="ru-RU" dirty="0" smtClean="0">
                <a:solidFill>
                  <a:srgbClr val="0070C0"/>
                </a:solidFill>
              </a:rPr>
              <a:t> </a:t>
            </a:r>
          </a:p>
        </p:txBody>
      </p:sp>
    </p:spTree>
    <p:extLst>
      <p:ext uri="{BB962C8B-B14F-4D97-AF65-F5344CB8AC3E}">
        <p14:creationId xmlns:p14="http://schemas.microsoft.com/office/powerpoint/2010/main" val="203559334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algn="ctr" fontAlgn="auto">
              <a:spcAft>
                <a:spcPts val="0"/>
              </a:spcAft>
              <a:defRPr/>
            </a:pPr>
            <a:r>
              <a:rPr lang="ru-RU" dirty="0" smtClean="0">
                <a:solidFill>
                  <a:schemeClr val="accent6">
                    <a:lumMod val="60000"/>
                    <a:lumOff val="40000"/>
                  </a:schemeClr>
                </a:solidFill>
                <a:latin typeface="Arial Black" pitchFamily="34" charset="0"/>
              </a:rPr>
              <a:t/>
            </a:r>
            <a:br>
              <a:rPr lang="ru-RU" dirty="0" smtClean="0">
                <a:solidFill>
                  <a:schemeClr val="accent6">
                    <a:lumMod val="60000"/>
                    <a:lumOff val="40000"/>
                  </a:schemeClr>
                </a:solidFill>
                <a:latin typeface="Arial Black" pitchFamily="34" charset="0"/>
              </a:rPr>
            </a:br>
            <a:r>
              <a:rPr lang="ru-RU" dirty="0">
                <a:solidFill>
                  <a:schemeClr val="accent6">
                    <a:lumMod val="60000"/>
                    <a:lumOff val="40000"/>
                  </a:schemeClr>
                </a:solidFill>
                <a:latin typeface="Arial Black" pitchFamily="34" charset="0"/>
              </a:rPr>
              <a:t/>
            </a:r>
            <a:br>
              <a:rPr lang="ru-RU" dirty="0">
                <a:solidFill>
                  <a:schemeClr val="accent6">
                    <a:lumMod val="60000"/>
                    <a:lumOff val="40000"/>
                  </a:schemeClr>
                </a:solidFill>
                <a:latin typeface="Arial Black" pitchFamily="34" charset="0"/>
              </a:rPr>
            </a:br>
            <a:r>
              <a:rPr lang="ru-RU" dirty="0" smtClean="0">
                <a:solidFill>
                  <a:schemeClr val="accent6">
                    <a:lumMod val="60000"/>
                    <a:lumOff val="40000"/>
                  </a:schemeClr>
                </a:solidFill>
                <a:latin typeface="Arial Black" pitchFamily="34" charset="0"/>
              </a:rPr>
              <a:t>На одноименных стадиях разных циклов развития поведение работников определяется </a:t>
            </a:r>
            <a:r>
              <a:rPr lang="ru-RU" dirty="0" smtClean="0">
                <a:solidFill>
                  <a:schemeClr val="accent3">
                    <a:lumMod val="50000"/>
                  </a:schemeClr>
                </a:solidFill>
                <a:latin typeface="Arial Black" pitchFamily="34" charset="0"/>
              </a:rPr>
              <a:t>схожими побудительными мотивами</a:t>
            </a:r>
            <a:r>
              <a:rPr lang="ru-RU" dirty="0" smtClean="0">
                <a:solidFill>
                  <a:schemeClr val="accent6">
                    <a:lumMod val="60000"/>
                    <a:lumOff val="40000"/>
                  </a:schemeClr>
                </a:solidFill>
                <a:latin typeface="Arial Black" pitchFamily="34" charset="0"/>
              </a:rPr>
              <a:t>, персонал имеет одинаковые характеристики</a:t>
            </a:r>
            <a:r>
              <a:rPr lang="ru-RU" dirty="0" smtClean="0">
                <a:solidFill>
                  <a:schemeClr val="accent6">
                    <a:lumMod val="60000"/>
                    <a:lumOff val="40000"/>
                  </a:schemeClr>
                </a:solidFill>
              </a:rPr>
              <a:t> </a:t>
            </a:r>
          </a:p>
        </p:txBody>
      </p:sp>
    </p:spTree>
    <p:extLst>
      <p:ext uri="{BB962C8B-B14F-4D97-AF65-F5344CB8AC3E}">
        <p14:creationId xmlns:p14="http://schemas.microsoft.com/office/powerpoint/2010/main" val="1498624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323850" y="274638"/>
            <a:ext cx="8362950" cy="5241925"/>
          </a:xfrm>
        </p:spPr>
        <p:txBody>
          <a:bodyPr/>
          <a:lstStyle/>
          <a:p>
            <a:pPr algn="ctr" fontAlgn="auto">
              <a:spcAft>
                <a:spcPts val="0"/>
              </a:spcAft>
              <a:defRPr/>
            </a:pPr>
            <a:r>
              <a:rPr lang="ru-RU" sz="5400" dirty="0" smtClean="0">
                <a:solidFill>
                  <a:srgbClr val="0066CC"/>
                </a:solidFill>
                <a:latin typeface="Arial Black" pitchFamily="34" charset="0"/>
              </a:rPr>
              <a:t>Структура </a:t>
            </a:r>
            <a:br>
              <a:rPr lang="ru-RU" sz="5400" dirty="0" smtClean="0">
                <a:solidFill>
                  <a:srgbClr val="0066CC"/>
                </a:solidFill>
                <a:latin typeface="Arial Black" pitchFamily="34" charset="0"/>
              </a:rPr>
            </a:br>
            <a:r>
              <a:rPr lang="ru-RU" sz="5400" dirty="0" smtClean="0">
                <a:solidFill>
                  <a:schemeClr val="folHlink"/>
                </a:solidFill>
                <a:latin typeface="Arial Black" pitchFamily="34" charset="0"/>
              </a:rPr>
              <a:t>методов управления персоналом должна соответствовать </a:t>
            </a:r>
            <a:r>
              <a:rPr lang="ru-RU" sz="5400" dirty="0" smtClean="0">
                <a:solidFill>
                  <a:srgbClr val="FF0000"/>
                </a:solidFill>
                <a:latin typeface="Arial Black" pitchFamily="34" charset="0"/>
              </a:rPr>
              <a:t>стадии </a:t>
            </a:r>
            <a:r>
              <a:rPr lang="ru-RU" sz="5400" dirty="0" smtClean="0">
                <a:solidFill>
                  <a:srgbClr val="0066CC"/>
                </a:solidFill>
                <a:latin typeface="Arial Black" pitchFamily="34" charset="0"/>
              </a:rPr>
              <a:t/>
            </a:r>
            <a:br>
              <a:rPr lang="ru-RU" sz="5400" dirty="0" smtClean="0">
                <a:solidFill>
                  <a:srgbClr val="0066CC"/>
                </a:solidFill>
                <a:latin typeface="Arial Black" pitchFamily="34" charset="0"/>
              </a:rPr>
            </a:br>
            <a:r>
              <a:rPr lang="ru-RU" sz="5400" dirty="0" smtClean="0">
                <a:solidFill>
                  <a:schemeClr val="folHlink"/>
                </a:solidFill>
                <a:latin typeface="Arial Black" pitchFamily="34" charset="0"/>
              </a:rPr>
              <a:t>жизненного цикла организации</a:t>
            </a:r>
            <a:r>
              <a:rPr lang="ru-RU" sz="5400" dirty="0" smtClean="0">
                <a:solidFill>
                  <a:schemeClr val="accent1">
                    <a:tint val="88000"/>
                    <a:satMod val="150000"/>
                  </a:schemeClr>
                </a:solidFill>
              </a:rPr>
              <a:t> </a:t>
            </a:r>
          </a:p>
        </p:txBody>
      </p:sp>
    </p:spTree>
    <p:extLst>
      <p:ext uri="{BB962C8B-B14F-4D97-AF65-F5344CB8AC3E}">
        <p14:creationId xmlns:p14="http://schemas.microsoft.com/office/powerpoint/2010/main" val="221311751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468313" y="1220782"/>
            <a:ext cx="8351837" cy="5520586"/>
          </a:xfrm>
          <a:prstGeom prst="rect">
            <a:avLst/>
          </a:prstGeom>
          <a:solidFill>
            <a:schemeClr val="tx2">
              <a:lumMod val="25000"/>
              <a:lumOff val="75000"/>
            </a:schemeClr>
          </a:solidFill>
          <a:ln w="9525">
            <a:solidFill>
              <a:schemeClr val="tx1"/>
            </a:solidFill>
            <a:miter lim="800000"/>
            <a:headEnd/>
            <a:tailEnd/>
          </a:ln>
        </p:spPr>
        <p:txBody>
          <a:bodyPr wrap="none" anchor="ctr"/>
          <a:lstStyle/>
          <a:p>
            <a:pPr algn="ctr">
              <a:defRPr/>
            </a:pPr>
            <a:endParaRPr lang="ru-RU"/>
          </a:p>
        </p:txBody>
      </p:sp>
      <p:sp>
        <p:nvSpPr>
          <p:cNvPr id="27652" name="Line 7"/>
          <p:cNvSpPr>
            <a:spLocks noChangeShapeType="1"/>
          </p:cNvSpPr>
          <p:nvPr/>
        </p:nvSpPr>
        <p:spPr bwMode="auto">
          <a:xfrm>
            <a:off x="468313" y="5589588"/>
            <a:ext cx="8351837"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7653" name="Line 8"/>
          <p:cNvSpPr>
            <a:spLocks noChangeShapeType="1"/>
          </p:cNvSpPr>
          <p:nvPr/>
        </p:nvSpPr>
        <p:spPr bwMode="auto">
          <a:xfrm>
            <a:off x="4671988" y="1220782"/>
            <a:ext cx="44475" cy="436880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7654" name="Line 9"/>
          <p:cNvSpPr>
            <a:spLocks noChangeShapeType="1"/>
          </p:cNvSpPr>
          <p:nvPr/>
        </p:nvSpPr>
        <p:spPr bwMode="auto">
          <a:xfrm>
            <a:off x="468313" y="2132856"/>
            <a:ext cx="424815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7655" name="Line 10"/>
          <p:cNvSpPr>
            <a:spLocks noChangeShapeType="1"/>
          </p:cNvSpPr>
          <p:nvPr/>
        </p:nvSpPr>
        <p:spPr bwMode="auto">
          <a:xfrm>
            <a:off x="4716463" y="2132856"/>
            <a:ext cx="4103687"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9704" name="Text Box 12"/>
          <p:cNvSpPr txBox="1">
            <a:spLocks noChangeArrowheads="1"/>
          </p:cNvSpPr>
          <p:nvPr/>
        </p:nvSpPr>
        <p:spPr bwMode="auto">
          <a:xfrm>
            <a:off x="1763688" y="257274"/>
            <a:ext cx="5816600" cy="579438"/>
          </a:xfrm>
          <a:prstGeom prst="rect">
            <a:avLst/>
          </a:prstGeom>
          <a:noFill/>
          <a:ln w="9525">
            <a:noFill/>
            <a:miter lim="800000"/>
            <a:headEnd/>
            <a:tailEnd/>
          </a:ln>
        </p:spPr>
        <p:txBody>
          <a:bodyPr>
            <a:spAutoFit/>
          </a:bodyPr>
          <a:lstStyle/>
          <a:p>
            <a:pPr algn="ctr">
              <a:spcBef>
                <a:spcPct val="50000"/>
              </a:spcBef>
              <a:defRPr/>
            </a:pPr>
            <a:r>
              <a:rPr lang="ru-RU" sz="3200" dirty="0" smtClean="0">
                <a:solidFill>
                  <a:schemeClr val="accent1">
                    <a:lumMod val="75000"/>
                  </a:schemeClr>
                </a:solidFill>
                <a:latin typeface="Arial Black" pitchFamily="34" charset="0"/>
              </a:rPr>
              <a:t>СТАДИЯ СТАНОВЛЕНИЯ</a:t>
            </a:r>
            <a:endParaRPr lang="ru-RU" sz="3200" dirty="0">
              <a:solidFill>
                <a:schemeClr val="accent1">
                  <a:lumMod val="75000"/>
                </a:schemeClr>
              </a:solidFill>
              <a:latin typeface="Arial Black" pitchFamily="34" charset="0"/>
            </a:endParaRPr>
          </a:p>
        </p:txBody>
      </p:sp>
      <p:sp>
        <p:nvSpPr>
          <p:cNvPr id="27657" name="Text Box 13"/>
          <p:cNvSpPr txBox="1">
            <a:spLocks noChangeArrowheads="1"/>
          </p:cNvSpPr>
          <p:nvPr/>
        </p:nvSpPr>
        <p:spPr bwMode="auto">
          <a:xfrm>
            <a:off x="1476375" y="1268760"/>
            <a:ext cx="21082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dirty="0" smtClean="0">
                <a:solidFill>
                  <a:srgbClr val="0066FF"/>
                </a:solidFill>
                <a:latin typeface="Arial Black" pitchFamily="34" charset="0"/>
              </a:rPr>
              <a:t>ПРИЗНАКИ</a:t>
            </a:r>
            <a:endParaRPr lang="ru-RU" sz="2400" dirty="0">
              <a:solidFill>
                <a:srgbClr val="0066FF"/>
              </a:solidFill>
              <a:latin typeface="Arial Black" pitchFamily="34" charset="0"/>
            </a:endParaRPr>
          </a:p>
        </p:txBody>
      </p:sp>
      <p:sp>
        <p:nvSpPr>
          <p:cNvPr id="27658" name="Rectangle 14"/>
          <p:cNvSpPr>
            <a:spLocks noChangeArrowheads="1"/>
          </p:cNvSpPr>
          <p:nvPr/>
        </p:nvSpPr>
        <p:spPr bwMode="auto">
          <a:xfrm>
            <a:off x="552450" y="22669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ru-RU"/>
          </a:p>
        </p:txBody>
      </p:sp>
      <p:sp>
        <p:nvSpPr>
          <p:cNvPr id="27659" name="Text Box 15"/>
          <p:cNvSpPr txBox="1">
            <a:spLocks noChangeArrowheads="1"/>
          </p:cNvSpPr>
          <p:nvPr/>
        </p:nvSpPr>
        <p:spPr bwMode="auto">
          <a:xfrm>
            <a:off x="5112073" y="1268760"/>
            <a:ext cx="29883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dirty="0" smtClean="0">
                <a:solidFill>
                  <a:srgbClr val="0066FF"/>
                </a:solidFill>
                <a:latin typeface="Arial Black" pitchFamily="34" charset="0"/>
              </a:rPr>
              <a:t>ОСОБЕННОСТИ </a:t>
            </a:r>
          </a:p>
          <a:p>
            <a:pPr algn="ctr" eaLnBrk="1" hangingPunct="1"/>
            <a:r>
              <a:rPr lang="ru-RU" sz="2400" dirty="0" smtClean="0">
                <a:solidFill>
                  <a:srgbClr val="0066FF"/>
                </a:solidFill>
                <a:latin typeface="Arial Black" pitchFamily="34" charset="0"/>
              </a:rPr>
              <a:t>ПЕРСОНАЛА</a:t>
            </a:r>
            <a:endParaRPr lang="ru-RU" sz="2400" dirty="0">
              <a:solidFill>
                <a:srgbClr val="0066FF"/>
              </a:solidFill>
              <a:latin typeface="Arial Black" pitchFamily="34" charset="0"/>
            </a:endParaRPr>
          </a:p>
        </p:txBody>
      </p:sp>
      <p:sp>
        <p:nvSpPr>
          <p:cNvPr id="27660" name="Text Box 16"/>
          <p:cNvSpPr txBox="1">
            <a:spLocks noChangeArrowheads="1"/>
          </p:cNvSpPr>
          <p:nvPr/>
        </p:nvSpPr>
        <p:spPr bwMode="auto">
          <a:xfrm rot="10810986" flipV="1">
            <a:off x="684213" y="2524547"/>
            <a:ext cx="381635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000" dirty="0">
                <a:solidFill>
                  <a:srgbClr val="D09E00"/>
                </a:solidFill>
                <a:latin typeface="Arial Black" pitchFamily="34" charset="0"/>
              </a:rPr>
              <a:t>Динамичность структуры деятельности, некоторая неопределенность в организации, устные договоры между руководителем и работником</a:t>
            </a:r>
            <a:r>
              <a:rPr lang="ru-RU" sz="2000" dirty="0">
                <a:solidFill>
                  <a:srgbClr val="D09E00"/>
                </a:solidFill>
              </a:rPr>
              <a:t> </a:t>
            </a:r>
          </a:p>
        </p:txBody>
      </p:sp>
      <p:sp>
        <p:nvSpPr>
          <p:cNvPr id="27661" name="Text Box 17"/>
          <p:cNvSpPr txBox="1">
            <a:spLocks noChangeArrowheads="1"/>
          </p:cNvSpPr>
          <p:nvPr/>
        </p:nvSpPr>
        <p:spPr bwMode="auto">
          <a:xfrm>
            <a:off x="4859338" y="2420888"/>
            <a:ext cx="369252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000" dirty="0">
                <a:solidFill>
                  <a:srgbClr val="0066CC"/>
                </a:solidFill>
                <a:latin typeface="Arial Black" pitchFamily="34" charset="0"/>
              </a:rPr>
              <a:t>Энтузиазм, новаторство, коммуникабельность, работоспособность, готовность к риску, взаимовыручка, коллективизм, чувствительность к меняющимся условиям </a:t>
            </a:r>
          </a:p>
        </p:txBody>
      </p:sp>
      <p:sp>
        <p:nvSpPr>
          <p:cNvPr id="27662" name="Text Box 23"/>
          <p:cNvSpPr txBox="1">
            <a:spLocks noChangeArrowheads="1"/>
          </p:cNvSpPr>
          <p:nvPr/>
        </p:nvSpPr>
        <p:spPr bwMode="auto">
          <a:xfrm>
            <a:off x="5343525" y="29908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p>
        </p:txBody>
      </p:sp>
      <p:sp>
        <p:nvSpPr>
          <p:cNvPr id="27663" name="Text Box 44"/>
          <p:cNvSpPr txBox="1">
            <a:spLocks noChangeArrowheads="1"/>
          </p:cNvSpPr>
          <p:nvPr/>
        </p:nvSpPr>
        <p:spPr bwMode="auto">
          <a:xfrm>
            <a:off x="1538383" y="5517232"/>
            <a:ext cx="65133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400" dirty="0">
                <a:solidFill>
                  <a:srgbClr val="FF0066"/>
                </a:solidFill>
                <a:latin typeface="Arial Black" pitchFamily="34" charset="0"/>
              </a:rPr>
              <a:t>Предпочтительны </a:t>
            </a:r>
            <a:endParaRPr lang="ru-RU" sz="2400" dirty="0" smtClean="0">
              <a:solidFill>
                <a:srgbClr val="FF0066"/>
              </a:solidFill>
              <a:latin typeface="Arial Black" pitchFamily="34" charset="0"/>
            </a:endParaRPr>
          </a:p>
          <a:p>
            <a:pPr algn="ctr" eaLnBrk="1" hangingPunct="1"/>
            <a:r>
              <a:rPr lang="ru-RU" sz="2400" dirty="0" smtClean="0">
                <a:solidFill>
                  <a:srgbClr val="FF0066"/>
                </a:solidFill>
                <a:latin typeface="Arial Black" pitchFamily="34" charset="0"/>
              </a:rPr>
              <a:t>организационно-распорядительные</a:t>
            </a:r>
            <a:endParaRPr lang="ru-RU" sz="2400" dirty="0">
              <a:solidFill>
                <a:srgbClr val="FF0066"/>
              </a:solidFill>
              <a:latin typeface="Arial Black" pitchFamily="34" charset="0"/>
            </a:endParaRPr>
          </a:p>
          <a:p>
            <a:pPr algn="ctr" eaLnBrk="1" hangingPunct="1"/>
            <a:r>
              <a:rPr lang="ru-RU" sz="2400" dirty="0">
                <a:solidFill>
                  <a:srgbClr val="FF0066"/>
                </a:solidFill>
                <a:latin typeface="Arial Black" pitchFamily="34" charset="0"/>
              </a:rPr>
              <a:t>методы управления</a:t>
            </a:r>
          </a:p>
        </p:txBody>
      </p:sp>
    </p:spTree>
    <p:extLst>
      <p:ext uri="{BB962C8B-B14F-4D97-AF65-F5344CB8AC3E}">
        <p14:creationId xmlns:p14="http://schemas.microsoft.com/office/powerpoint/2010/main" val="138932522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428625" y="980728"/>
            <a:ext cx="8429625" cy="5520085"/>
          </a:xfrm>
          <a:prstGeom prst="rect">
            <a:avLst/>
          </a:prstGeom>
          <a:solidFill>
            <a:schemeClr val="tx2">
              <a:lumMod val="25000"/>
              <a:lumOff val="75000"/>
            </a:schemeClr>
          </a:solidFill>
          <a:ln w="9525">
            <a:solidFill>
              <a:schemeClr val="tx1"/>
            </a:solidFill>
            <a:miter lim="800000"/>
            <a:headEnd/>
            <a:tailEnd/>
          </a:ln>
        </p:spPr>
        <p:txBody>
          <a:bodyPr wrap="none" anchor="ctr"/>
          <a:lstStyle/>
          <a:p>
            <a:pPr algn="ctr">
              <a:defRPr/>
            </a:pPr>
            <a:endParaRPr lang="ru-RU"/>
          </a:p>
        </p:txBody>
      </p:sp>
      <p:sp>
        <p:nvSpPr>
          <p:cNvPr id="28675" name="Line 3"/>
          <p:cNvSpPr>
            <a:spLocks noChangeShapeType="1"/>
          </p:cNvSpPr>
          <p:nvPr/>
        </p:nvSpPr>
        <p:spPr bwMode="auto">
          <a:xfrm>
            <a:off x="468313" y="980728"/>
            <a:ext cx="8351837"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676" name="Line 4"/>
          <p:cNvSpPr>
            <a:spLocks noChangeShapeType="1"/>
          </p:cNvSpPr>
          <p:nvPr/>
        </p:nvSpPr>
        <p:spPr bwMode="auto">
          <a:xfrm>
            <a:off x="468313" y="5589588"/>
            <a:ext cx="8351837"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677" name="Line 5"/>
          <p:cNvSpPr>
            <a:spLocks noChangeShapeType="1"/>
          </p:cNvSpPr>
          <p:nvPr/>
        </p:nvSpPr>
        <p:spPr bwMode="auto">
          <a:xfrm>
            <a:off x="4716463" y="980728"/>
            <a:ext cx="0" cy="460886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678" name="Line 6"/>
          <p:cNvSpPr>
            <a:spLocks noChangeShapeType="1"/>
          </p:cNvSpPr>
          <p:nvPr/>
        </p:nvSpPr>
        <p:spPr bwMode="auto">
          <a:xfrm>
            <a:off x="468313" y="1844824"/>
            <a:ext cx="424815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679" name="Line 7"/>
          <p:cNvSpPr>
            <a:spLocks noChangeShapeType="1"/>
          </p:cNvSpPr>
          <p:nvPr/>
        </p:nvSpPr>
        <p:spPr bwMode="auto">
          <a:xfrm>
            <a:off x="4716463" y="1844824"/>
            <a:ext cx="4103687"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28" name="Text Box 8"/>
          <p:cNvSpPr txBox="1">
            <a:spLocks noChangeArrowheads="1"/>
          </p:cNvSpPr>
          <p:nvPr/>
        </p:nvSpPr>
        <p:spPr bwMode="auto">
          <a:xfrm>
            <a:off x="1763688" y="257274"/>
            <a:ext cx="5816600" cy="579438"/>
          </a:xfrm>
          <a:prstGeom prst="rect">
            <a:avLst/>
          </a:prstGeom>
          <a:noFill/>
          <a:ln w="9525">
            <a:noFill/>
            <a:miter lim="800000"/>
            <a:headEnd/>
            <a:tailEnd/>
          </a:ln>
        </p:spPr>
        <p:txBody>
          <a:bodyPr>
            <a:spAutoFit/>
          </a:bodyPr>
          <a:lstStyle/>
          <a:p>
            <a:pPr algn="ctr">
              <a:spcBef>
                <a:spcPct val="50000"/>
              </a:spcBef>
              <a:defRPr/>
            </a:pPr>
            <a:r>
              <a:rPr lang="ru-RU" sz="3200" dirty="0" smtClean="0">
                <a:solidFill>
                  <a:srgbClr val="00B050"/>
                </a:solidFill>
                <a:latin typeface="Arial Black" pitchFamily="34" charset="0"/>
              </a:rPr>
              <a:t>СТАДИЯ РОСТА</a:t>
            </a:r>
            <a:endParaRPr lang="ru-RU" sz="3200" dirty="0">
              <a:solidFill>
                <a:srgbClr val="00B050"/>
              </a:solidFill>
              <a:latin typeface="Arial Black" pitchFamily="34" charset="0"/>
            </a:endParaRPr>
          </a:p>
        </p:txBody>
      </p:sp>
      <p:sp>
        <p:nvSpPr>
          <p:cNvPr id="28681" name="Text Box 9"/>
          <p:cNvSpPr txBox="1">
            <a:spLocks noChangeArrowheads="1"/>
          </p:cNvSpPr>
          <p:nvPr/>
        </p:nvSpPr>
        <p:spPr bwMode="auto">
          <a:xfrm>
            <a:off x="1476375" y="1124744"/>
            <a:ext cx="21082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dirty="0" smtClean="0">
                <a:solidFill>
                  <a:srgbClr val="0070C0"/>
                </a:solidFill>
                <a:latin typeface="Arial Black" pitchFamily="34" charset="0"/>
              </a:rPr>
              <a:t>ПРИЗНАКИ</a:t>
            </a:r>
            <a:endParaRPr lang="ru-RU" sz="2400" dirty="0">
              <a:solidFill>
                <a:srgbClr val="0070C0"/>
              </a:solidFill>
              <a:latin typeface="Arial Black" pitchFamily="34" charset="0"/>
            </a:endParaRPr>
          </a:p>
        </p:txBody>
      </p:sp>
      <p:sp>
        <p:nvSpPr>
          <p:cNvPr id="28682" name="Rectangle 10"/>
          <p:cNvSpPr>
            <a:spLocks noChangeArrowheads="1"/>
          </p:cNvSpPr>
          <p:nvPr/>
        </p:nvSpPr>
        <p:spPr bwMode="auto">
          <a:xfrm>
            <a:off x="552450" y="22669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ru-RU"/>
          </a:p>
        </p:txBody>
      </p:sp>
      <p:sp>
        <p:nvSpPr>
          <p:cNvPr id="28683" name="Text Box 11"/>
          <p:cNvSpPr txBox="1">
            <a:spLocks noChangeArrowheads="1"/>
          </p:cNvSpPr>
          <p:nvPr/>
        </p:nvSpPr>
        <p:spPr bwMode="auto">
          <a:xfrm>
            <a:off x="5256089" y="1052736"/>
            <a:ext cx="29883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dirty="0" smtClean="0">
                <a:solidFill>
                  <a:srgbClr val="0070C0"/>
                </a:solidFill>
                <a:latin typeface="Arial Black" pitchFamily="34" charset="0"/>
              </a:rPr>
              <a:t>ОСОБЕННОСТИ </a:t>
            </a:r>
          </a:p>
          <a:p>
            <a:pPr algn="ctr" eaLnBrk="1" hangingPunct="1"/>
            <a:r>
              <a:rPr lang="ru-RU" sz="2400" dirty="0" smtClean="0">
                <a:solidFill>
                  <a:srgbClr val="0070C0"/>
                </a:solidFill>
                <a:latin typeface="Arial Black" pitchFamily="34" charset="0"/>
              </a:rPr>
              <a:t>ПЕРСОНАЛА</a:t>
            </a:r>
            <a:endParaRPr lang="ru-RU" sz="2400" dirty="0">
              <a:solidFill>
                <a:srgbClr val="0070C0"/>
              </a:solidFill>
              <a:latin typeface="Arial Black" pitchFamily="34" charset="0"/>
            </a:endParaRPr>
          </a:p>
        </p:txBody>
      </p:sp>
      <p:sp>
        <p:nvSpPr>
          <p:cNvPr id="28684" name="Text Box 12"/>
          <p:cNvSpPr txBox="1">
            <a:spLocks noChangeArrowheads="1"/>
          </p:cNvSpPr>
          <p:nvPr/>
        </p:nvSpPr>
        <p:spPr bwMode="auto">
          <a:xfrm rot="10810986" flipV="1">
            <a:off x="681038" y="2354976"/>
            <a:ext cx="38195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000" dirty="0">
                <a:solidFill>
                  <a:srgbClr val="D09E00"/>
                </a:solidFill>
                <a:latin typeface="Arial Black" pitchFamily="34" charset="0"/>
              </a:rPr>
              <a:t>Изменение структуры деятельности, увеличение объема и качества продукции (услуг), привлечение дополнительных ресурсов, изменение организационной структуры</a:t>
            </a:r>
          </a:p>
        </p:txBody>
      </p:sp>
      <p:sp>
        <p:nvSpPr>
          <p:cNvPr id="28685" name="Text Box 13"/>
          <p:cNvSpPr txBox="1">
            <a:spLocks noChangeArrowheads="1"/>
          </p:cNvSpPr>
          <p:nvPr/>
        </p:nvSpPr>
        <p:spPr bwMode="auto">
          <a:xfrm>
            <a:off x="4859338" y="2276872"/>
            <a:ext cx="369252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000" dirty="0">
                <a:solidFill>
                  <a:srgbClr val="0066CC"/>
                </a:solidFill>
                <a:latin typeface="Arial Black" pitchFamily="34" charset="0"/>
              </a:rPr>
              <a:t>Увеличение количества сотрудников, организационная закрепленность, гибкость в изменяющихся условиях, проблемная ориентация, появление конфликтов</a:t>
            </a:r>
            <a:r>
              <a:rPr lang="ru-RU" sz="2000" dirty="0">
                <a:solidFill>
                  <a:srgbClr val="0066CC"/>
                </a:solidFill>
              </a:rPr>
              <a:t> </a:t>
            </a:r>
          </a:p>
        </p:txBody>
      </p:sp>
      <p:sp>
        <p:nvSpPr>
          <p:cNvPr id="28686" name="Text Box 14"/>
          <p:cNvSpPr txBox="1">
            <a:spLocks noChangeArrowheads="1"/>
          </p:cNvSpPr>
          <p:nvPr/>
        </p:nvSpPr>
        <p:spPr bwMode="auto">
          <a:xfrm>
            <a:off x="5343525" y="29908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p>
        </p:txBody>
      </p:sp>
      <p:sp>
        <p:nvSpPr>
          <p:cNvPr id="28687" name="Text Box 15"/>
          <p:cNvSpPr txBox="1">
            <a:spLocks noChangeArrowheads="1"/>
          </p:cNvSpPr>
          <p:nvPr/>
        </p:nvSpPr>
        <p:spPr bwMode="auto">
          <a:xfrm>
            <a:off x="563695" y="5572125"/>
            <a:ext cx="84753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400" dirty="0">
                <a:solidFill>
                  <a:srgbClr val="FF0066"/>
                </a:solidFill>
                <a:latin typeface="Arial Black" pitchFamily="34" charset="0"/>
              </a:rPr>
              <a:t>Предпочтительны социально-психологические</a:t>
            </a:r>
          </a:p>
          <a:p>
            <a:pPr algn="ctr" eaLnBrk="1" hangingPunct="1"/>
            <a:r>
              <a:rPr lang="ru-RU" sz="2400" dirty="0">
                <a:solidFill>
                  <a:srgbClr val="FF0066"/>
                </a:solidFill>
                <a:latin typeface="Arial Black" pitchFamily="34" charset="0"/>
              </a:rPr>
              <a:t>методы управления</a:t>
            </a:r>
          </a:p>
        </p:txBody>
      </p:sp>
    </p:spTree>
    <p:extLst>
      <p:ext uri="{BB962C8B-B14F-4D97-AF65-F5344CB8AC3E}">
        <p14:creationId xmlns:p14="http://schemas.microsoft.com/office/powerpoint/2010/main" val="379831436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8856984" cy="6370975"/>
          </a:xfrm>
          <a:prstGeom prst="rect">
            <a:avLst/>
          </a:prstGeom>
        </p:spPr>
        <p:txBody>
          <a:bodyPr wrap="square">
            <a:spAutoFit/>
          </a:bodyPr>
          <a:lstStyle/>
          <a:p>
            <a:pPr algn="ctr"/>
            <a:r>
              <a:rPr lang="ru-RU" sz="2400" b="1" dirty="0">
                <a:solidFill>
                  <a:srgbClr val="FF0000"/>
                </a:solidFill>
                <a:effectLst>
                  <a:outerShdw blurRad="38100" dist="38100" dir="2700000" algn="tl">
                    <a:srgbClr val="000000">
                      <a:alpha val="43137"/>
                    </a:srgbClr>
                  </a:outerShdw>
                </a:effectLst>
              </a:rPr>
              <a:t>Целью освоения дисциплины </a:t>
            </a:r>
            <a:endParaRPr lang="ru-RU" sz="2400" b="1" dirty="0" smtClean="0">
              <a:solidFill>
                <a:srgbClr val="FF0000"/>
              </a:solidFill>
              <a:effectLst>
                <a:outerShdw blurRad="38100" dist="38100" dir="2700000" algn="tl">
                  <a:srgbClr val="000000">
                    <a:alpha val="43137"/>
                  </a:srgbClr>
                </a:outerShdw>
              </a:effectLst>
            </a:endParaRPr>
          </a:p>
          <a:p>
            <a:pPr algn="ctr"/>
            <a:r>
              <a:rPr lang="ru-RU" sz="1800" dirty="0" smtClean="0"/>
              <a:t>«</a:t>
            </a:r>
            <a:r>
              <a:rPr lang="ru-RU" sz="1800" b="1" dirty="0"/>
              <a:t>Теория организаций и организационного </a:t>
            </a:r>
            <a:r>
              <a:rPr lang="ru-RU" sz="1800" b="1" dirty="0" smtClean="0"/>
              <a:t>поведения</a:t>
            </a:r>
            <a:r>
              <a:rPr lang="ru-RU" sz="1800" dirty="0" smtClean="0"/>
              <a:t>» </a:t>
            </a:r>
          </a:p>
          <a:p>
            <a:pPr algn="ctr"/>
            <a:r>
              <a:rPr lang="ru-RU" sz="1800" b="1" dirty="0" smtClean="0">
                <a:solidFill>
                  <a:srgbClr val="0070C0"/>
                </a:solidFill>
              </a:rPr>
              <a:t>ЯВЛЯЕТСЯ ФОРМИРОВАНИЕ КОМПЕТЕНЦИЙ ПО МЕТОДАМ И ФОРМАМ УПРАВЛЕНИЯ, ЧТО ОБЕСПЕЧИТ ВОЗМОЖНОСТЬ МАГИСТРАНТУ МЕНЕДЖМЕНТА БЫТЬ УСПЕШНЫМ В РЕАЛИЗАЦИИ И ПРАКТИЧЕСКИХ ЗАДАЧ, И ПОИСКОВЫХ РАБОТ КАК В ТЕОРИИ, ТАК И В ПРАКТИКЕ УПРАВЛЕНИЯ ПЕРСОНАЛОМ. </a:t>
            </a:r>
          </a:p>
          <a:p>
            <a:pPr algn="ctr"/>
            <a:endParaRPr lang="ru-RU" sz="1800" b="1" i="1" dirty="0" smtClean="0"/>
          </a:p>
          <a:p>
            <a:pPr algn="ctr"/>
            <a:r>
              <a:rPr lang="ru-RU" sz="2400" i="1" dirty="0" smtClean="0">
                <a:solidFill>
                  <a:srgbClr val="FF0000"/>
                </a:solidFill>
                <a:effectLst>
                  <a:outerShdw blurRad="38100" dist="38100" dir="2700000" algn="tl">
                    <a:srgbClr val="000000">
                      <a:alpha val="43137"/>
                    </a:srgbClr>
                  </a:outerShdw>
                </a:effectLst>
              </a:rPr>
              <a:t>Задачи </a:t>
            </a:r>
            <a:r>
              <a:rPr lang="ru-RU" sz="2400" i="1" dirty="0">
                <a:solidFill>
                  <a:srgbClr val="FF0000"/>
                </a:solidFill>
                <a:effectLst>
                  <a:outerShdw blurRad="38100" dist="38100" dir="2700000" algn="tl">
                    <a:srgbClr val="000000">
                      <a:alpha val="43137"/>
                    </a:srgbClr>
                  </a:outerShdw>
                </a:effectLst>
              </a:rPr>
              <a:t>изучения дисциплины</a:t>
            </a:r>
            <a:endParaRPr lang="ru-RU" sz="2400" dirty="0">
              <a:solidFill>
                <a:srgbClr val="FF0000"/>
              </a:solidFill>
              <a:effectLst>
                <a:outerShdw blurRad="38100" dist="38100" dir="2700000" algn="tl">
                  <a:srgbClr val="000000">
                    <a:alpha val="43137"/>
                  </a:srgbClr>
                </a:outerShdw>
              </a:effectLst>
            </a:endParaRPr>
          </a:p>
          <a:p>
            <a:pPr algn="ctr"/>
            <a:r>
              <a:rPr lang="ru-RU" sz="1800" dirty="0" smtClean="0"/>
              <a:t> «</a:t>
            </a:r>
            <a:r>
              <a:rPr lang="ru-RU" sz="1800" b="1" dirty="0"/>
              <a:t>Теория организаций и организационного </a:t>
            </a:r>
            <a:r>
              <a:rPr lang="ru-RU" sz="1800" b="1" dirty="0" smtClean="0"/>
              <a:t>поведения</a:t>
            </a:r>
            <a:r>
              <a:rPr lang="ru-RU" sz="1800" dirty="0" smtClean="0"/>
              <a:t>» </a:t>
            </a:r>
          </a:p>
          <a:p>
            <a:pPr algn="ctr"/>
            <a:endParaRPr lang="ru-RU" sz="1800" dirty="0"/>
          </a:p>
          <a:p>
            <a:pPr marL="285750" indent="-285750" algn="ctr">
              <a:buFont typeface="Wingdings" pitchFamily="2" charset="2"/>
              <a:buChar char="q"/>
            </a:pPr>
            <a:r>
              <a:rPr lang="ru-RU" sz="1800" dirty="0" smtClean="0"/>
              <a:t>формирование </a:t>
            </a:r>
            <a:r>
              <a:rPr lang="ru-RU" sz="1800" dirty="0"/>
              <a:t>и использование основных понятий теории организации; </a:t>
            </a:r>
          </a:p>
          <a:p>
            <a:pPr marL="742950" lvl="1" indent="-285750" algn="ctr">
              <a:buFont typeface="Wingdings" pitchFamily="2" charset="2"/>
              <a:buChar char="q"/>
            </a:pPr>
            <a:r>
              <a:rPr lang="ru-RU" sz="1800" dirty="0"/>
              <a:t>применение различных методологических подходов к исследованию организационных систем; </a:t>
            </a:r>
          </a:p>
          <a:p>
            <a:pPr marL="742950" lvl="1" indent="-285750" algn="ctr">
              <a:buFont typeface="Wingdings" pitchFamily="2" charset="2"/>
              <a:buChar char="q"/>
            </a:pPr>
            <a:r>
              <a:rPr lang="ru-RU" sz="1800" dirty="0"/>
              <a:t>приложение организационных законов и принципов для диагностики организационных систем и элементов их образующих; </a:t>
            </a:r>
          </a:p>
          <a:p>
            <a:pPr marL="742950" lvl="1" indent="-285750" algn="ctr">
              <a:buFont typeface="Wingdings" pitchFamily="2" charset="2"/>
              <a:buChar char="q"/>
            </a:pPr>
            <a:r>
              <a:rPr lang="ru-RU" sz="1800" dirty="0"/>
              <a:t>оценивание перспектив функционирования и развития организационных систем в условиях постоянного изменения внешней среды; </a:t>
            </a:r>
          </a:p>
          <a:p>
            <a:pPr marL="742950" lvl="1" indent="-285750" algn="ctr">
              <a:buFont typeface="Wingdings" pitchFamily="2" charset="2"/>
              <a:buChar char="q"/>
            </a:pPr>
            <a:r>
              <a:rPr lang="ru-RU" sz="1800" dirty="0" smtClean="0"/>
              <a:t>поведение </a:t>
            </a:r>
            <a:r>
              <a:rPr lang="ru-RU" sz="1800" dirty="0"/>
              <a:t>внутренней организационной структуры социально-экономических систем; </a:t>
            </a:r>
          </a:p>
          <a:p>
            <a:pPr marL="285750" indent="-285750" algn="ctr">
              <a:buFont typeface="Wingdings" pitchFamily="2" charset="2"/>
              <a:buChar char="q"/>
            </a:pPr>
            <a:r>
              <a:rPr lang="ru-RU" sz="1800" dirty="0"/>
              <a:t>использование полученных знаний в области организационных систем для разработки жизнеспособных стратегий применительно к конкретной ситуации. </a:t>
            </a:r>
          </a:p>
        </p:txBody>
      </p:sp>
    </p:spTree>
    <p:extLst>
      <p:ext uri="{BB962C8B-B14F-4D97-AF65-F5344CB8AC3E}">
        <p14:creationId xmlns:p14="http://schemas.microsoft.com/office/powerpoint/2010/main" val="109985259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28625" y="845423"/>
            <a:ext cx="8429625" cy="5655390"/>
          </a:xfrm>
          <a:prstGeom prst="rect">
            <a:avLst/>
          </a:prstGeom>
          <a:solidFill>
            <a:schemeClr val="tx2">
              <a:lumMod val="25000"/>
              <a:lumOff val="75000"/>
            </a:schemeClr>
          </a:solidFill>
          <a:ln w="9525">
            <a:solidFill>
              <a:schemeClr val="tx1"/>
            </a:solidFill>
            <a:miter lim="800000"/>
            <a:headEnd/>
            <a:tailEnd/>
          </a:ln>
        </p:spPr>
        <p:txBody>
          <a:bodyPr wrap="none" anchor="ctr"/>
          <a:lstStyle/>
          <a:p>
            <a:pPr algn="ctr">
              <a:defRPr/>
            </a:pPr>
            <a:endParaRPr lang="ru-RU"/>
          </a:p>
        </p:txBody>
      </p:sp>
      <p:sp>
        <p:nvSpPr>
          <p:cNvPr id="29699" name="Line 3"/>
          <p:cNvSpPr>
            <a:spLocks noChangeShapeType="1"/>
          </p:cNvSpPr>
          <p:nvPr/>
        </p:nvSpPr>
        <p:spPr bwMode="auto">
          <a:xfrm>
            <a:off x="428625" y="836712"/>
            <a:ext cx="835183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9700" name="Line 4"/>
          <p:cNvSpPr>
            <a:spLocks noChangeShapeType="1"/>
          </p:cNvSpPr>
          <p:nvPr/>
        </p:nvSpPr>
        <p:spPr bwMode="auto">
          <a:xfrm>
            <a:off x="468313" y="5589588"/>
            <a:ext cx="8351837"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9701" name="Line 5"/>
          <p:cNvSpPr>
            <a:spLocks noChangeShapeType="1"/>
          </p:cNvSpPr>
          <p:nvPr/>
        </p:nvSpPr>
        <p:spPr bwMode="auto">
          <a:xfrm>
            <a:off x="4714875" y="845423"/>
            <a:ext cx="1588" cy="474416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9702" name="Line 6"/>
          <p:cNvSpPr>
            <a:spLocks noChangeShapeType="1"/>
          </p:cNvSpPr>
          <p:nvPr/>
        </p:nvSpPr>
        <p:spPr bwMode="auto">
          <a:xfrm>
            <a:off x="468313" y="1556792"/>
            <a:ext cx="424815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9703" name="Line 7"/>
          <p:cNvSpPr>
            <a:spLocks noChangeShapeType="1"/>
          </p:cNvSpPr>
          <p:nvPr/>
        </p:nvSpPr>
        <p:spPr bwMode="auto">
          <a:xfrm>
            <a:off x="4716463" y="1556792"/>
            <a:ext cx="4103687"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1752" name="Text Box 8"/>
          <p:cNvSpPr txBox="1">
            <a:spLocks noChangeArrowheads="1"/>
          </p:cNvSpPr>
          <p:nvPr/>
        </p:nvSpPr>
        <p:spPr bwMode="auto">
          <a:xfrm>
            <a:off x="1331640" y="260648"/>
            <a:ext cx="6556648" cy="584775"/>
          </a:xfrm>
          <a:prstGeom prst="rect">
            <a:avLst/>
          </a:prstGeom>
          <a:noFill/>
          <a:ln w="9525">
            <a:noFill/>
            <a:miter lim="800000"/>
            <a:headEnd/>
            <a:tailEnd/>
          </a:ln>
        </p:spPr>
        <p:txBody>
          <a:bodyPr wrap="square">
            <a:spAutoFit/>
          </a:bodyPr>
          <a:lstStyle/>
          <a:p>
            <a:pPr algn="ctr">
              <a:spcBef>
                <a:spcPct val="50000"/>
              </a:spcBef>
              <a:defRPr/>
            </a:pPr>
            <a:r>
              <a:rPr lang="ru-RU" sz="3200" dirty="0" smtClean="0">
                <a:solidFill>
                  <a:srgbClr val="0070C0"/>
                </a:solidFill>
                <a:latin typeface="Arial Black" pitchFamily="34" charset="0"/>
              </a:rPr>
              <a:t>СТАДИЯ СТАБИЛИЗАЦИИ</a:t>
            </a:r>
            <a:endParaRPr lang="ru-RU" sz="3200" dirty="0">
              <a:solidFill>
                <a:srgbClr val="0070C0"/>
              </a:solidFill>
              <a:latin typeface="Arial Black" pitchFamily="34" charset="0"/>
            </a:endParaRPr>
          </a:p>
        </p:txBody>
      </p:sp>
      <p:sp>
        <p:nvSpPr>
          <p:cNvPr id="29705" name="Text Box 9"/>
          <p:cNvSpPr txBox="1">
            <a:spLocks noChangeArrowheads="1"/>
          </p:cNvSpPr>
          <p:nvPr/>
        </p:nvSpPr>
        <p:spPr bwMode="auto">
          <a:xfrm>
            <a:off x="1476375" y="980728"/>
            <a:ext cx="17860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000" dirty="0" smtClean="0">
                <a:solidFill>
                  <a:srgbClr val="0070C0"/>
                </a:solidFill>
                <a:latin typeface="Arial Black" pitchFamily="34" charset="0"/>
              </a:rPr>
              <a:t>ПРИЗНАКИ</a:t>
            </a:r>
            <a:endParaRPr lang="ru-RU" sz="2000" dirty="0">
              <a:solidFill>
                <a:srgbClr val="0070C0"/>
              </a:solidFill>
              <a:latin typeface="Arial Black" pitchFamily="34" charset="0"/>
            </a:endParaRPr>
          </a:p>
        </p:txBody>
      </p:sp>
      <p:sp>
        <p:nvSpPr>
          <p:cNvPr id="29706" name="Rectangle 10"/>
          <p:cNvSpPr>
            <a:spLocks noChangeArrowheads="1"/>
          </p:cNvSpPr>
          <p:nvPr/>
        </p:nvSpPr>
        <p:spPr bwMode="auto">
          <a:xfrm>
            <a:off x="552450" y="22669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ru-RU"/>
          </a:p>
        </p:txBody>
      </p:sp>
      <p:sp>
        <p:nvSpPr>
          <p:cNvPr id="29707" name="Text Box 11"/>
          <p:cNvSpPr txBox="1">
            <a:spLocks noChangeArrowheads="1"/>
          </p:cNvSpPr>
          <p:nvPr/>
        </p:nvSpPr>
        <p:spPr bwMode="auto">
          <a:xfrm>
            <a:off x="5580112" y="908720"/>
            <a:ext cx="25170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000" dirty="0" smtClean="0">
                <a:solidFill>
                  <a:srgbClr val="0070C0"/>
                </a:solidFill>
                <a:latin typeface="Arial Black" pitchFamily="34" charset="0"/>
              </a:rPr>
              <a:t>ОСОБЕННОСТИ </a:t>
            </a:r>
          </a:p>
          <a:p>
            <a:pPr algn="ctr" eaLnBrk="1" hangingPunct="1"/>
            <a:r>
              <a:rPr lang="ru-RU" sz="2000" dirty="0" smtClean="0">
                <a:solidFill>
                  <a:srgbClr val="0070C0"/>
                </a:solidFill>
                <a:latin typeface="Arial Black" pitchFamily="34" charset="0"/>
              </a:rPr>
              <a:t>ПЕРСОНАЛА</a:t>
            </a:r>
            <a:endParaRPr lang="ru-RU" sz="2000" dirty="0">
              <a:solidFill>
                <a:srgbClr val="0070C0"/>
              </a:solidFill>
              <a:latin typeface="Arial Black" pitchFamily="34" charset="0"/>
            </a:endParaRPr>
          </a:p>
        </p:txBody>
      </p:sp>
      <p:sp>
        <p:nvSpPr>
          <p:cNvPr id="29708" name="Text Box 12"/>
          <p:cNvSpPr txBox="1">
            <a:spLocks noChangeArrowheads="1"/>
          </p:cNvSpPr>
          <p:nvPr/>
        </p:nvSpPr>
        <p:spPr bwMode="auto">
          <a:xfrm rot="10810986" flipV="1">
            <a:off x="681038" y="1970514"/>
            <a:ext cx="38195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400" dirty="0">
                <a:solidFill>
                  <a:srgbClr val="D09E00"/>
                </a:solidFill>
                <a:latin typeface="Arial Black" pitchFamily="34" charset="0"/>
              </a:rPr>
              <a:t>Стабильность организационной структуры, устойчивость функционирования, отсутствие развития организации </a:t>
            </a:r>
          </a:p>
        </p:txBody>
      </p:sp>
      <p:sp>
        <p:nvSpPr>
          <p:cNvPr id="29709" name="Text Box 13"/>
          <p:cNvSpPr txBox="1">
            <a:spLocks noChangeArrowheads="1"/>
          </p:cNvSpPr>
          <p:nvPr/>
        </p:nvSpPr>
        <p:spPr bwMode="auto">
          <a:xfrm>
            <a:off x="4859338" y="1916832"/>
            <a:ext cx="369252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000" dirty="0">
                <a:solidFill>
                  <a:srgbClr val="0066CC"/>
                </a:solidFill>
                <a:latin typeface="Arial Black" pitchFamily="34" charset="0"/>
              </a:rPr>
              <a:t>Наличие четких целей, норм и правил, обладание необходимыми навыками, готовность к обучению, отсутствие инициативы и творчества, отдельные конфликты </a:t>
            </a:r>
          </a:p>
        </p:txBody>
      </p:sp>
      <p:sp>
        <p:nvSpPr>
          <p:cNvPr id="29710" name="Text Box 14"/>
          <p:cNvSpPr txBox="1">
            <a:spLocks noChangeArrowheads="1"/>
          </p:cNvSpPr>
          <p:nvPr/>
        </p:nvSpPr>
        <p:spPr bwMode="auto">
          <a:xfrm>
            <a:off x="5343525" y="29908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p>
        </p:txBody>
      </p:sp>
      <p:sp>
        <p:nvSpPr>
          <p:cNvPr id="29711" name="Text Box 15"/>
          <p:cNvSpPr txBox="1">
            <a:spLocks noChangeArrowheads="1"/>
          </p:cNvSpPr>
          <p:nvPr/>
        </p:nvSpPr>
        <p:spPr bwMode="auto">
          <a:xfrm>
            <a:off x="1723429" y="5661248"/>
            <a:ext cx="61638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400" dirty="0">
                <a:solidFill>
                  <a:srgbClr val="FF0066"/>
                </a:solidFill>
                <a:latin typeface="Arial Black" pitchFamily="34" charset="0"/>
              </a:rPr>
              <a:t>Предпочтительны экономические</a:t>
            </a:r>
          </a:p>
          <a:p>
            <a:pPr algn="ctr" eaLnBrk="1" hangingPunct="1"/>
            <a:r>
              <a:rPr lang="ru-RU" sz="2400" dirty="0">
                <a:solidFill>
                  <a:srgbClr val="FF0066"/>
                </a:solidFill>
                <a:latin typeface="Arial Black" pitchFamily="34" charset="0"/>
              </a:rPr>
              <a:t>методы управления</a:t>
            </a:r>
          </a:p>
        </p:txBody>
      </p:sp>
    </p:spTree>
    <p:extLst>
      <p:ext uri="{BB962C8B-B14F-4D97-AF65-F5344CB8AC3E}">
        <p14:creationId xmlns:p14="http://schemas.microsoft.com/office/powerpoint/2010/main" val="6261065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28625" y="864046"/>
            <a:ext cx="8358188" cy="5589290"/>
          </a:xfrm>
          <a:prstGeom prst="rect">
            <a:avLst/>
          </a:prstGeom>
          <a:solidFill>
            <a:schemeClr val="tx2">
              <a:lumMod val="25000"/>
              <a:lumOff val="75000"/>
            </a:schemeClr>
          </a:solidFill>
          <a:ln w="9525">
            <a:solidFill>
              <a:schemeClr val="tx1"/>
            </a:solidFill>
            <a:miter lim="800000"/>
            <a:headEnd/>
            <a:tailEnd/>
          </a:ln>
        </p:spPr>
        <p:txBody>
          <a:bodyPr wrap="none" anchor="ctr"/>
          <a:lstStyle/>
          <a:p>
            <a:pPr algn="ctr">
              <a:defRPr/>
            </a:pPr>
            <a:endParaRPr lang="ru-RU"/>
          </a:p>
        </p:txBody>
      </p:sp>
      <p:sp>
        <p:nvSpPr>
          <p:cNvPr id="30723" name="Line 3"/>
          <p:cNvSpPr>
            <a:spLocks noChangeShapeType="1"/>
          </p:cNvSpPr>
          <p:nvPr/>
        </p:nvSpPr>
        <p:spPr bwMode="auto">
          <a:xfrm>
            <a:off x="468313" y="836712"/>
            <a:ext cx="8351837"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24" name="Line 4"/>
          <p:cNvSpPr>
            <a:spLocks noChangeShapeType="1"/>
          </p:cNvSpPr>
          <p:nvPr/>
        </p:nvSpPr>
        <p:spPr bwMode="auto">
          <a:xfrm>
            <a:off x="468313" y="5589588"/>
            <a:ext cx="8351837"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25" name="Line 5"/>
          <p:cNvSpPr>
            <a:spLocks noChangeShapeType="1"/>
          </p:cNvSpPr>
          <p:nvPr/>
        </p:nvSpPr>
        <p:spPr bwMode="auto">
          <a:xfrm>
            <a:off x="4644231" y="864046"/>
            <a:ext cx="72232" cy="4725542"/>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26" name="Line 6"/>
          <p:cNvSpPr>
            <a:spLocks noChangeShapeType="1"/>
          </p:cNvSpPr>
          <p:nvPr/>
        </p:nvSpPr>
        <p:spPr bwMode="auto">
          <a:xfrm>
            <a:off x="468313" y="1628800"/>
            <a:ext cx="424815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27" name="Line 7"/>
          <p:cNvSpPr>
            <a:spLocks noChangeShapeType="1"/>
          </p:cNvSpPr>
          <p:nvPr/>
        </p:nvSpPr>
        <p:spPr bwMode="auto">
          <a:xfrm>
            <a:off x="4716463" y="1628800"/>
            <a:ext cx="4103687"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28" name="Text Box 8"/>
          <p:cNvSpPr txBox="1">
            <a:spLocks noChangeArrowheads="1"/>
          </p:cNvSpPr>
          <p:nvPr/>
        </p:nvSpPr>
        <p:spPr bwMode="auto">
          <a:xfrm>
            <a:off x="1979712" y="260648"/>
            <a:ext cx="5816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ru-RU" sz="3200" dirty="0" smtClean="0">
                <a:solidFill>
                  <a:srgbClr val="CC0066"/>
                </a:solidFill>
                <a:latin typeface="Arial Black" pitchFamily="34" charset="0"/>
              </a:rPr>
              <a:t>СТАДИЯ КРИЗИСА</a:t>
            </a:r>
            <a:endParaRPr lang="ru-RU" sz="3200" dirty="0">
              <a:solidFill>
                <a:srgbClr val="CC0066"/>
              </a:solidFill>
              <a:latin typeface="Arial Black" pitchFamily="34" charset="0"/>
            </a:endParaRPr>
          </a:p>
        </p:txBody>
      </p:sp>
      <p:sp>
        <p:nvSpPr>
          <p:cNvPr id="30729" name="Text Box 9"/>
          <p:cNvSpPr txBox="1">
            <a:spLocks noChangeArrowheads="1"/>
          </p:cNvSpPr>
          <p:nvPr/>
        </p:nvSpPr>
        <p:spPr bwMode="auto">
          <a:xfrm>
            <a:off x="1476375" y="980728"/>
            <a:ext cx="17860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000" dirty="0" smtClean="0">
                <a:solidFill>
                  <a:srgbClr val="0070C0"/>
                </a:solidFill>
                <a:latin typeface="Arial Black" pitchFamily="34" charset="0"/>
              </a:rPr>
              <a:t>ПРИЗНАКИ</a:t>
            </a:r>
            <a:endParaRPr lang="ru-RU" sz="2000" dirty="0">
              <a:solidFill>
                <a:srgbClr val="0070C0"/>
              </a:solidFill>
              <a:latin typeface="Arial Black" pitchFamily="34" charset="0"/>
            </a:endParaRPr>
          </a:p>
        </p:txBody>
      </p:sp>
      <p:sp>
        <p:nvSpPr>
          <p:cNvPr id="30730" name="Rectangle 10"/>
          <p:cNvSpPr>
            <a:spLocks noChangeArrowheads="1"/>
          </p:cNvSpPr>
          <p:nvPr/>
        </p:nvSpPr>
        <p:spPr bwMode="auto">
          <a:xfrm>
            <a:off x="552450" y="22669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ru-RU"/>
          </a:p>
        </p:txBody>
      </p:sp>
      <p:sp>
        <p:nvSpPr>
          <p:cNvPr id="30731" name="Text Box 11"/>
          <p:cNvSpPr txBox="1">
            <a:spLocks noChangeArrowheads="1"/>
          </p:cNvSpPr>
          <p:nvPr/>
        </p:nvSpPr>
        <p:spPr bwMode="auto">
          <a:xfrm>
            <a:off x="5580112" y="983903"/>
            <a:ext cx="25170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000" dirty="0" smtClean="0">
                <a:solidFill>
                  <a:srgbClr val="0070C0"/>
                </a:solidFill>
                <a:latin typeface="Arial Black" pitchFamily="34" charset="0"/>
              </a:rPr>
              <a:t>ОСОБЕННОСТИ </a:t>
            </a:r>
          </a:p>
          <a:p>
            <a:pPr algn="ctr" eaLnBrk="1" hangingPunct="1"/>
            <a:r>
              <a:rPr lang="ru-RU" sz="2000" dirty="0" smtClean="0">
                <a:solidFill>
                  <a:srgbClr val="0070C0"/>
                </a:solidFill>
                <a:latin typeface="Arial Black" pitchFamily="34" charset="0"/>
              </a:rPr>
              <a:t>ПЕРСОНАЛА</a:t>
            </a:r>
            <a:endParaRPr lang="ru-RU" sz="2000" dirty="0">
              <a:solidFill>
                <a:srgbClr val="0070C0"/>
              </a:solidFill>
              <a:latin typeface="Arial Black" pitchFamily="34" charset="0"/>
            </a:endParaRPr>
          </a:p>
        </p:txBody>
      </p:sp>
      <p:sp>
        <p:nvSpPr>
          <p:cNvPr id="30732" name="Text Box 12"/>
          <p:cNvSpPr txBox="1">
            <a:spLocks noChangeArrowheads="1"/>
          </p:cNvSpPr>
          <p:nvPr/>
        </p:nvSpPr>
        <p:spPr bwMode="auto">
          <a:xfrm rot="10810986" flipV="1">
            <a:off x="681038" y="1922928"/>
            <a:ext cx="38195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200" dirty="0">
                <a:solidFill>
                  <a:srgbClr val="7030A0"/>
                </a:solidFill>
                <a:latin typeface="Arial Black" pitchFamily="34" charset="0"/>
              </a:rPr>
              <a:t>Недопустимо низкий уровень эффективности организации, снижение объемов, неуклонное снижение прибыли, дефицит финансов</a:t>
            </a:r>
            <a:r>
              <a:rPr lang="ru-RU" sz="2200" dirty="0">
                <a:solidFill>
                  <a:srgbClr val="7030A0"/>
                </a:solidFill>
              </a:rPr>
              <a:t> </a:t>
            </a:r>
          </a:p>
        </p:txBody>
      </p:sp>
      <p:sp>
        <p:nvSpPr>
          <p:cNvPr id="30733" name="Text Box 13"/>
          <p:cNvSpPr txBox="1">
            <a:spLocks noChangeArrowheads="1"/>
          </p:cNvSpPr>
          <p:nvPr/>
        </p:nvSpPr>
        <p:spPr bwMode="auto">
          <a:xfrm>
            <a:off x="4716464" y="1916832"/>
            <a:ext cx="40703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400" dirty="0">
                <a:solidFill>
                  <a:srgbClr val="0066CC"/>
                </a:solidFill>
                <a:latin typeface="Arial Black" pitchFamily="34" charset="0"/>
              </a:rPr>
              <a:t>Уменьшение приверженности фирме, повторяющиеся межличностные и </a:t>
            </a:r>
            <a:r>
              <a:rPr lang="ru-RU" sz="2400" dirty="0" err="1">
                <a:solidFill>
                  <a:srgbClr val="0066CC"/>
                </a:solidFill>
                <a:latin typeface="Arial Black" pitchFamily="34" charset="0"/>
              </a:rPr>
              <a:t>межфункциональные</a:t>
            </a:r>
            <a:r>
              <a:rPr lang="ru-RU" sz="2400" dirty="0">
                <a:solidFill>
                  <a:srgbClr val="0066CC"/>
                </a:solidFill>
                <a:latin typeface="Arial Black" pitchFamily="34" charset="0"/>
              </a:rPr>
              <a:t> конфликты, снижение трудовой активности </a:t>
            </a:r>
          </a:p>
        </p:txBody>
      </p:sp>
      <p:sp>
        <p:nvSpPr>
          <p:cNvPr id="30734" name="Text Box 14"/>
          <p:cNvSpPr txBox="1">
            <a:spLocks noChangeArrowheads="1"/>
          </p:cNvSpPr>
          <p:nvPr/>
        </p:nvSpPr>
        <p:spPr bwMode="auto">
          <a:xfrm>
            <a:off x="5343525" y="29908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p>
        </p:txBody>
      </p:sp>
      <p:sp>
        <p:nvSpPr>
          <p:cNvPr id="30735" name="Text Box 15"/>
          <p:cNvSpPr txBox="1">
            <a:spLocks noChangeArrowheads="1"/>
          </p:cNvSpPr>
          <p:nvPr/>
        </p:nvSpPr>
        <p:spPr bwMode="auto">
          <a:xfrm>
            <a:off x="611560" y="5661248"/>
            <a:ext cx="80787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000">
                <a:solidFill>
                  <a:srgbClr val="FF0066"/>
                </a:solidFill>
                <a:latin typeface="Arial Black" pitchFamily="34" charset="0"/>
              </a:rPr>
              <a:t>Предпочтительны организационно-распорядительные</a:t>
            </a:r>
          </a:p>
          <a:p>
            <a:pPr algn="ctr" eaLnBrk="1" hangingPunct="1"/>
            <a:r>
              <a:rPr lang="ru-RU" sz="2000">
                <a:solidFill>
                  <a:srgbClr val="FF0066"/>
                </a:solidFill>
                <a:latin typeface="Arial Black" pitchFamily="34" charset="0"/>
              </a:rPr>
              <a:t>методы управления</a:t>
            </a:r>
          </a:p>
        </p:txBody>
      </p:sp>
    </p:spTree>
    <p:extLst>
      <p:ext uri="{BB962C8B-B14F-4D97-AF65-F5344CB8AC3E}">
        <p14:creationId xmlns:p14="http://schemas.microsoft.com/office/powerpoint/2010/main" val="287783299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050"/>
          <p:cNvSpPr>
            <a:spLocks noGrp="1" noChangeArrowheads="1"/>
          </p:cNvSpPr>
          <p:nvPr>
            <p:ph type="title"/>
          </p:nvPr>
        </p:nvSpPr>
        <p:spPr>
          <a:xfrm>
            <a:off x="1187450" y="277813"/>
            <a:ext cx="7777163" cy="1139825"/>
          </a:xfrm>
        </p:spPr>
        <p:txBody>
          <a:bodyPr/>
          <a:lstStyle/>
          <a:p>
            <a:pPr algn="ctr" eaLnBrk="1" hangingPunct="1">
              <a:lnSpc>
                <a:spcPct val="75000"/>
              </a:lnSpc>
            </a:pPr>
            <a:r>
              <a:rPr lang="ru-RU" b="1" smtClean="0"/>
              <a:t>Основные элементы и характеристики организации</a:t>
            </a:r>
          </a:p>
        </p:txBody>
      </p:sp>
      <p:graphicFrame>
        <p:nvGraphicFramePr>
          <p:cNvPr id="50603" name="Group 2475"/>
          <p:cNvGraphicFramePr>
            <a:graphicFrameLocks noGrp="1"/>
          </p:cNvGraphicFramePr>
          <p:nvPr/>
        </p:nvGraphicFramePr>
        <p:xfrm>
          <a:off x="611188" y="3436938"/>
          <a:ext cx="3529012" cy="2743200"/>
        </p:xfrm>
        <a:graphic>
          <a:graphicData uri="http://schemas.openxmlformats.org/drawingml/2006/table">
            <a:tbl>
              <a:tblPr/>
              <a:tblGrid>
                <a:gridCol w="3529012"/>
              </a:tblGrid>
              <a:tr h="0">
                <a:tc>
                  <a:txBody>
                    <a:bodyPr/>
                    <a:lstStyle/>
                    <a:p>
                      <a:pPr marL="342900" marR="0" lvl="0" indent="-342900" algn="just" defTabSz="914400" rtl="0" eaLnBrk="1" fontAlgn="base" latinLnBrk="0" hangingPunct="1">
                        <a:lnSpc>
                          <a:spcPct val="100000"/>
                        </a:lnSpc>
                        <a:spcBef>
                          <a:spcPct val="0"/>
                        </a:spcBef>
                        <a:spcAft>
                          <a:spcPct val="0"/>
                        </a:spcAft>
                        <a:buClrTx/>
                        <a:buSzPct val="140000"/>
                        <a:buFont typeface="Wingdings" pitchFamily="2" charset="2"/>
                        <a:buBlip>
                          <a:blip r:embed="rId2"/>
                        </a:buBlip>
                        <a:tabLst>
                          <a:tab pos="593725" algn="l"/>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Ц е л ь  (</a:t>
                      </a:r>
                      <a:r>
                        <a:rPr kumimoji="0" lang="ru-RU" sz="1400" b="1" i="1" u="none" strike="noStrike" cap="none" normalizeH="0" baseline="0" smtClean="0">
                          <a:ln>
                            <a:noFill/>
                          </a:ln>
                          <a:solidFill>
                            <a:schemeClr val="tx1"/>
                          </a:solidFill>
                          <a:effectLst/>
                          <a:latin typeface="Times New Roman" pitchFamily="18" charset="0"/>
                          <a:cs typeface="Times New Roman" pitchFamily="18" charset="0"/>
                        </a:rPr>
                        <a:t>ц е л е п о л а г а н и е</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0">
                <a:tc>
                  <a:txBody>
                    <a:bodyPr/>
                    <a:lstStyle/>
                    <a:p>
                      <a:pPr marL="342900" marR="0" lvl="0" indent="-342900" algn="just" defTabSz="914400" rtl="0" eaLnBrk="1" fontAlgn="base" latinLnBrk="0" hangingPunct="1">
                        <a:lnSpc>
                          <a:spcPct val="100000"/>
                        </a:lnSpc>
                        <a:spcBef>
                          <a:spcPct val="0"/>
                        </a:spcBef>
                        <a:spcAft>
                          <a:spcPct val="0"/>
                        </a:spcAft>
                        <a:buClrTx/>
                        <a:buSzPct val="140000"/>
                        <a:buFont typeface="Wingdings" pitchFamily="2" charset="2"/>
                        <a:buBlip>
                          <a:blip r:embed="rId2"/>
                        </a:buBlip>
                        <a:tabLst>
                          <a:tab pos="593725" algn="l"/>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И д е а л ь н о с т ь   с и с т е м ы </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0">
                <a:tc>
                  <a:txBody>
                    <a:bodyPr/>
                    <a:lstStyle/>
                    <a:p>
                      <a:pPr marL="342900" marR="0" lvl="0" indent="-342900" algn="just" defTabSz="914400" rtl="0" eaLnBrk="1" fontAlgn="base" latinLnBrk="0" hangingPunct="1">
                        <a:lnSpc>
                          <a:spcPct val="100000"/>
                        </a:lnSpc>
                        <a:spcBef>
                          <a:spcPct val="0"/>
                        </a:spcBef>
                        <a:spcAft>
                          <a:spcPct val="0"/>
                        </a:spcAft>
                        <a:buClrTx/>
                        <a:buSzPct val="140000"/>
                        <a:buFont typeface="Wingdings" pitchFamily="2" charset="2"/>
                        <a:buBlip>
                          <a:blip r:embed="rId2"/>
                        </a:buBlip>
                        <a:tabLst>
                          <a:tab pos="593725" algn="l"/>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У с т о й ч и в о с т ь</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0">
                <a:tc>
                  <a:txBody>
                    <a:bodyPr/>
                    <a:lstStyle/>
                    <a:p>
                      <a:pPr marL="342900" marR="0" lvl="0" indent="-342900" algn="just" defTabSz="914400" rtl="0" eaLnBrk="1" fontAlgn="base" latinLnBrk="0" hangingPunct="1">
                        <a:lnSpc>
                          <a:spcPct val="100000"/>
                        </a:lnSpc>
                        <a:spcBef>
                          <a:spcPct val="0"/>
                        </a:spcBef>
                        <a:spcAft>
                          <a:spcPct val="0"/>
                        </a:spcAft>
                        <a:buClrTx/>
                        <a:buSzPct val="140000"/>
                        <a:buFont typeface="Wingdings" pitchFamily="2" charset="2"/>
                        <a:buBlip>
                          <a:blip r:embed="rId2"/>
                        </a:buBlip>
                        <a:tabLst>
                          <a:tab pos="593725" algn="l"/>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И з м е н ч и в о с т ь</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0">
                <a:tc>
                  <a:txBody>
                    <a:bodyPr/>
                    <a:lstStyle/>
                    <a:p>
                      <a:pPr marL="342900" marR="0" lvl="0" indent="-342900" algn="just" defTabSz="914400" rtl="0" eaLnBrk="1" fontAlgn="base" latinLnBrk="0" hangingPunct="1">
                        <a:lnSpc>
                          <a:spcPct val="100000"/>
                        </a:lnSpc>
                        <a:spcBef>
                          <a:spcPct val="0"/>
                        </a:spcBef>
                        <a:spcAft>
                          <a:spcPct val="0"/>
                        </a:spcAft>
                        <a:buClrTx/>
                        <a:buSzPct val="140000"/>
                        <a:buFont typeface="Wingdings" pitchFamily="2" charset="2"/>
                        <a:buBlip>
                          <a:blip r:embed="rId2"/>
                        </a:buBlip>
                        <a:tabLst>
                          <a:tab pos="593725" algn="l"/>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Ф о р м а</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0">
                <a:tc>
                  <a:txBody>
                    <a:bodyPr/>
                    <a:lstStyle/>
                    <a:p>
                      <a:pPr marL="342900" marR="0" lvl="0" indent="-342900" algn="just" defTabSz="914400" rtl="0" eaLnBrk="1" fontAlgn="base" latinLnBrk="0" hangingPunct="1">
                        <a:lnSpc>
                          <a:spcPct val="100000"/>
                        </a:lnSpc>
                        <a:spcBef>
                          <a:spcPct val="0"/>
                        </a:spcBef>
                        <a:spcAft>
                          <a:spcPct val="0"/>
                        </a:spcAft>
                        <a:buClrTx/>
                        <a:buSzPct val="140000"/>
                        <a:buFont typeface="Wingdings" pitchFamily="2" charset="2"/>
                        <a:buBlip>
                          <a:blip r:embed="rId2"/>
                        </a:buBlip>
                        <a:tabLst>
                          <a:tab pos="593725" algn="l"/>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С о д е р ж а н и е</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0">
                <a:tc>
                  <a:txBody>
                    <a:bodyPr/>
                    <a:lstStyle/>
                    <a:p>
                      <a:pPr marL="342900" marR="0" lvl="0" indent="-342900" algn="just" defTabSz="914400" rtl="0" eaLnBrk="1" fontAlgn="base" latinLnBrk="0" hangingPunct="1">
                        <a:lnSpc>
                          <a:spcPct val="100000"/>
                        </a:lnSpc>
                        <a:spcBef>
                          <a:spcPct val="0"/>
                        </a:spcBef>
                        <a:spcAft>
                          <a:spcPct val="0"/>
                        </a:spcAft>
                        <a:buClrTx/>
                        <a:buSzPct val="140000"/>
                        <a:buFont typeface="Wingdings" pitchFamily="2" charset="2"/>
                        <a:buBlip>
                          <a:blip r:embed="rId2"/>
                        </a:buBlip>
                        <a:tabLst>
                          <a:tab pos="593725" algn="l"/>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Р е с у р с ы</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0">
                <a:tc>
                  <a:txBody>
                    <a:bodyPr/>
                    <a:lstStyle/>
                    <a:p>
                      <a:pPr marL="342900" marR="0" lvl="0" indent="-342900" algn="just" defTabSz="914400" rtl="0" eaLnBrk="1" fontAlgn="base" latinLnBrk="0" hangingPunct="1">
                        <a:lnSpc>
                          <a:spcPct val="100000"/>
                        </a:lnSpc>
                        <a:spcBef>
                          <a:spcPct val="0"/>
                        </a:spcBef>
                        <a:spcAft>
                          <a:spcPct val="0"/>
                        </a:spcAft>
                        <a:buClrTx/>
                        <a:buSzPct val="140000"/>
                        <a:buFont typeface="Wingdings" pitchFamily="2" charset="2"/>
                        <a:buBlip>
                          <a:blip r:embed="rId2"/>
                        </a:buBlip>
                        <a:tabLst>
                          <a:tab pos="593725" algn="l"/>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О т н о ш е н и я</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0">
                <a:tc>
                  <a:txBody>
                    <a:bodyPr/>
                    <a:lstStyle/>
                    <a:p>
                      <a:pPr marL="342900" marR="0" lvl="0" indent="-342900" algn="just" defTabSz="914400" rtl="0" eaLnBrk="1" fontAlgn="base" latinLnBrk="0" hangingPunct="1">
                        <a:lnSpc>
                          <a:spcPct val="100000"/>
                        </a:lnSpc>
                        <a:spcBef>
                          <a:spcPct val="0"/>
                        </a:spcBef>
                        <a:spcAft>
                          <a:spcPct val="0"/>
                        </a:spcAft>
                        <a:buClrTx/>
                        <a:buSzPct val="140000"/>
                        <a:buFont typeface="Wingdings" pitchFamily="2" charset="2"/>
                        <a:buBlip>
                          <a:blip r:embed="rId2"/>
                        </a:buBlip>
                        <a:tabLst>
                          <a:tab pos="593725" algn="l"/>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С п е ц и ф и ч н о с т ь  с и с т е м ы</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bl>
          </a:graphicData>
        </a:graphic>
      </p:graphicFrame>
      <p:sp>
        <p:nvSpPr>
          <p:cNvPr id="47129" name="Rectangle 2182"/>
          <p:cNvSpPr>
            <a:spLocks noChangeArrowheads="1"/>
          </p:cNvSpPr>
          <p:nvPr/>
        </p:nvSpPr>
        <p:spPr bwMode="auto">
          <a:xfrm>
            <a:off x="0" y="71453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sz="1800"/>
          </a:p>
        </p:txBody>
      </p:sp>
      <p:sp>
        <p:nvSpPr>
          <p:cNvPr id="47130" name="Rectangle 2351"/>
          <p:cNvSpPr>
            <a:spLocks noChangeArrowheads="1"/>
          </p:cNvSpPr>
          <p:nvPr/>
        </p:nvSpPr>
        <p:spPr bwMode="auto">
          <a:xfrm>
            <a:off x="0" y="266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sz="1800"/>
          </a:p>
        </p:txBody>
      </p:sp>
      <p:graphicFrame>
        <p:nvGraphicFramePr>
          <p:cNvPr id="50598" name="Group 2470"/>
          <p:cNvGraphicFramePr>
            <a:graphicFrameLocks noGrp="1"/>
          </p:cNvGraphicFramePr>
          <p:nvPr/>
        </p:nvGraphicFramePr>
        <p:xfrm>
          <a:off x="5005388" y="1341438"/>
          <a:ext cx="3598862" cy="4876800"/>
        </p:xfrm>
        <a:graphic>
          <a:graphicData uri="http://schemas.openxmlformats.org/drawingml/2006/table">
            <a:tbl>
              <a:tblPr/>
              <a:tblGrid>
                <a:gridCol w="3598862"/>
              </a:tblGrid>
              <a:tr h="287338">
                <a:tc>
                  <a:txBody>
                    <a:bodyPr/>
                    <a:lstStyle/>
                    <a:p>
                      <a:pPr marL="0" marR="0" lvl="0" indent="0" algn="l" defTabSz="914400" rtl="0" eaLnBrk="1" fontAlgn="base" latinLnBrk="0" hangingPunct="1">
                        <a:lnSpc>
                          <a:spcPct val="100000"/>
                        </a:lnSpc>
                        <a:spcBef>
                          <a:spcPct val="0"/>
                        </a:spcBef>
                        <a:spcAft>
                          <a:spcPct val="0"/>
                        </a:spcAft>
                        <a:buClrTx/>
                        <a:buSzPct val="140000"/>
                        <a:buFontTx/>
                        <a:buBlip>
                          <a:blip r:embed="rId3"/>
                        </a:buBlip>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У с л о в и е   с р е д 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70000"/>
                      </a:srgbClr>
                    </a:solidFill>
                  </a:tcPr>
                </a:tc>
              </a:tr>
              <a:tr h="288925">
                <a:tc>
                  <a:txBody>
                    <a:bodyPr/>
                    <a:lstStyle/>
                    <a:p>
                      <a:pPr marL="0" marR="0" lvl="0" indent="0" algn="l" defTabSz="914400" rtl="0" eaLnBrk="1" fontAlgn="base" latinLnBrk="0" hangingPunct="1">
                        <a:lnSpc>
                          <a:spcPct val="100000"/>
                        </a:lnSpc>
                        <a:spcBef>
                          <a:spcPct val="0"/>
                        </a:spcBef>
                        <a:spcAft>
                          <a:spcPct val="0"/>
                        </a:spcAft>
                        <a:buClrTx/>
                        <a:buSzPct val="140000"/>
                        <a:buFontTx/>
                        <a:buBlip>
                          <a:blip r:embed="rId3"/>
                        </a:buBlip>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С т р у к т у р 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70000"/>
                      </a:srgbClr>
                    </a:solidFill>
                  </a:tcPr>
                </a:tc>
              </a:tr>
              <a:tr h="287338">
                <a:tc>
                  <a:txBody>
                    <a:bodyPr/>
                    <a:lstStyle/>
                    <a:p>
                      <a:pPr marL="0" marR="0" lvl="0" indent="0" algn="l" defTabSz="914400" rtl="0" eaLnBrk="1" fontAlgn="base" latinLnBrk="0" hangingPunct="1">
                        <a:lnSpc>
                          <a:spcPct val="100000"/>
                        </a:lnSpc>
                        <a:spcBef>
                          <a:spcPct val="0"/>
                        </a:spcBef>
                        <a:spcAft>
                          <a:spcPct val="0"/>
                        </a:spcAft>
                        <a:buClrTx/>
                        <a:buSzPct val="140000"/>
                        <a:buFontTx/>
                        <a:buBlip>
                          <a:blip r:embed="rId3"/>
                        </a:buBlip>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С у щ н о с т 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70000"/>
                      </a:srgbClr>
                    </a:solidFill>
                  </a:tcPr>
                </a:tc>
              </a:tr>
              <a:tr h="288925">
                <a:tc>
                  <a:txBody>
                    <a:bodyPr/>
                    <a:lstStyle/>
                    <a:p>
                      <a:pPr marL="0" marR="0" lvl="0" indent="0" algn="l" defTabSz="914400" rtl="0" eaLnBrk="1" fontAlgn="base" latinLnBrk="0" hangingPunct="1">
                        <a:lnSpc>
                          <a:spcPct val="100000"/>
                        </a:lnSpc>
                        <a:spcBef>
                          <a:spcPct val="0"/>
                        </a:spcBef>
                        <a:spcAft>
                          <a:spcPct val="0"/>
                        </a:spcAft>
                        <a:buClrTx/>
                        <a:buSzPct val="140000"/>
                        <a:buFontTx/>
                        <a:buBlip>
                          <a:blip r:embed="rId3"/>
                        </a:buBlip>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С и н е р г и з м (</a:t>
                      </a:r>
                      <a:r>
                        <a:rPr kumimoji="0" lang="ru-RU" sz="1400" b="1" i="1" u="none" strike="noStrike" cap="none" normalizeH="0" baseline="0" smtClean="0">
                          <a:ln>
                            <a:noFill/>
                          </a:ln>
                          <a:solidFill>
                            <a:schemeClr val="tx1"/>
                          </a:solidFill>
                          <a:effectLst/>
                          <a:latin typeface="Times New Roman" pitchFamily="18" charset="0"/>
                          <a:cs typeface="Times New Roman" pitchFamily="18" charset="0"/>
                        </a:rPr>
                        <a:t>самоорганизация</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70000"/>
                      </a:srgbClr>
                    </a:solidFill>
                  </a:tcPr>
                </a:tc>
              </a:tr>
              <a:tr h="287338">
                <a:tc>
                  <a:txBody>
                    <a:bodyPr/>
                    <a:lstStyle/>
                    <a:p>
                      <a:pPr marL="0" marR="0" lvl="0" indent="0" algn="l" defTabSz="914400" rtl="0" eaLnBrk="1" fontAlgn="base" latinLnBrk="0" hangingPunct="1">
                        <a:lnSpc>
                          <a:spcPct val="100000"/>
                        </a:lnSpc>
                        <a:spcBef>
                          <a:spcPct val="0"/>
                        </a:spcBef>
                        <a:spcAft>
                          <a:spcPct val="0"/>
                        </a:spcAft>
                        <a:buClrTx/>
                        <a:buSzPct val="140000"/>
                        <a:buFontTx/>
                        <a:buBlip>
                          <a:blip r:embed="rId3"/>
                        </a:buBlip>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А д а п т а ц и я</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70000"/>
                      </a:srgbClr>
                    </a:solidFill>
                  </a:tcPr>
                </a:tc>
              </a:tr>
              <a:tr h="288925">
                <a:tc>
                  <a:txBody>
                    <a:bodyPr/>
                    <a:lstStyle/>
                    <a:p>
                      <a:pPr marL="0" marR="0" lvl="0" indent="0" algn="l" defTabSz="914400" rtl="0" eaLnBrk="1" fontAlgn="base" latinLnBrk="0" hangingPunct="1">
                        <a:lnSpc>
                          <a:spcPct val="100000"/>
                        </a:lnSpc>
                        <a:spcBef>
                          <a:spcPct val="0"/>
                        </a:spcBef>
                        <a:spcAft>
                          <a:spcPct val="0"/>
                        </a:spcAft>
                        <a:buClrTx/>
                        <a:buSzPct val="140000"/>
                        <a:buFontTx/>
                        <a:buBlip>
                          <a:blip r:embed="rId3"/>
                        </a:buBlip>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К о н с е р в а т и з м</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70000"/>
                      </a:srgbClr>
                    </a:solidFill>
                  </a:tcPr>
                </a:tc>
              </a:tr>
              <a:tr h="287338">
                <a:tc>
                  <a:txBody>
                    <a:bodyPr/>
                    <a:lstStyle/>
                    <a:p>
                      <a:pPr marL="0" marR="0" lvl="0" indent="0" algn="l" defTabSz="914400" rtl="0" eaLnBrk="1" fontAlgn="base" latinLnBrk="0" hangingPunct="1">
                        <a:lnSpc>
                          <a:spcPct val="100000"/>
                        </a:lnSpc>
                        <a:spcBef>
                          <a:spcPct val="0"/>
                        </a:spcBef>
                        <a:spcAft>
                          <a:spcPct val="0"/>
                        </a:spcAft>
                        <a:buClrTx/>
                        <a:buSzPct val="140000"/>
                        <a:buFontTx/>
                        <a:buBlip>
                          <a:blip r:embed="rId3"/>
                        </a:buBlip>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Г р а н и ц 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70000"/>
                      </a:srgbClr>
                    </a:solidFill>
                  </a:tcPr>
                </a:tc>
              </a:tr>
              <a:tr h="288925">
                <a:tc>
                  <a:txBody>
                    <a:bodyPr/>
                    <a:lstStyle/>
                    <a:p>
                      <a:pPr marL="0" marR="0" lvl="0" indent="0" algn="l" defTabSz="914400" rtl="0" eaLnBrk="1" fontAlgn="base" latinLnBrk="0" hangingPunct="1">
                        <a:lnSpc>
                          <a:spcPct val="100000"/>
                        </a:lnSpc>
                        <a:spcBef>
                          <a:spcPct val="0"/>
                        </a:spcBef>
                        <a:spcAft>
                          <a:spcPct val="0"/>
                        </a:spcAft>
                        <a:buClrTx/>
                        <a:buSzPct val="140000"/>
                        <a:buFontTx/>
                        <a:buBlip>
                          <a:blip r:embed="rId3"/>
                        </a:buBlip>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И н е р ц и я</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70000"/>
                      </a:srgbClr>
                    </a:solidFill>
                  </a:tcPr>
                </a:tc>
              </a:tr>
              <a:tr h="287338">
                <a:tc>
                  <a:txBody>
                    <a:bodyPr/>
                    <a:lstStyle/>
                    <a:p>
                      <a:pPr marL="0" marR="0" lvl="0" indent="0" algn="l" defTabSz="914400" rtl="0" eaLnBrk="1" fontAlgn="base" latinLnBrk="0" hangingPunct="1">
                        <a:lnSpc>
                          <a:spcPct val="100000"/>
                        </a:lnSpc>
                        <a:spcBef>
                          <a:spcPct val="0"/>
                        </a:spcBef>
                        <a:spcAft>
                          <a:spcPct val="0"/>
                        </a:spcAft>
                        <a:buClrTx/>
                        <a:buSzPct val="140000"/>
                        <a:buFontTx/>
                        <a:buBlip>
                          <a:blip r:embed="rId3"/>
                        </a:buBlip>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А к т и в н о с т 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70000"/>
                      </a:srgbClr>
                    </a:solidFill>
                  </a:tcPr>
                </a:tc>
              </a:tr>
              <a:tr h="287338">
                <a:tc>
                  <a:txBody>
                    <a:bodyPr/>
                    <a:lstStyle/>
                    <a:p>
                      <a:pPr marL="0" marR="0" lvl="0" indent="0" algn="l" defTabSz="914400" rtl="0" eaLnBrk="1" fontAlgn="base" latinLnBrk="0" hangingPunct="1">
                        <a:lnSpc>
                          <a:spcPct val="100000"/>
                        </a:lnSpc>
                        <a:spcBef>
                          <a:spcPct val="0"/>
                        </a:spcBef>
                        <a:spcAft>
                          <a:spcPct val="0"/>
                        </a:spcAft>
                        <a:buClrTx/>
                        <a:buSzPct val="140000"/>
                        <a:buFontTx/>
                        <a:buBlip>
                          <a:blip r:embed="rId3"/>
                        </a:buBlip>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О т к р ы т о с т 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70000"/>
                      </a:srgbClr>
                    </a:solidFill>
                  </a:tcPr>
                </a:tc>
              </a:tr>
              <a:tr h="288925">
                <a:tc>
                  <a:txBody>
                    <a:bodyPr/>
                    <a:lstStyle/>
                    <a:p>
                      <a:pPr marL="0" marR="0" lvl="0" indent="0" algn="l" defTabSz="914400" rtl="0" eaLnBrk="1" fontAlgn="base" latinLnBrk="0" hangingPunct="1">
                        <a:lnSpc>
                          <a:spcPct val="100000"/>
                        </a:lnSpc>
                        <a:spcBef>
                          <a:spcPct val="0"/>
                        </a:spcBef>
                        <a:spcAft>
                          <a:spcPct val="0"/>
                        </a:spcAft>
                        <a:buClrTx/>
                        <a:buSzPct val="140000"/>
                        <a:buFontTx/>
                        <a:buBlip>
                          <a:blip r:embed="rId3"/>
                        </a:buBlip>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К о н с т р ук ц и я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70000"/>
                      </a:srgbClr>
                    </a:solidFill>
                  </a:tcPr>
                </a:tc>
              </a:tr>
              <a:tr h="287338">
                <a:tc>
                  <a:txBody>
                    <a:bodyPr/>
                    <a:lstStyle/>
                    <a:p>
                      <a:pPr marL="0" marR="0" lvl="0" indent="0" algn="l" defTabSz="914400" rtl="0" eaLnBrk="1" fontAlgn="base" latinLnBrk="0" hangingPunct="1">
                        <a:lnSpc>
                          <a:spcPct val="100000"/>
                        </a:lnSpc>
                        <a:spcBef>
                          <a:spcPct val="0"/>
                        </a:spcBef>
                        <a:spcAft>
                          <a:spcPct val="0"/>
                        </a:spcAft>
                        <a:buClrTx/>
                        <a:buSzPct val="140000"/>
                        <a:buFontTx/>
                        <a:buBlip>
                          <a:blip r:embed="rId3"/>
                        </a:buBlip>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У п р а в л я е м о с т 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70000"/>
                      </a:srgbClr>
                    </a:solidFill>
                  </a:tcPr>
                </a:tc>
              </a:tr>
              <a:tr h="288925">
                <a:tc>
                  <a:txBody>
                    <a:bodyPr/>
                    <a:lstStyle/>
                    <a:p>
                      <a:pPr marL="0" marR="0" lvl="0" indent="0" algn="l" defTabSz="914400" rtl="0" eaLnBrk="1" fontAlgn="base" latinLnBrk="0" hangingPunct="1">
                        <a:lnSpc>
                          <a:spcPct val="100000"/>
                        </a:lnSpc>
                        <a:spcBef>
                          <a:spcPct val="0"/>
                        </a:spcBef>
                        <a:spcAft>
                          <a:spcPct val="0"/>
                        </a:spcAft>
                        <a:buClrTx/>
                        <a:buSzPct val="140000"/>
                        <a:buFontTx/>
                        <a:buBlip>
                          <a:blip r:embed="rId3"/>
                        </a:buBlip>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И е р а р х и я</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70000"/>
                      </a:srgbClr>
                    </a:solidFill>
                  </a:tcPr>
                </a:tc>
              </a:tr>
              <a:tr h="287338">
                <a:tc>
                  <a:txBody>
                    <a:bodyPr/>
                    <a:lstStyle/>
                    <a:p>
                      <a:pPr marL="0" marR="0" lvl="0" indent="0" algn="l" defTabSz="914400" rtl="0" eaLnBrk="1" fontAlgn="base" latinLnBrk="0" hangingPunct="1">
                        <a:lnSpc>
                          <a:spcPct val="100000"/>
                        </a:lnSpc>
                        <a:spcBef>
                          <a:spcPct val="0"/>
                        </a:spcBef>
                        <a:spcAft>
                          <a:spcPct val="0"/>
                        </a:spcAft>
                        <a:buClrTx/>
                        <a:buSzPct val="140000"/>
                        <a:buFontTx/>
                        <a:buBlip>
                          <a:blip r:embed="rId3"/>
                        </a:buBlip>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С в я з 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70000"/>
                      </a:srgbClr>
                    </a:solidFill>
                  </a:tcPr>
                </a:tc>
              </a:tr>
              <a:tr h="288925">
                <a:tc>
                  <a:txBody>
                    <a:bodyPr/>
                    <a:lstStyle/>
                    <a:p>
                      <a:pPr marL="0" marR="0" lvl="0" indent="0" algn="l" defTabSz="914400" rtl="0" eaLnBrk="1" fontAlgn="base" latinLnBrk="0" hangingPunct="1">
                        <a:lnSpc>
                          <a:spcPct val="100000"/>
                        </a:lnSpc>
                        <a:spcBef>
                          <a:spcPct val="0"/>
                        </a:spcBef>
                        <a:spcAft>
                          <a:spcPct val="0"/>
                        </a:spcAft>
                        <a:buClrTx/>
                        <a:buSzPct val="140000"/>
                        <a:buFontTx/>
                        <a:buBlip>
                          <a:blip r:embed="rId3"/>
                        </a:buBlip>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П о в е д е н и 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70000"/>
                      </a:srgbClr>
                    </a:solidFill>
                  </a:tcPr>
                </a:tc>
              </a:tr>
              <a:tr h="287338">
                <a:tc>
                  <a:txBody>
                    <a:bodyPr/>
                    <a:lstStyle/>
                    <a:p>
                      <a:pPr marL="0" marR="0" lvl="0" indent="0" algn="l" defTabSz="914400" rtl="0" eaLnBrk="1" fontAlgn="base" latinLnBrk="0" hangingPunct="1">
                        <a:lnSpc>
                          <a:spcPct val="100000"/>
                        </a:lnSpc>
                        <a:spcBef>
                          <a:spcPct val="0"/>
                        </a:spcBef>
                        <a:spcAft>
                          <a:spcPct val="0"/>
                        </a:spcAft>
                        <a:buClrTx/>
                        <a:buSzPct val="140000"/>
                        <a:buFontTx/>
                        <a:buBlip>
                          <a:blip r:embed="rId3"/>
                        </a:buBlip>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Э ф ф е к т и в н о с т 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70000"/>
                      </a:srgbClr>
                    </a:solidFill>
                  </a:tcPr>
                </a:tc>
              </a:tr>
            </a:tbl>
          </a:graphicData>
        </a:graphic>
      </p:graphicFrame>
      <p:sp>
        <p:nvSpPr>
          <p:cNvPr id="47167" name="Rectangle 2437"/>
          <p:cNvSpPr>
            <a:spLocks noChangeArrowheads="1"/>
          </p:cNvSpPr>
          <p:nvPr/>
        </p:nvSpPr>
        <p:spPr bwMode="auto">
          <a:xfrm>
            <a:off x="0" y="6591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sz="1800"/>
          </a:p>
        </p:txBody>
      </p:sp>
      <p:sp>
        <p:nvSpPr>
          <p:cNvPr id="50594" name="AutoShape 2466"/>
          <p:cNvSpPr>
            <a:spLocks noChangeArrowheads="1"/>
          </p:cNvSpPr>
          <p:nvPr/>
        </p:nvSpPr>
        <p:spPr bwMode="auto">
          <a:xfrm flipH="1" flipV="1">
            <a:off x="1476375" y="1196975"/>
            <a:ext cx="3095625" cy="2160588"/>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rgbClr val="FFCCFF">
              <a:alpha val="81000"/>
            </a:srgbClr>
          </a:solidFill>
          <a:ln w="28575">
            <a:solidFill>
              <a:srgbClr val="FF3300"/>
            </a:solidFill>
            <a:miter lim="800000"/>
            <a:headEnd/>
            <a:tailEnd/>
          </a:ln>
          <a:effectLst>
            <a:outerShdw dist="107763" dir="13500000" algn="ctr" rotWithShape="0">
              <a:srgbClr val="808080">
                <a:alpha val="50000"/>
              </a:srgbClr>
            </a:outerShdw>
          </a:effectLst>
        </p:spPr>
        <p:txBody>
          <a:bodyPr/>
          <a:lstStyle/>
          <a:p>
            <a:pPr>
              <a:defRPr/>
            </a:pPr>
            <a:endParaRPr lang="ru-RU"/>
          </a:p>
        </p:txBody>
      </p:sp>
      <p:sp>
        <p:nvSpPr>
          <p:cNvPr id="47169" name="WordArt 2467"/>
          <p:cNvSpPr>
            <a:spLocks noChangeArrowheads="1" noChangeShapeType="1" noTextEdit="1"/>
          </p:cNvSpPr>
          <p:nvPr/>
        </p:nvSpPr>
        <p:spPr bwMode="auto">
          <a:xfrm rot="5400000">
            <a:off x="1593850" y="2251075"/>
            <a:ext cx="1584325" cy="339725"/>
          </a:xfrm>
          <a:prstGeom prst="rect">
            <a:avLst/>
          </a:prstGeom>
        </p:spPr>
        <p:txBody>
          <a:bodyPr vert="wordArtVert" wrap="none" fromWordArt="1">
            <a:prstTxWarp prst="textPlain">
              <a:avLst>
                <a:gd name="adj" fmla="val 50000"/>
              </a:avLst>
            </a:prstTxWarp>
          </a:bodyPr>
          <a:lstStyle/>
          <a:p>
            <a:pPr algn="ctr" fontAlgn="auto"/>
            <a:r>
              <a:rPr lang="ru-RU" sz="1400" kern="10">
                <a:ln w="9525">
                  <a:solidFill>
                    <a:srgbClr val="000000"/>
                  </a:solidFill>
                  <a:round/>
                  <a:headEnd/>
                  <a:tailEnd/>
                </a:ln>
                <a:solidFill>
                  <a:srgbClr val="000000"/>
                </a:solidFill>
                <a:latin typeface="Arial"/>
                <a:cs typeface="Arial"/>
              </a:rPr>
              <a:t>Характеристики</a:t>
            </a:r>
          </a:p>
        </p:txBody>
      </p:sp>
      <p:sp>
        <p:nvSpPr>
          <p:cNvPr id="47170" name="WordArt 2468"/>
          <p:cNvSpPr>
            <a:spLocks noChangeArrowheads="1" noChangeShapeType="1" noTextEdit="1"/>
          </p:cNvSpPr>
          <p:nvPr/>
        </p:nvSpPr>
        <p:spPr bwMode="auto">
          <a:xfrm>
            <a:off x="2700338" y="1628775"/>
            <a:ext cx="1566862" cy="288925"/>
          </a:xfrm>
          <a:prstGeom prst="rect">
            <a:avLst/>
          </a:prstGeom>
        </p:spPr>
        <p:txBody>
          <a:bodyPr wrap="none" fromWordArt="1">
            <a:prstTxWarp prst="textPlain">
              <a:avLst>
                <a:gd name="adj" fmla="val 50000"/>
              </a:avLst>
            </a:prstTxWarp>
          </a:bodyPr>
          <a:lstStyle/>
          <a:p>
            <a:pPr algn="ctr"/>
            <a:r>
              <a:rPr lang="ru-RU" sz="1600" kern="10">
                <a:ln w="9525">
                  <a:solidFill>
                    <a:srgbClr val="000000"/>
                  </a:solidFill>
                  <a:round/>
                  <a:headEnd/>
                  <a:tailEnd/>
                </a:ln>
                <a:solidFill>
                  <a:srgbClr val="FFFFFF"/>
                </a:solidFill>
                <a:latin typeface="Times New Roman"/>
                <a:cs typeface="Times New Roman"/>
              </a:rPr>
              <a:t>Элементы</a:t>
            </a:r>
          </a:p>
        </p:txBody>
      </p:sp>
      <p:pic>
        <p:nvPicPr>
          <p:cNvPr id="47171" name="Picture 2482" descr="j0293240"/>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395288" y="404813"/>
            <a:ext cx="1008062" cy="742950"/>
          </a:xfrm>
          <a:noFill/>
        </p:spPr>
      </p:pic>
      <p:sp>
        <p:nvSpPr>
          <p:cNvPr id="47172" name="Oval 2484" descr="Зеленый мрамор"/>
          <p:cNvSpPr>
            <a:spLocks noChangeArrowheads="1"/>
          </p:cNvSpPr>
          <p:nvPr/>
        </p:nvSpPr>
        <p:spPr bwMode="auto">
          <a:xfrm>
            <a:off x="6804025" y="6264275"/>
            <a:ext cx="2305050" cy="549275"/>
          </a:xfrm>
          <a:prstGeom prst="ellipse">
            <a:avLst/>
          </a:prstGeom>
          <a:blipFill dpi="0" rotWithShape="1">
            <a:blip r:embed="rId5"/>
            <a:srcRect/>
            <a:tile tx="0" ty="0" sx="100000" sy="100000" flip="none" algn="tl"/>
          </a:blipFill>
          <a:ln w="9525">
            <a:solidFill>
              <a:schemeClr val="tx1"/>
            </a:solidFill>
            <a:round/>
            <a:headEnd/>
            <a:tailEnd/>
          </a:ln>
        </p:spPr>
        <p:txBody>
          <a:bodyPr wrap="none" anchor="ctr"/>
          <a:lstStyle/>
          <a:p>
            <a:pPr algn="ctr"/>
            <a:r>
              <a:rPr lang="ru-RU" sz="1600" b="1">
                <a:solidFill>
                  <a:srgbClr val="FFFFFF"/>
                </a:solidFill>
                <a:latin typeface="Times New Roman" pitchFamily="18" charset="0"/>
              </a:rPr>
              <a:t>Структура организации</a:t>
            </a:r>
          </a:p>
        </p:txBody>
      </p:sp>
    </p:spTree>
    <p:extLst>
      <p:ext uri="{BB962C8B-B14F-4D97-AF65-F5344CB8AC3E}">
        <p14:creationId xmlns:p14="http://schemas.microsoft.com/office/powerpoint/2010/main" val="35641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5017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lnSpc>
                <a:spcPct val="70000"/>
              </a:lnSpc>
            </a:pPr>
            <a:r>
              <a:rPr lang="ru-RU" sz="3800" b="1" smtClean="0"/>
              <a:t>Диалектика взаимосвязей характеристик структурно-логической модели организации</a:t>
            </a:r>
          </a:p>
        </p:txBody>
      </p:sp>
      <p:grpSp>
        <p:nvGrpSpPr>
          <p:cNvPr id="48131" name="Group 7"/>
          <p:cNvGrpSpPr>
            <a:grpSpLocks/>
          </p:cNvGrpSpPr>
          <p:nvPr/>
        </p:nvGrpSpPr>
        <p:grpSpPr bwMode="auto">
          <a:xfrm>
            <a:off x="2051050" y="1800225"/>
            <a:ext cx="4852988" cy="4221163"/>
            <a:chOff x="2301" y="3667"/>
            <a:chExt cx="7642" cy="6647"/>
          </a:xfrm>
        </p:grpSpPr>
        <p:sp>
          <p:nvSpPr>
            <p:cNvPr id="48135" name="Line 37"/>
            <p:cNvSpPr>
              <a:spLocks noChangeShapeType="1"/>
            </p:cNvSpPr>
            <p:nvPr/>
          </p:nvSpPr>
          <p:spPr bwMode="auto">
            <a:xfrm>
              <a:off x="6021" y="4014"/>
              <a:ext cx="3060" cy="306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48136" name="Line 36"/>
            <p:cNvSpPr>
              <a:spLocks noChangeShapeType="1"/>
            </p:cNvSpPr>
            <p:nvPr/>
          </p:nvSpPr>
          <p:spPr bwMode="auto">
            <a:xfrm flipV="1">
              <a:off x="6021" y="4194"/>
              <a:ext cx="0" cy="558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48137" name="Line 35"/>
            <p:cNvSpPr>
              <a:spLocks noChangeShapeType="1"/>
            </p:cNvSpPr>
            <p:nvPr/>
          </p:nvSpPr>
          <p:spPr bwMode="auto">
            <a:xfrm flipV="1">
              <a:off x="7641" y="5814"/>
              <a:ext cx="0" cy="234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48138" name="Line 34"/>
            <p:cNvSpPr>
              <a:spLocks noChangeShapeType="1"/>
            </p:cNvSpPr>
            <p:nvPr/>
          </p:nvSpPr>
          <p:spPr bwMode="auto">
            <a:xfrm flipV="1">
              <a:off x="4581" y="5814"/>
              <a:ext cx="0" cy="234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48139" name="Line 33"/>
            <p:cNvSpPr>
              <a:spLocks noChangeShapeType="1"/>
            </p:cNvSpPr>
            <p:nvPr/>
          </p:nvSpPr>
          <p:spPr bwMode="auto">
            <a:xfrm>
              <a:off x="3861" y="7074"/>
              <a:ext cx="4500" cy="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48140" name="Line 32"/>
            <p:cNvSpPr>
              <a:spLocks noChangeShapeType="1"/>
            </p:cNvSpPr>
            <p:nvPr/>
          </p:nvSpPr>
          <p:spPr bwMode="auto">
            <a:xfrm>
              <a:off x="3861" y="5454"/>
              <a:ext cx="4500" cy="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48141" name="Line 31"/>
            <p:cNvSpPr>
              <a:spLocks noChangeShapeType="1"/>
            </p:cNvSpPr>
            <p:nvPr/>
          </p:nvSpPr>
          <p:spPr bwMode="auto">
            <a:xfrm>
              <a:off x="3861" y="8514"/>
              <a:ext cx="4500" cy="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48142" name="Line 30"/>
            <p:cNvSpPr>
              <a:spLocks noChangeShapeType="1"/>
            </p:cNvSpPr>
            <p:nvPr/>
          </p:nvSpPr>
          <p:spPr bwMode="auto">
            <a:xfrm flipV="1">
              <a:off x="6021" y="7074"/>
              <a:ext cx="3060" cy="288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48143" name="Line 29"/>
            <p:cNvSpPr>
              <a:spLocks noChangeShapeType="1"/>
            </p:cNvSpPr>
            <p:nvPr/>
          </p:nvSpPr>
          <p:spPr bwMode="auto">
            <a:xfrm flipV="1">
              <a:off x="2961" y="4014"/>
              <a:ext cx="3060" cy="288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48144" name="Line 28"/>
            <p:cNvSpPr>
              <a:spLocks noChangeShapeType="1"/>
            </p:cNvSpPr>
            <p:nvPr/>
          </p:nvSpPr>
          <p:spPr bwMode="auto">
            <a:xfrm>
              <a:off x="2961" y="6894"/>
              <a:ext cx="3060" cy="306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48145" name="Line 27"/>
            <p:cNvSpPr>
              <a:spLocks noChangeShapeType="1"/>
            </p:cNvSpPr>
            <p:nvPr/>
          </p:nvSpPr>
          <p:spPr bwMode="auto">
            <a:xfrm>
              <a:off x="4761" y="5634"/>
              <a:ext cx="3060" cy="306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48146" name="Line 26"/>
            <p:cNvSpPr>
              <a:spLocks noChangeShapeType="1"/>
            </p:cNvSpPr>
            <p:nvPr/>
          </p:nvSpPr>
          <p:spPr bwMode="auto">
            <a:xfrm flipV="1">
              <a:off x="4401" y="5634"/>
              <a:ext cx="3060" cy="288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35865" name="Rectangle 25"/>
            <p:cNvSpPr>
              <a:spLocks noChangeArrowheads="1"/>
            </p:cNvSpPr>
            <p:nvPr/>
          </p:nvSpPr>
          <p:spPr bwMode="auto">
            <a:xfrm>
              <a:off x="6863" y="8154"/>
              <a:ext cx="1597" cy="627"/>
            </a:xfrm>
            <a:prstGeom prst="rect">
              <a:avLst/>
            </a:prstGeom>
            <a:solidFill>
              <a:srgbClr val="99FFCC"/>
            </a:solidFill>
            <a:ln w="19050">
              <a:solidFill>
                <a:srgbClr val="008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35864" name="Rectangle 24"/>
            <p:cNvSpPr>
              <a:spLocks noChangeArrowheads="1"/>
            </p:cNvSpPr>
            <p:nvPr/>
          </p:nvSpPr>
          <p:spPr bwMode="auto">
            <a:xfrm>
              <a:off x="5326" y="3667"/>
              <a:ext cx="1597" cy="627"/>
            </a:xfrm>
            <a:prstGeom prst="rect">
              <a:avLst/>
            </a:prstGeom>
            <a:solidFill>
              <a:srgbClr val="99FFCC"/>
            </a:solidFill>
            <a:ln w="19050">
              <a:solidFill>
                <a:srgbClr val="008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35863" name="Rectangle 23"/>
            <p:cNvSpPr>
              <a:spLocks noChangeArrowheads="1"/>
            </p:cNvSpPr>
            <p:nvPr/>
          </p:nvSpPr>
          <p:spPr bwMode="auto">
            <a:xfrm>
              <a:off x="6808" y="5187"/>
              <a:ext cx="1595" cy="627"/>
            </a:xfrm>
            <a:prstGeom prst="rect">
              <a:avLst/>
            </a:prstGeom>
            <a:solidFill>
              <a:srgbClr val="99FFCC"/>
            </a:solidFill>
            <a:ln w="19050">
              <a:solidFill>
                <a:srgbClr val="008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35862" name="Rectangle 22"/>
            <p:cNvSpPr>
              <a:spLocks noChangeArrowheads="1"/>
            </p:cNvSpPr>
            <p:nvPr/>
          </p:nvSpPr>
          <p:spPr bwMode="auto">
            <a:xfrm>
              <a:off x="8346" y="6687"/>
              <a:ext cx="1597" cy="630"/>
            </a:xfrm>
            <a:prstGeom prst="rect">
              <a:avLst/>
            </a:prstGeom>
            <a:solidFill>
              <a:srgbClr val="99FFCC"/>
            </a:solidFill>
            <a:ln w="19050">
              <a:solidFill>
                <a:srgbClr val="008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35861" name="Rectangle 21"/>
            <p:cNvSpPr>
              <a:spLocks noChangeArrowheads="1"/>
            </p:cNvSpPr>
            <p:nvPr/>
          </p:nvSpPr>
          <p:spPr bwMode="auto">
            <a:xfrm>
              <a:off x="5326" y="9687"/>
              <a:ext cx="1597" cy="627"/>
            </a:xfrm>
            <a:prstGeom prst="rect">
              <a:avLst/>
            </a:prstGeom>
            <a:solidFill>
              <a:srgbClr val="99FFCC"/>
            </a:solidFill>
            <a:ln w="19050">
              <a:solidFill>
                <a:srgbClr val="008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48152" name="Rectangle 20"/>
            <p:cNvSpPr>
              <a:spLocks noChangeArrowheads="1"/>
            </p:cNvSpPr>
            <p:nvPr/>
          </p:nvSpPr>
          <p:spPr bwMode="auto">
            <a:xfrm>
              <a:off x="5439" y="3709"/>
              <a:ext cx="1369" cy="500"/>
            </a:xfrm>
            <a:prstGeom prst="rect">
              <a:avLst/>
            </a:prstGeom>
            <a:solidFill>
              <a:srgbClr val="99FFCC"/>
            </a:solidFill>
            <a:ln w="3175">
              <a:solidFill>
                <a:srgbClr val="99FFCC"/>
              </a:solidFill>
              <a:miter lim="800000"/>
              <a:headEnd/>
              <a:tailEnd/>
            </a:ln>
          </p:spPr>
          <p:txBody>
            <a:bodyPr lIns="12700" tIns="12700" rIns="12700" bIns="12700"/>
            <a:lstStyle/>
            <a:p>
              <a:pPr algn="ctr"/>
              <a:r>
                <a:rPr lang="ru-RU" sz="900" b="1">
                  <a:cs typeface="Times New Roman" pitchFamily="18" charset="0"/>
                </a:rPr>
                <a:t>Идеальность</a:t>
              </a:r>
              <a:endParaRPr lang="ru-RU" sz="1100"/>
            </a:p>
            <a:p>
              <a:pPr algn="ctr" eaLnBrk="0" hangingPunct="0"/>
              <a:r>
                <a:rPr lang="ru-RU" sz="900" b="1">
                  <a:cs typeface="Times New Roman" pitchFamily="18" charset="0"/>
                </a:rPr>
                <a:t>системы</a:t>
              </a:r>
              <a:endParaRPr lang="ru-RU" sz="1800"/>
            </a:p>
          </p:txBody>
        </p:sp>
        <p:sp>
          <p:nvSpPr>
            <p:cNvPr id="48153" name="Rectangle 19"/>
            <p:cNvSpPr>
              <a:spLocks noChangeArrowheads="1"/>
            </p:cNvSpPr>
            <p:nvPr/>
          </p:nvSpPr>
          <p:spPr bwMode="auto">
            <a:xfrm>
              <a:off x="6921" y="5274"/>
              <a:ext cx="1426" cy="375"/>
            </a:xfrm>
            <a:prstGeom prst="rect">
              <a:avLst/>
            </a:prstGeom>
            <a:solidFill>
              <a:srgbClr val="99FFCC"/>
            </a:solidFill>
            <a:ln w="3175">
              <a:solidFill>
                <a:srgbClr val="99FFCC"/>
              </a:solidFill>
              <a:miter lim="800000"/>
              <a:headEnd/>
              <a:tailEnd/>
            </a:ln>
          </p:spPr>
          <p:txBody>
            <a:bodyPr lIns="12700" tIns="12700" rIns="12700" bIns="12700"/>
            <a:lstStyle/>
            <a:p>
              <a:pPr algn="ctr"/>
              <a:r>
                <a:rPr lang="ru-RU" sz="900" b="1">
                  <a:latin typeface="Times New Roman" pitchFamily="18" charset="0"/>
                </a:rPr>
                <a:t>Содержание</a:t>
              </a:r>
            </a:p>
            <a:p>
              <a:pPr algn="ctr"/>
              <a:endParaRPr lang="ru-RU" sz="900">
                <a:latin typeface="Times New Roman" pitchFamily="18" charset="0"/>
              </a:endParaRPr>
            </a:p>
          </p:txBody>
        </p:sp>
        <p:sp>
          <p:nvSpPr>
            <p:cNvPr id="48154" name="Rectangle 18"/>
            <p:cNvSpPr>
              <a:spLocks noChangeArrowheads="1"/>
            </p:cNvSpPr>
            <p:nvPr/>
          </p:nvSpPr>
          <p:spPr bwMode="auto">
            <a:xfrm>
              <a:off x="8517" y="6858"/>
              <a:ext cx="1369" cy="344"/>
            </a:xfrm>
            <a:prstGeom prst="rect">
              <a:avLst/>
            </a:prstGeom>
            <a:solidFill>
              <a:srgbClr val="99FFCC"/>
            </a:solidFill>
            <a:ln w="3175">
              <a:solidFill>
                <a:srgbClr val="99FFCC"/>
              </a:solidFill>
              <a:miter lim="800000"/>
              <a:headEnd/>
              <a:tailEnd/>
            </a:ln>
          </p:spPr>
          <p:txBody>
            <a:bodyPr lIns="12700" tIns="12700" rIns="12700" bIns="12700"/>
            <a:lstStyle/>
            <a:p>
              <a:pPr algn="ctr"/>
              <a:r>
                <a:rPr lang="ru-RU" sz="900" b="1">
                  <a:latin typeface="Times New Roman" pitchFamily="18" charset="0"/>
                </a:rPr>
                <a:t>Изменчивость</a:t>
              </a:r>
              <a:endParaRPr lang="ru-RU" sz="900" b="1">
                <a:cs typeface="Times New Roman" pitchFamily="18" charset="0"/>
              </a:endParaRPr>
            </a:p>
          </p:txBody>
        </p:sp>
        <p:sp>
          <p:nvSpPr>
            <p:cNvPr id="48155" name="Rectangle 17"/>
            <p:cNvSpPr>
              <a:spLocks noChangeArrowheads="1"/>
            </p:cNvSpPr>
            <p:nvPr/>
          </p:nvSpPr>
          <p:spPr bwMode="auto">
            <a:xfrm>
              <a:off x="6918" y="8206"/>
              <a:ext cx="1486" cy="472"/>
            </a:xfrm>
            <a:prstGeom prst="rect">
              <a:avLst/>
            </a:prstGeom>
            <a:solidFill>
              <a:srgbClr val="99FFCC"/>
            </a:solidFill>
            <a:ln w="3175">
              <a:solidFill>
                <a:srgbClr val="99FFCC"/>
              </a:solidFill>
              <a:miter lim="800000"/>
              <a:headEnd/>
              <a:tailEnd/>
            </a:ln>
          </p:spPr>
          <p:txBody>
            <a:bodyPr lIns="12700" tIns="12700" rIns="12700" bIns="12700"/>
            <a:lstStyle/>
            <a:p>
              <a:pPr algn="ctr"/>
              <a:r>
                <a:rPr lang="ru-RU" sz="900" b="1">
                  <a:cs typeface="Times New Roman" pitchFamily="18" charset="0"/>
                </a:rPr>
                <a:t>Отношения</a:t>
              </a:r>
              <a:endParaRPr lang="ru-RU" sz="1800"/>
            </a:p>
          </p:txBody>
        </p:sp>
        <p:sp>
          <p:nvSpPr>
            <p:cNvPr id="48156" name="Rectangle 16"/>
            <p:cNvSpPr>
              <a:spLocks noChangeArrowheads="1"/>
            </p:cNvSpPr>
            <p:nvPr/>
          </p:nvSpPr>
          <p:spPr bwMode="auto">
            <a:xfrm>
              <a:off x="5382" y="9774"/>
              <a:ext cx="1483" cy="360"/>
            </a:xfrm>
            <a:prstGeom prst="rect">
              <a:avLst/>
            </a:prstGeom>
            <a:solidFill>
              <a:srgbClr val="99FFCC"/>
            </a:solidFill>
            <a:ln w="3175">
              <a:solidFill>
                <a:srgbClr val="99FFCC"/>
              </a:solidFill>
              <a:miter lim="800000"/>
              <a:headEnd/>
              <a:tailEnd/>
            </a:ln>
          </p:spPr>
          <p:txBody>
            <a:bodyPr lIns="12700" tIns="12700" rIns="12700" bIns="12700"/>
            <a:lstStyle/>
            <a:p>
              <a:pPr algn="ctr"/>
              <a:r>
                <a:rPr lang="ru-RU" sz="900" b="1">
                  <a:cs typeface="Times New Roman" pitchFamily="18" charset="0"/>
                </a:rPr>
                <a:t>Специфичность</a:t>
              </a:r>
              <a:endParaRPr lang="ru-RU" sz="1100"/>
            </a:p>
            <a:p>
              <a:pPr algn="ctr" eaLnBrk="0" hangingPunct="0"/>
              <a:r>
                <a:rPr lang="ru-RU" sz="900" b="1">
                  <a:cs typeface="Times New Roman" pitchFamily="18" charset="0"/>
                </a:rPr>
                <a:t>системы </a:t>
              </a:r>
              <a:endParaRPr lang="ru-RU" sz="1800"/>
            </a:p>
          </p:txBody>
        </p:sp>
        <p:sp>
          <p:nvSpPr>
            <p:cNvPr id="35855" name="Oval 15"/>
            <p:cNvSpPr>
              <a:spLocks noChangeArrowheads="1"/>
            </p:cNvSpPr>
            <p:nvPr/>
          </p:nvSpPr>
          <p:spPr bwMode="auto">
            <a:xfrm>
              <a:off x="5301" y="6354"/>
              <a:ext cx="1440" cy="1260"/>
            </a:xfrm>
            <a:prstGeom prst="ellipse">
              <a:avLst/>
            </a:prstGeom>
            <a:solidFill>
              <a:srgbClr val="FFCCFF"/>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35854" name="Rectangle 14"/>
            <p:cNvSpPr>
              <a:spLocks noChangeArrowheads="1"/>
            </p:cNvSpPr>
            <p:nvPr/>
          </p:nvSpPr>
          <p:spPr bwMode="auto">
            <a:xfrm>
              <a:off x="3841" y="8154"/>
              <a:ext cx="1595" cy="627"/>
            </a:xfrm>
            <a:prstGeom prst="rect">
              <a:avLst/>
            </a:prstGeom>
            <a:solidFill>
              <a:srgbClr val="99FFCC"/>
            </a:solidFill>
            <a:ln w="19050">
              <a:solidFill>
                <a:srgbClr val="008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35853" name="Rectangle 13"/>
            <p:cNvSpPr>
              <a:spLocks noChangeArrowheads="1"/>
            </p:cNvSpPr>
            <p:nvPr/>
          </p:nvSpPr>
          <p:spPr bwMode="auto">
            <a:xfrm>
              <a:off x="2301" y="6714"/>
              <a:ext cx="1597" cy="627"/>
            </a:xfrm>
            <a:prstGeom prst="rect">
              <a:avLst/>
            </a:prstGeom>
            <a:solidFill>
              <a:srgbClr val="99FFCC"/>
            </a:solidFill>
            <a:ln w="19050">
              <a:solidFill>
                <a:srgbClr val="008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35852" name="Rectangle 12"/>
            <p:cNvSpPr>
              <a:spLocks noChangeArrowheads="1"/>
            </p:cNvSpPr>
            <p:nvPr/>
          </p:nvSpPr>
          <p:spPr bwMode="auto">
            <a:xfrm>
              <a:off x="3841" y="5187"/>
              <a:ext cx="1595" cy="627"/>
            </a:xfrm>
            <a:prstGeom prst="rect">
              <a:avLst/>
            </a:prstGeom>
            <a:solidFill>
              <a:srgbClr val="99FFCC"/>
            </a:solidFill>
            <a:ln w="19050">
              <a:solidFill>
                <a:srgbClr val="008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48161" name="Rectangle 11"/>
            <p:cNvSpPr>
              <a:spLocks noChangeArrowheads="1"/>
            </p:cNvSpPr>
            <p:nvPr/>
          </p:nvSpPr>
          <p:spPr bwMode="auto">
            <a:xfrm>
              <a:off x="3897" y="5398"/>
              <a:ext cx="1483" cy="236"/>
            </a:xfrm>
            <a:prstGeom prst="rect">
              <a:avLst/>
            </a:prstGeom>
            <a:solidFill>
              <a:srgbClr val="99FFCC"/>
            </a:solidFill>
            <a:ln w="3175">
              <a:solidFill>
                <a:srgbClr val="99FFCC"/>
              </a:solidFill>
              <a:miter lim="800000"/>
              <a:headEnd/>
              <a:tailEnd/>
            </a:ln>
          </p:spPr>
          <p:txBody>
            <a:bodyPr lIns="12700" tIns="12700" rIns="12700" bIns="12700"/>
            <a:lstStyle/>
            <a:p>
              <a:pPr algn="ctr"/>
              <a:r>
                <a:rPr lang="ru-RU" sz="900" b="1">
                  <a:latin typeface="Times New Roman" pitchFamily="18" charset="0"/>
                </a:rPr>
                <a:t>Форма</a:t>
              </a:r>
            </a:p>
          </p:txBody>
        </p:sp>
        <p:sp>
          <p:nvSpPr>
            <p:cNvPr id="48162" name="Rectangle 10"/>
            <p:cNvSpPr>
              <a:spLocks noChangeArrowheads="1"/>
            </p:cNvSpPr>
            <p:nvPr/>
          </p:nvSpPr>
          <p:spPr bwMode="auto">
            <a:xfrm>
              <a:off x="2415" y="6884"/>
              <a:ext cx="1426" cy="344"/>
            </a:xfrm>
            <a:prstGeom prst="rect">
              <a:avLst/>
            </a:prstGeom>
            <a:solidFill>
              <a:srgbClr val="99FFCC"/>
            </a:solidFill>
            <a:ln w="3175">
              <a:solidFill>
                <a:srgbClr val="99FFCC"/>
              </a:solidFill>
              <a:miter lim="800000"/>
              <a:headEnd/>
              <a:tailEnd/>
            </a:ln>
          </p:spPr>
          <p:txBody>
            <a:bodyPr lIns="12700" tIns="12700" rIns="12700" bIns="12700"/>
            <a:lstStyle/>
            <a:p>
              <a:pPr algn="ctr"/>
              <a:r>
                <a:rPr lang="ru-RU" sz="900" b="1">
                  <a:latin typeface="Times New Roman" pitchFamily="18" charset="0"/>
                </a:rPr>
                <a:t>Устойчивость</a:t>
              </a:r>
              <a:endParaRPr lang="ru-RU" sz="900">
                <a:latin typeface="Times New Roman" pitchFamily="18" charset="0"/>
              </a:endParaRPr>
            </a:p>
            <a:p>
              <a:pPr algn="ctr"/>
              <a:endParaRPr lang="ru-RU" sz="900">
                <a:latin typeface="Times New Roman" pitchFamily="18" charset="0"/>
              </a:endParaRPr>
            </a:p>
          </p:txBody>
        </p:sp>
        <p:sp>
          <p:nvSpPr>
            <p:cNvPr id="48163" name="Rectangle 9"/>
            <p:cNvSpPr>
              <a:spLocks noChangeArrowheads="1"/>
            </p:cNvSpPr>
            <p:nvPr/>
          </p:nvSpPr>
          <p:spPr bwMode="auto">
            <a:xfrm>
              <a:off x="3897" y="8334"/>
              <a:ext cx="1483" cy="360"/>
            </a:xfrm>
            <a:prstGeom prst="rect">
              <a:avLst/>
            </a:prstGeom>
            <a:solidFill>
              <a:srgbClr val="99FFCC"/>
            </a:solidFill>
            <a:ln w="3175">
              <a:solidFill>
                <a:srgbClr val="99FFCC"/>
              </a:solidFill>
              <a:miter lim="800000"/>
              <a:headEnd/>
              <a:tailEnd/>
            </a:ln>
          </p:spPr>
          <p:txBody>
            <a:bodyPr lIns="12700" tIns="12700" rIns="12700" bIns="12700"/>
            <a:lstStyle/>
            <a:p>
              <a:pPr algn="ctr"/>
              <a:r>
                <a:rPr lang="ru-RU" sz="900" b="1">
                  <a:cs typeface="Times New Roman" pitchFamily="18" charset="0"/>
                </a:rPr>
                <a:t>Ресурсы</a:t>
              </a:r>
              <a:endParaRPr lang="ru-RU" sz="1100"/>
            </a:p>
            <a:p>
              <a:pPr eaLnBrk="0" hangingPunct="0"/>
              <a:endParaRPr lang="ru-RU" sz="1800"/>
            </a:p>
          </p:txBody>
        </p:sp>
        <p:sp>
          <p:nvSpPr>
            <p:cNvPr id="48164" name="Rectangle 8"/>
            <p:cNvSpPr>
              <a:spLocks noChangeArrowheads="1"/>
            </p:cNvSpPr>
            <p:nvPr/>
          </p:nvSpPr>
          <p:spPr bwMode="auto">
            <a:xfrm>
              <a:off x="5481" y="6894"/>
              <a:ext cx="1020" cy="360"/>
            </a:xfrm>
            <a:prstGeom prst="rect">
              <a:avLst/>
            </a:prstGeom>
            <a:solidFill>
              <a:srgbClr val="FFCCFF"/>
            </a:solidFill>
            <a:ln w="3175">
              <a:solidFill>
                <a:srgbClr val="FFCCFF"/>
              </a:solidFill>
              <a:miter lim="800000"/>
              <a:headEnd/>
              <a:tailEnd/>
            </a:ln>
          </p:spPr>
          <p:txBody>
            <a:bodyPr lIns="12700" tIns="12700" rIns="12700" bIns="12700"/>
            <a:lstStyle/>
            <a:p>
              <a:pPr algn="ctr"/>
              <a:r>
                <a:rPr lang="ru-RU" sz="1400" b="1">
                  <a:solidFill>
                    <a:srgbClr val="FF0000"/>
                  </a:solidFill>
                  <a:cs typeface="Times New Roman" pitchFamily="18" charset="0"/>
                </a:rPr>
                <a:t>ЦЕЛЬ</a:t>
              </a:r>
              <a:endParaRPr lang="ru-RU" sz="1800"/>
            </a:p>
          </p:txBody>
        </p:sp>
      </p:grpSp>
      <p:sp>
        <p:nvSpPr>
          <p:cNvPr id="48132" name="Rectangle 38"/>
          <p:cNvSpPr>
            <a:spLocks noChangeArrowheads="1"/>
          </p:cNvSpPr>
          <p:nvPr/>
        </p:nvSpPr>
        <p:spPr bwMode="auto">
          <a:xfrm>
            <a:off x="171450" y="-427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pic>
        <p:nvPicPr>
          <p:cNvPr id="48133" name="Picture 50" descr="j029324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740650" y="476250"/>
            <a:ext cx="1069975" cy="788988"/>
          </a:xfrm>
          <a:noFill/>
        </p:spPr>
      </p:pic>
      <p:sp>
        <p:nvSpPr>
          <p:cNvPr id="48134" name="Oval 52" descr="Зеленый мрамор"/>
          <p:cNvSpPr>
            <a:spLocks noChangeArrowheads="1"/>
          </p:cNvSpPr>
          <p:nvPr/>
        </p:nvSpPr>
        <p:spPr bwMode="auto">
          <a:xfrm>
            <a:off x="6804025" y="6237288"/>
            <a:ext cx="2305050" cy="549275"/>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pPr algn="ctr"/>
            <a:r>
              <a:rPr lang="ru-RU" sz="1600" b="1">
                <a:solidFill>
                  <a:srgbClr val="FFFFFF"/>
                </a:solidFill>
                <a:latin typeface="Times New Roman" pitchFamily="18" charset="0"/>
              </a:rPr>
              <a:t>Структура организации</a:t>
            </a:r>
          </a:p>
        </p:txBody>
      </p:sp>
    </p:spTree>
    <p:extLst>
      <p:ext uri="{BB962C8B-B14F-4D97-AF65-F5344CB8AC3E}">
        <p14:creationId xmlns:p14="http://schemas.microsoft.com/office/powerpoint/2010/main" val="37234950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3584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00113" y="206375"/>
            <a:ext cx="8229600" cy="774700"/>
          </a:xfrm>
        </p:spPr>
        <p:txBody>
          <a:bodyPr/>
          <a:lstStyle/>
          <a:p>
            <a:pPr algn="r" eaLnBrk="1" hangingPunct="1">
              <a:lnSpc>
                <a:spcPct val="70000"/>
              </a:lnSpc>
            </a:pPr>
            <a:r>
              <a:rPr lang="ru-RU" sz="3000" b="1" smtClean="0">
                <a:solidFill>
                  <a:srgbClr val="0033CC"/>
                </a:solidFill>
              </a:rPr>
              <a:t>Диалектика взаимосвязей </a:t>
            </a:r>
            <a:br>
              <a:rPr lang="ru-RU" sz="3000" b="1" smtClean="0">
                <a:solidFill>
                  <a:srgbClr val="0033CC"/>
                </a:solidFill>
              </a:rPr>
            </a:br>
            <a:r>
              <a:rPr lang="ru-RU" sz="3000" b="1" smtClean="0">
                <a:solidFill>
                  <a:srgbClr val="0033CC"/>
                </a:solidFill>
              </a:rPr>
              <a:t>элементов </a:t>
            </a:r>
            <a:br>
              <a:rPr lang="ru-RU" sz="3000" b="1" smtClean="0">
                <a:solidFill>
                  <a:srgbClr val="0033CC"/>
                </a:solidFill>
              </a:rPr>
            </a:br>
            <a:r>
              <a:rPr lang="ru-RU" sz="3000" b="1" smtClean="0">
                <a:solidFill>
                  <a:srgbClr val="0033CC"/>
                </a:solidFill>
              </a:rPr>
              <a:t>структурно-логической модели </a:t>
            </a:r>
            <a:br>
              <a:rPr lang="ru-RU" sz="3000" b="1" smtClean="0">
                <a:solidFill>
                  <a:srgbClr val="0033CC"/>
                </a:solidFill>
              </a:rPr>
            </a:br>
            <a:r>
              <a:rPr lang="ru-RU" sz="3000" b="1" smtClean="0">
                <a:solidFill>
                  <a:srgbClr val="0033CC"/>
                </a:solidFill>
              </a:rPr>
              <a:t>организации</a:t>
            </a:r>
          </a:p>
        </p:txBody>
      </p:sp>
      <p:sp>
        <p:nvSpPr>
          <p:cNvPr id="49155" name="Rectangle 57"/>
          <p:cNvSpPr>
            <a:spLocks noChangeArrowheads="1"/>
          </p:cNvSpPr>
          <p:nvPr/>
        </p:nvSpPr>
        <p:spPr bwMode="auto">
          <a:xfrm>
            <a:off x="285750" y="247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pSp>
        <p:nvGrpSpPr>
          <p:cNvPr id="49156" name="Group 77"/>
          <p:cNvGrpSpPr>
            <a:grpSpLocks/>
          </p:cNvGrpSpPr>
          <p:nvPr/>
        </p:nvGrpSpPr>
        <p:grpSpPr bwMode="auto">
          <a:xfrm>
            <a:off x="34925" y="549275"/>
            <a:ext cx="6494463" cy="6135688"/>
            <a:chOff x="113" y="200"/>
            <a:chExt cx="4091" cy="3865"/>
          </a:xfrm>
        </p:grpSpPr>
        <p:sp>
          <p:nvSpPr>
            <p:cNvPr id="49159" name="Line 56"/>
            <p:cNvSpPr>
              <a:spLocks noChangeShapeType="1"/>
            </p:cNvSpPr>
            <p:nvPr/>
          </p:nvSpPr>
          <p:spPr bwMode="auto">
            <a:xfrm>
              <a:off x="918" y="1511"/>
              <a:ext cx="2505" cy="0"/>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9160" name="Line 55"/>
            <p:cNvSpPr>
              <a:spLocks noChangeShapeType="1"/>
            </p:cNvSpPr>
            <p:nvPr/>
          </p:nvSpPr>
          <p:spPr bwMode="auto">
            <a:xfrm>
              <a:off x="918" y="1511"/>
              <a:ext cx="1938" cy="1870"/>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9161" name="Line 54"/>
            <p:cNvSpPr>
              <a:spLocks noChangeShapeType="1"/>
            </p:cNvSpPr>
            <p:nvPr/>
          </p:nvSpPr>
          <p:spPr bwMode="auto">
            <a:xfrm>
              <a:off x="2808" y="895"/>
              <a:ext cx="1" cy="2463"/>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9162" name="Line 53"/>
            <p:cNvSpPr>
              <a:spLocks noChangeShapeType="1"/>
            </p:cNvSpPr>
            <p:nvPr/>
          </p:nvSpPr>
          <p:spPr bwMode="auto">
            <a:xfrm>
              <a:off x="1532" y="918"/>
              <a:ext cx="1" cy="2440"/>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9163" name="Line 52"/>
            <p:cNvSpPr>
              <a:spLocks noChangeShapeType="1"/>
            </p:cNvSpPr>
            <p:nvPr/>
          </p:nvSpPr>
          <p:spPr bwMode="auto">
            <a:xfrm>
              <a:off x="1532" y="918"/>
              <a:ext cx="1324" cy="0"/>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9164" name="Line 51"/>
            <p:cNvSpPr>
              <a:spLocks noChangeShapeType="1"/>
            </p:cNvSpPr>
            <p:nvPr/>
          </p:nvSpPr>
          <p:spPr bwMode="auto">
            <a:xfrm>
              <a:off x="1674" y="1009"/>
              <a:ext cx="1844" cy="1779"/>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9165" name="Line 50"/>
            <p:cNvSpPr>
              <a:spLocks noChangeShapeType="1"/>
            </p:cNvSpPr>
            <p:nvPr/>
          </p:nvSpPr>
          <p:spPr bwMode="auto">
            <a:xfrm flipH="1">
              <a:off x="894" y="1032"/>
              <a:ext cx="1773" cy="1711"/>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9166" name="Line 49"/>
            <p:cNvSpPr>
              <a:spLocks noChangeShapeType="1"/>
            </p:cNvSpPr>
            <p:nvPr/>
          </p:nvSpPr>
          <p:spPr bwMode="auto">
            <a:xfrm>
              <a:off x="280" y="2114"/>
              <a:ext cx="1891" cy="1824"/>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9167" name="Line 48"/>
            <p:cNvSpPr>
              <a:spLocks noChangeShapeType="1"/>
            </p:cNvSpPr>
            <p:nvPr/>
          </p:nvSpPr>
          <p:spPr bwMode="auto">
            <a:xfrm>
              <a:off x="2170" y="280"/>
              <a:ext cx="1" cy="3648"/>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9168" name="Line 47"/>
            <p:cNvSpPr>
              <a:spLocks noChangeShapeType="1"/>
            </p:cNvSpPr>
            <p:nvPr/>
          </p:nvSpPr>
          <p:spPr bwMode="auto">
            <a:xfrm>
              <a:off x="280" y="2114"/>
              <a:ext cx="3734" cy="0"/>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9169" name="Line 46"/>
            <p:cNvSpPr>
              <a:spLocks noChangeShapeType="1"/>
            </p:cNvSpPr>
            <p:nvPr/>
          </p:nvSpPr>
          <p:spPr bwMode="auto">
            <a:xfrm>
              <a:off x="2170" y="290"/>
              <a:ext cx="1891" cy="1824"/>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9170" name="Line 45"/>
            <p:cNvSpPr>
              <a:spLocks noChangeShapeType="1"/>
            </p:cNvSpPr>
            <p:nvPr/>
          </p:nvSpPr>
          <p:spPr bwMode="auto">
            <a:xfrm flipH="1">
              <a:off x="2170" y="2114"/>
              <a:ext cx="1891" cy="1824"/>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9171" name="Line 44"/>
            <p:cNvSpPr>
              <a:spLocks noChangeShapeType="1"/>
            </p:cNvSpPr>
            <p:nvPr/>
          </p:nvSpPr>
          <p:spPr bwMode="auto">
            <a:xfrm flipH="1">
              <a:off x="280" y="302"/>
              <a:ext cx="1891" cy="1825"/>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36907" name="Oval 43"/>
            <p:cNvSpPr>
              <a:spLocks noChangeArrowheads="1"/>
            </p:cNvSpPr>
            <p:nvPr/>
          </p:nvSpPr>
          <p:spPr bwMode="auto">
            <a:xfrm>
              <a:off x="1981" y="200"/>
              <a:ext cx="379" cy="342"/>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36906" name="Oval 42"/>
            <p:cNvSpPr>
              <a:spLocks noChangeArrowheads="1"/>
            </p:cNvSpPr>
            <p:nvPr/>
          </p:nvSpPr>
          <p:spPr bwMode="auto">
            <a:xfrm>
              <a:off x="2619" y="736"/>
              <a:ext cx="379" cy="342"/>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49174" name="Line 41"/>
            <p:cNvSpPr>
              <a:spLocks noChangeShapeType="1"/>
            </p:cNvSpPr>
            <p:nvPr/>
          </p:nvSpPr>
          <p:spPr bwMode="auto">
            <a:xfrm>
              <a:off x="3423" y="1625"/>
              <a:ext cx="0" cy="1140"/>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9175" name="Line 40"/>
            <p:cNvSpPr>
              <a:spLocks noChangeShapeType="1"/>
            </p:cNvSpPr>
            <p:nvPr/>
          </p:nvSpPr>
          <p:spPr bwMode="auto">
            <a:xfrm>
              <a:off x="989" y="2697"/>
              <a:ext cx="2434" cy="0"/>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49176" name="Line 39"/>
            <p:cNvSpPr>
              <a:spLocks noChangeShapeType="1"/>
            </p:cNvSpPr>
            <p:nvPr/>
          </p:nvSpPr>
          <p:spPr bwMode="auto">
            <a:xfrm>
              <a:off x="1485" y="3312"/>
              <a:ext cx="1418" cy="1"/>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36902" name="Oval 38"/>
            <p:cNvSpPr>
              <a:spLocks noChangeArrowheads="1"/>
            </p:cNvSpPr>
            <p:nvPr/>
          </p:nvSpPr>
          <p:spPr bwMode="auto">
            <a:xfrm>
              <a:off x="2619" y="3130"/>
              <a:ext cx="379" cy="342"/>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36901" name="Oval 37"/>
            <p:cNvSpPr>
              <a:spLocks noChangeArrowheads="1"/>
            </p:cNvSpPr>
            <p:nvPr/>
          </p:nvSpPr>
          <p:spPr bwMode="auto">
            <a:xfrm>
              <a:off x="3234" y="2537"/>
              <a:ext cx="378" cy="342"/>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49179" name="Line 36"/>
            <p:cNvSpPr>
              <a:spLocks noChangeShapeType="1"/>
            </p:cNvSpPr>
            <p:nvPr/>
          </p:nvSpPr>
          <p:spPr bwMode="auto">
            <a:xfrm flipV="1">
              <a:off x="1532" y="1511"/>
              <a:ext cx="1891" cy="1824"/>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36899" name="Oval 35"/>
            <p:cNvSpPr>
              <a:spLocks noChangeArrowheads="1"/>
            </p:cNvSpPr>
            <p:nvPr/>
          </p:nvSpPr>
          <p:spPr bwMode="auto">
            <a:xfrm>
              <a:off x="2619" y="1928"/>
              <a:ext cx="379" cy="343"/>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36898" name="Oval 34"/>
            <p:cNvSpPr>
              <a:spLocks noChangeArrowheads="1"/>
            </p:cNvSpPr>
            <p:nvPr/>
          </p:nvSpPr>
          <p:spPr bwMode="auto">
            <a:xfrm>
              <a:off x="3234" y="1328"/>
              <a:ext cx="378" cy="343"/>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36897" name="Oval 33"/>
            <p:cNvSpPr>
              <a:spLocks noChangeArrowheads="1"/>
            </p:cNvSpPr>
            <p:nvPr/>
          </p:nvSpPr>
          <p:spPr bwMode="auto">
            <a:xfrm>
              <a:off x="3825" y="1938"/>
              <a:ext cx="379" cy="343"/>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36896" name="Oval 32"/>
            <p:cNvSpPr>
              <a:spLocks noChangeArrowheads="1"/>
            </p:cNvSpPr>
            <p:nvPr/>
          </p:nvSpPr>
          <p:spPr bwMode="auto">
            <a:xfrm>
              <a:off x="1981" y="3723"/>
              <a:ext cx="379" cy="342"/>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49184" name="Rectangle 31"/>
            <p:cNvSpPr>
              <a:spLocks noChangeArrowheads="1"/>
            </p:cNvSpPr>
            <p:nvPr/>
          </p:nvSpPr>
          <p:spPr bwMode="auto">
            <a:xfrm>
              <a:off x="2667" y="799"/>
              <a:ext cx="284" cy="233"/>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cs typeface="Times New Roman" pitchFamily="18" charset="0"/>
                </a:rPr>
                <a:t>Сущ</a:t>
              </a:r>
              <a:r>
                <a:rPr lang="ru-RU" sz="900"/>
                <a:t>-</a:t>
              </a:r>
              <a:r>
                <a:rPr lang="ru-RU" sz="900">
                  <a:cs typeface="Times New Roman" pitchFamily="18" charset="0"/>
                </a:rPr>
                <a:t>ность</a:t>
              </a:r>
              <a:endParaRPr lang="ru-RU" sz="900"/>
            </a:p>
          </p:txBody>
        </p:sp>
        <p:sp>
          <p:nvSpPr>
            <p:cNvPr id="49185" name="Line 30"/>
            <p:cNvSpPr>
              <a:spLocks noChangeShapeType="1"/>
            </p:cNvSpPr>
            <p:nvPr/>
          </p:nvSpPr>
          <p:spPr bwMode="auto">
            <a:xfrm>
              <a:off x="917" y="1418"/>
              <a:ext cx="0" cy="1323"/>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36893" name="Oval 29"/>
            <p:cNvSpPr>
              <a:spLocks noChangeArrowheads="1"/>
            </p:cNvSpPr>
            <p:nvPr/>
          </p:nvSpPr>
          <p:spPr bwMode="auto">
            <a:xfrm>
              <a:off x="727" y="2490"/>
              <a:ext cx="379" cy="343"/>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36892" name="Oval 28"/>
            <p:cNvSpPr>
              <a:spLocks noChangeArrowheads="1"/>
            </p:cNvSpPr>
            <p:nvPr/>
          </p:nvSpPr>
          <p:spPr bwMode="auto">
            <a:xfrm>
              <a:off x="1980" y="2522"/>
              <a:ext cx="379" cy="342"/>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36891" name="Oval 27"/>
            <p:cNvSpPr>
              <a:spLocks noChangeArrowheads="1"/>
            </p:cNvSpPr>
            <p:nvPr/>
          </p:nvSpPr>
          <p:spPr bwMode="auto">
            <a:xfrm>
              <a:off x="113" y="1897"/>
              <a:ext cx="379" cy="343"/>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36890" name="Oval 26"/>
            <p:cNvSpPr>
              <a:spLocks noChangeArrowheads="1"/>
            </p:cNvSpPr>
            <p:nvPr/>
          </p:nvSpPr>
          <p:spPr bwMode="auto">
            <a:xfrm>
              <a:off x="1980" y="1298"/>
              <a:ext cx="379" cy="342"/>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36889" name="Oval 25"/>
            <p:cNvSpPr>
              <a:spLocks noChangeArrowheads="1"/>
            </p:cNvSpPr>
            <p:nvPr/>
          </p:nvSpPr>
          <p:spPr bwMode="auto">
            <a:xfrm>
              <a:off x="1342" y="1928"/>
              <a:ext cx="378" cy="343"/>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36888" name="Oval 24"/>
            <p:cNvSpPr>
              <a:spLocks noChangeArrowheads="1"/>
            </p:cNvSpPr>
            <p:nvPr/>
          </p:nvSpPr>
          <p:spPr bwMode="auto">
            <a:xfrm>
              <a:off x="727" y="1282"/>
              <a:ext cx="379" cy="342"/>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49192" name="Rectangle 23"/>
            <p:cNvSpPr>
              <a:spLocks noChangeArrowheads="1"/>
            </p:cNvSpPr>
            <p:nvPr/>
          </p:nvSpPr>
          <p:spPr bwMode="auto">
            <a:xfrm>
              <a:off x="751" y="1350"/>
              <a:ext cx="331" cy="182"/>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cs typeface="Times New Roman" pitchFamily="18" charset="0"/>
                </a:rPr>
                <a:t>Консер</a:t>
              </a:r>
              <a:r>
                <a:rPr lang="ru-RU" sz="900"/>
                <a:t>-</a:t>
              </a:r>
              <a:r>
                <a:rPr lang="ru-RU" sz="900">
                  <a:cs typeface="Times New Roman" pitchFamily="18" charset="0"/>
                </a:rPr>
                <a:t>вация</a:t>
              </a:r>
              <a:endParaRPr lang="ru-RU" sz="900"/>
            </a:p>
          </p:txBody>
        </p:sp>
        <p:sp>
          <p:nvSpPr>
            <p:cNvPr id="49193" name="Rectangle 22"/>
            <p:cNvSpPr>
              <a:spLocks noChangeArrowheads="1"/>
            </p:cNvSpPr>
            <p:nvPr/>
          </p:nvSpPr>
          <p:spPr bwMode="auto">
            <a:xfrm>
              <a:off x="2027" y="1350"/>
              <a:ext cx="284" cy="182"/>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latin typeface="Times New Roman" pitchFamily="18" charset="0"/>
                  <a:cs typeface="Times New Roman" pitchFamily="18" charset="0"/>
                </a:rPr>
                <a:t>С</a:t>
              </a:r>
              <a:r>
                <a:rPr lang="ru-RU" sz="900">
                  <a:latin typeface="Times New Roman" pitchFamily="18" charset="0"/>
                </a:rPr>
                <a:t>инер-гизм</a:t>
              </a:r>
            </a:p>
            <a:p>
              <a:pPr eaLnBrk="0" hangingPunct="0"/>
              <a:endParaRPr lang="ru-RU" sz="900">
                <a:latin typeface="Times New Roman" pitchFamily="18" charset="0"/>
              </a:endParaRPr>
            </a:p>
          </p:txBody>
        </p:sp>
        <p:sp>
          <p:nvSpPr>
            <p:cNvPr id="49194" name="Rectangle 21"/>
            <p:cNvSpPr>
              <a:spLocks noChangeArrowheads="1"/>
            </p:cNvSpPr>
            <p:nvPr/>
          </p:nvSpPr>
          <p:spPr bwMode="auto">
            <a:xfrm>
              <a:off x="1389" y="2028"/>
              <a:ext cx="284" cy="138"/>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latin typeface="Times New Roman" pitchFamily="18" charset="0"/>
                  <a:cs typeface="Times New Roman" pitchFamily="18" charset="0"/>
                </a:rPr>
                <a:t>Инер-ция</a:t>
              </a:r>
              <a:endParaRPr lang="ru-RU" sz="900" b="1">
                <a:latin typeface="Times New Roman" pitchFamily="18" charset="0"/>
                <a:cs typeface="Times New Roman" pitchFamily="18" charset="0"/>
              </a:endParaRPr>
            </a:p>
            <a:p>
              <a:pPr eaLnBrk="0" hangingPunct="0"/>
              <a:endParaRPr lang="ru-RU" sz="900"/>
            </a:p>
          </p:txBody>
        </p:sp>
        <p:sp>
          <p:nvSpPr>
            <p:cNvPr id="49195" name="Rectangle 20"/>
            <p:cNvSpPr>
              <a:spLocks noChangeArrowheads="1"/>
            </p:cNvSpPr>
            <p:nvPr/>
          </p:nvSpPr>
          <p:spPr bwMode="auto">
            <a:xfrm>
              <a:off x="160" y="2006"/>
              <a:ext cx="308" cy="137"/>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cs typeface="Times New Roman" pitchFamily="18" charset="0"/>
                </a:rPr>
                <a:t>Граница</a:t>
              </a:r>
              <a:endParaRPr lang="ru-RU" sz="900"/>
            </a:p>
          </p:txBody>
        </p:sp>
        <p:sp>
          <p:nvSpPr>
            <p:cNvPr id="49196" name="Rectangle 19"/>
            <p:cNvSpPr>
              <a:spLocks noChangeArrowheads="1"/>
            </p:cNvSpPr>
            <p:nvPr/>
          </p:nvSpPr>
          <p:spPr bwMode="auto">
            <a:xfrm>
              <a:off x="751" y="2622"/>
              <a:ext cx="331" cy="118"/>
            </a:xfrm>
            <a:prstGeom prst="rect">
              <a:avLst/>
            </a:prstGeom>
            <a:solidFill>
              <a:srgbClr val="FFFF99"/>
            </a:solidFill>
            <a:ln w="3175">
              <a:solidFill>
                <a:srgbClr val="FFFF99"/>
              </a:solidFill>
              <a:miter lim="800000"/>
              <a:headEnd/>
              <a:tailEnd/>
            </a:ln>
          </p:spPr>
          <p:txBody>
            <a:bodyPr lIns="12700" tIns="12700" rIns="12700" bIns="12700"/>
            <a:lstStyle/>
            <a:p>
              <a:pPr eaLnBrk="0" hangingPunct="0"/>
              <a:r>
                <a:rPr lang="ru-RU" sz="900">
                  <a:latin typeface="Times New Roman" pitchFamily="18" charset="0"/>
                </a:rPr>
                <a:t>Иерархия</a:t>
              </a:r>
            </a:p>
          </p:txBody>
        </p:sp>
        <p:sp>
          <p:nvSpPr>
            <p:cNvPr id="49197" name="Rectangle 18"/>
            <p:cNvSpPr>
              <a:spLocks noChangeArrowheads="1"/>
            </p:cNvSpPr>
            <p:nvPr/>
          </p:nvSpPr>
          <p:spPr bwMode="auto">
            <a:xfrm>
              <a:off x="2018" y="2630"/>
              <a:ext cx="318" cy="165"/>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800"/>
                <a:t>Управ-ляемость</a:t>
              </a:r>
            </a:p>
          </p:txBody>
        </p:sp>
        <p:sp>
          <p:nvSpPr>
            <p:cNvPr id="36881" name="Oval 17"/>
            <p:cNvSpPr>
              <a:spLocks noChangeArrowheads="1"/>
            </p:cNvSpPr>
            <p:nvPr/>
          </p:nvSpPr>
          <p:spPr bwMode="auto">
            <a:xfrm>
              <a:off x="1343" y="736"/>
              <a:ext cx="379" cy="342"/>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49199" name="Rectangle 16"/>
            <p:cNvSpPr>
              <a:spLocks noChangeArrowheads="1"/>
            </p:cNvSpPr>
            <p:nvPr/>
          </p:nvSpPr>
          <p:spPr bwMode="auto">
            <a:xfrm>
              <a:off x="1414" y="848"/>
              <a:ext cx="237" cy="179"/>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cs typeface="Times New Roman" pitchFamily="18" charset="0"/>
                </a:rPr>
                <a:t>Струк</a:t>
              </a:r>
              <a:r>
                <a:rPr lang="ru-RU" sz="900"/>
                <a:t>-</a:t>
              </a:r>
              <a:r>
                <a:rPr lang="ru-RU" sz="900">
                  <a:cs typeface="Times New Roman" pitchFamily="18" charset="0"/>
                </a:rPr>
                <a:t>тура</a:t>
              </a:r>
              <a:endParaRPr lang="ru-RU" sz="900"/>
            </a:p>
          </p:txBody>
        </p:sp>
        <p:sp>
          <p:nvSpPr>
            <p:cNvPr id="36879" name="Oval 15"/>
            <p:cNvSpPr>
              <a:spLocks noChangeArrowheads="1"/>
            </p:cNvSpPr>
            <p:nvPr/>
          </p:nvSpPr>
          <p:spPr bwMode="auto">
            <a:xfrm>
              <a:off x="1343" y="3130"/>
              <a:ext cx="379" cy="342"/>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49201" name="Rectangle 14"/>
            <p:cNvSpPr>
              <a:spLocks noChangeArrowheads="1"/>
            </p:cNvSpPr>
            <p:nvPr/>
          </p:nvSpPr>
          <p:spPr bwMode="auto">
            <a:xfrm>
              <a:off x="1366" y="3239"/>
              <a:ext cx="314" cy="95"/>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latin typeface="Times New Roman" pitchFamily="18" charset="0"/>
                </a:rPr>
                <a:t>Конструкция</a:t>
              </a:r>
              <a:endParaRPr lang="ru-RU" sz="900"/>
            </a:p>
          </p:txBody>
        </p:sp>
        <p:sp>
          <p:nvSpPr>
            <p:cNvPr id="49202" name="Rectangle 13"/>
            <p:cNvSpPr>
              <a:spLocks noChangeArrowheads="1"/>
            </p:cNvSpPr>
            <p:nvPr/>
          </p:nvSpPr>
          <p:spPr bwMode="auto">
            <a:xfrm>
              <a:off x="2711" y="2024"/>
              <a:ext cx="260" cy="137"/>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cs typeface="Times New Roman" pitchFamily="18" charset="0"/>
                </a:rPr>
                <a:t>Актив-ность</a:t>
              </a:r>
              <a:endParaRPr lang="ru-RU" sz="900"/>
            </a:p>
          </p:txBody>
        </p:sp>
        <p:sp>
          <p:nvSpPr>
            <p:cNvPr id="49203" name="Rectangle 12"/>
            <p:cNvSpPr>
              <a:spLocks noChangeArrowheads="1"/>
            </p:cNvSpPr>
            <p:nvPr/>
          </p:nvSpPr>
          <p:spPr bwMode="auto">
            <a:xfrm>
              <a:off x="3281" y="1424"/>
              <a:ext cx="284" cy="144"/>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cs typeface="Times New Roman" pitchFamily="18" charset="0"/>
                </a:rPr>
                <a:t>Адапта</a:t>
              </a:r>
              <a:r>
                <a:rPr lang="ru-RU" sz="900"/>
                <a:t>-</a:t>
              </a:r>
              <a:r>
                <a:rPr lang="ru-RU" sz="900">
                  <a:cs typeface="Times New Roman" pitchFamily="18" charset="0"/>
                </a:rPr>
                <a:t>ция</a:t>
              </a:r>
              <a:endParaRPr lang="ru-RU" sz="900"/>
            </a:p>
          </p:txBody>
        </p:sp>
        <p:sp>
          <p:nvSpPr>
            <p:cNvPr id="49204" name="Rectangle 11"/>
            <p:cNvSpPr>
              <a:spLocks noChangeArrowheads="1"/>
            </p:cNvSpPr>
            <p:nvPr/>
          </p:nvSpPr>
          <p:spPr bwMode="auto">
            <a:xfrm>
              <a:off x="3848" y="2030"/>
              <a:ext cx="332" cy="131"/>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cs typeface="Times New Roman" pitchFamily="18" charset="0"/>
                </a:rPr>
                <a:t>Откры</a:t>
              </a:r>
              <a:r>
                <a:rPr lang="ru-RU" sz="900"/>
                <a:t>-</a:t>
              </a:r>
              <a:r>
                <a:rPr lang="ru-RU" sz="900">
                  <a:cs typeface="Times New Roman" pitchFamily="18" charset="0"/>
                </a:rPr>
                <a:t>тость</a:t>
              </a:r>
              <a:endParaRPr lang="ru-RU" sz="900"/>
            </a:p>
          </p:txBody>
        </p:sp>
        <p:sp>
          <p:nvSpPr>
            <p:cNvPr id="49205" name="Rectangle 10"/>
            <p:cNvSpPr>
              <a:spLocks noChangeArrowheads="1"/>
            </p:cNvSpPr>
            <p:nvPr/>
          </p:nvSpPr>
          <p:spPr bwMode="auto">
            <a:xfrm>
              <a:off x="3305" y="2577"/>
              <a:ext cx="236" cy="251"/>
            </a:xfrm>
            <a:prstGeom prst="rect">
              <a:avLst/>
            </a:prstGeom>
            <a:solidFill>
              <a:srgbClr val="FFFF99"/>
            </a:solidFill>
            <a:ln w="3175">
              <a:solidFill>
                <a:srgbClr val="FFFF99"/>
              </a:solidFill>
              <a:miter lim="800000"/>
              <a:headEnd/>
              <a:tailEnd/>
            </a:ln>
          </p:spPr>
          <p:txBody>
            <a:bodyPr lIns="12700" tIns="12700" rIns="12700" bIns="12700"/>
            <a:lstStyle/>
            <a:p>
              <a:pPr algn="ctr"/>
              <a:endParaRPr lang="ru-RU" sz="600"/>
            </a:p>
            <a:p>
              <a:pPr algn="ctr"/>
              <a:r>
                <a:rPr lang="ru-RU" sz="900">
                  <a:cs typeface="Times New Roman" pitchFamily="18" charset="0"/>
                </a:rPr>
                <a:t>Связи</a:t>
              </a:r>
              <a:endParaRPr lang="ru-RU" sz="900"/>
            </a:p>
          </p:txBody>
        </p:sp>
        <p:sp>
          <p:nvSpPr>
            <p:cNvPr id="49206" name="Rectangle 9"/>
            <p:cNvSpPr>
              <a:spLocks noChangeArrowheads="1"/>
            </p:cNvSpPr>
            <p:nvPr/>
          </p:nvSpPr>
          <p:spPr bwMode="auto">
            <a:xfrm>
              <a:off x="2005" y="269"/>
              <a:ext cx="308" cy="206"/>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cs typeface="Times New Roman" pitchFamily="18" charset="0"/>
                </a:rPr>
                <a:t>Условие среды</a:t>
              </a:r>
              <a:endParaRPr lang="ru-RU" sz="900"/>
            </a:p>
          </p:txBody>
        </p:sp>
        <p:sp>
          <p:nvSpPr>
            <p:cNvPr id="49207" name="Rectangle 8"/>
            <p:cNvSpPr>
              <a:spLocks noChangeArrowheads="1"/>
            </p:cNvSpPr>
            <p:nvPr/>
          </p:nvSpPr>
          <p:spPr bwMode="auto">
            <a:xfrm>
              <a:off x="2029" y="3783"/>
              <a:ext cx="282" cy="224"/>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800"/>
                <a:t>Эффек-тивность</a:t>
              </a:r>
            </a:p>
          </p:txBody>
        </p:sp>
        <p:sp>
          <p:nvSpPr>
            <p:cNvPr id="49208" name="Rectangle 7"/>
            <p:cNvSpPr>
              <a:spLocks noChangeArrowheads="1"/>
            </p:cNvSpPr>
            <p:nvPr/>
          </p:nvSpPr>
          <p:spPr bwMode="auto">
            <a:xfrm>
              <a:off x="2690" y="3215"/>
              <a:ext cx="237" cy="179"/>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cs typeface="Times New Roman" pitchFamily="18" charset="0"/>
                </a:rPr>
                <a:t>Пове</a:t>
              </a:r>
              <a:r>
                <a:rPr lang="ru-RU" sz="900"/>
                <a:t>-</a:t>
              </a:r>
              <a:r>
                <a:rPr lang="ru-RU" sz="900">
                  <a:cs typeface="Times New Roman" pitchFamily="18" charset="0"/>
                </a:rPr>
                <a:t>дение</a:t>
              </a:r>
              <a:endParaRPr lang="ru-RU" sz="900"/>
            </a:p>
            <a:p>
              <a:pPr algn="ctr" eaLnBrk="0" hangingPunct="0"/>
              <a:endParaRPr lang="ru-RU" sz="900"/>
            </a:p>
          </p:txBody>
        </p:sp>
        <p:sp>
          <p:nvSpPr>
            <p:cNvPr id="36870" name="Oval 6"/>
            <p:cNvSpPr>
              <a:spLocks noChangeArrowheads="1"/>
            </p:cNvSpPr>
            <p:nvPr/>
          </p:nvSpPr>
          <p:spPr bwMode="auto">
            <a:xfrm>
              <a:off x="1904" y="1856"/>
              <a:ext cx="597" cy="504"/>
            </a:xfrm>
            <a:prstGeom prst="ellipse">
              <a:avLst/>
            </a:prstGeom>
            <a:solidFill>
              <a:srgbClr val="FFCCFF"/>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49210" name="Rectangle 5"/>
            <p:cNvSpPr>
              <a:spLocks noChangeArrowheads="1"/>
            </p:cNvSpPr>
            <p:nvPr/>
          </p:nvSpPr>
          <p:spPr bwMode="auto">
            <a:xfrm>
              <a:off x="1979" y="2072"/>
              <a:ext cx="423" cy="144"/>
            </a:xfrm>
            <a:prstGeom prst="rect">
              <a:avLst/>
            </a:prstGeom>
            <a:solidFill>
              <a:srgbClr val="FFCCFF"/>
            </a:solidFill>
            <a:ln w="3175">
              <a:solidFill>
                <a:srgbClr val="FFCCFF"/>
              </a:solidFill>
              <a:miter lim="800000"/>
              <a:headEnd/>
              <a:tailEnd/>
            </a:ln>
          </p:spPr>
          <p:txBody>
            <a:bodyPr lIns="12700" tIns="12700" rIns="12700" bIns="12700"/>
            <a:lstStyle/>
            <a:p>
              <a:pPr algn="ctr"/>
              <a:r>
                <a:rPr lang="ru-RU" sz="1400" b="1">
                  <a:solidFill>
                    <a:srgbClr val="FF0000"/>
                  </a:solidFill>
                  <a:cs typeface="Times New Roman" pitchFamily="18" charset="0"/>
                </a:rPr>
                <a:t>ЦЕЛЬ</a:t>
              </a:r>
              <a:endParaRPr lang="ru-RU" sz="1800"/>
            </a:p>
          </p:txBody>
        </p:sp>
      </p:grpSp>
      <p:pic>
        <p:nvPicPr>
          <p:cNvPr id="49157" name="Picture 78" descr="j029324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93738" y="333375"/>
            <a:ext cx="998537" cy="736600"/>
          </a:xfrm>
          <a:noFill/>
        </p:spPr>
      </p:pic>
      <p:sp>
        <p:nvSpPr>
          <p:cNvPr id="49158" name="Oval 80" descr="Зеленый мрамор"/>
          <p:cNvSpPr>
            <a:spLocks noChangeArrowheads="1"/>
          </p:cNvSpPr>
          <p:nvPr/>
        </p:nvSpPr>
        <p:spPr bwMode="auto">
          <a:xfrm>
            <a:off x="6804025" y="6237288"/>
            <a:ext cx="2305050" cy="549275"/>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pPr algn="ctr"/>
            <a:r>
              <a:rPr lang="ru-RU" sz="1600" b="1">
                <a:solidFill>
                  <a:srgbClr val="FFFFFF"/>
                </a:solidFill>
                <a:latin typeface="Times New Roman" pitchFamily="18" charset="0"/>
              </a:rPr>
              <a:t>Структура организации</a:t>
            </a:r>
          </a:p>
        </p:txBody>
      </p:sp>
    </p:spTree>
    <p:extLst>
      <p:ext uri="{BB962C8B-B14F-4D97-AF65-F5344CB8AC3E}">
        <p14:creationId xmlns:p14="http://schemas.microsoft.com/office/powerpoint/2010/main" val="2175027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3686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022350" y="115888"/>
            <a:ext cx="8229600" cy="703262"/>
          </a:xfrm>
        </p:spPr>
        <p:txBody>
          <a:bodyPr/>
          <a:lstStyle/>
          <a:p>
            <a:pPr algn="ctr" eaLnBrk="1" hangingPunct="1"/>
            <a:r>
              <a:rPr lang="ru-RU" sz="3600" b="1" smtClean="0">
                <a:solidFill>
                  <a:srgbClr val="FF3300"/>
                </a:solidFill>
              </a:rPr>
              <a:t>Концептуальная модель организации</a:t>
            </a:r>
          </a:p>
        </p:txBody>
      </p:sp>
      <p:grpSp>
        <p:nvGrpSpPr>
          <p:cNvPr id="50179" name="Group 92"/>
          <p:cNvGrpSpPr>
            <a:grpSpLocks/>
          </p:cNvGrpSpPr>
          <p:nvPr/>
        </p:nvGrpSpPr>
        <p:grpSpPr bwMode="auto">
          <a:xfrm>
            <a:off x="1403350" y="620713"/>
            <a:ext cx="6494463" cy="6135687"/>
            <a:chOff x="884" y="391"/>
            <a:chExt cx="4091" cy="3865"/>
          </a:xfrm>
        </p:grpSpPr>
        <p:sp>
          <p:nvSpPr>
            <p:cNvPr id="37917" name="Oval 29"/>
            <p:cNvSpPr>
              <a:spLocks noChangeArrowheads="1"/>
            </p:cNvSpPr>
            <p:nvPr/>
          </p:nvSpPr>
          <p:spPr bwMode="auto">
            <a:xfrm>
              <a:off x="2752" y="3914"/>
              <a:ext cx="379" cy="342"/>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50183" name="Line 5"/>
            <p:cNvSpPr>
              <a:spLocks noChangeShapeType="1"/>
            </p:cNvSpPr>
            <p:nvPr/>
          </p:nvSpPr>
          <p:spPr bwMode="auto">
            <a:xfrm>
              <a:off x="1689" y="1702"/>
              <a:ext cx="2505" cy="0"/>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50184" name="Line 6"/>
            <p:cNvSpPr>
              <a:spLocks noChangeShapeType="1"/>
            </p:cNvSpPr>
            <p:nvPr/>
          </p:nvSpPr>
          <p:spPr bwMode="auto">
            <a:xfrm>
              <a:off x="1689" y="1702"/>
              <a:ext cx="1938" cy="1870"/>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50185" name="Line 7"/>
            <p:cNvSpPr>
              <a:spLocks noChangeShapeType="1"/>
            </p:cNvSpPr>
            <p:nvPr/>
          </p:nvSpPr>
          <p:spPr bwMode="auto">
            <a:xfrm>
              <a:off x="3579" y="1086"/>
              <a:ext cx="1" cy="2463"/>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50186" name="Line 8"/>
            <p:cNvSpPr>
              <a:spLocks noChangeShapeType="1"/>
            </p:cNvSpPr>
            <p:nvPr/>
          </p:nvSpPr>
          <p:spPr bwMode="auto">
            <a:xfrm>
              <a:off x="2303" y="1109"/>
              <a:ext cx="1" cy="2440"/>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50187" name="Line 9"/>
            <p:cNvSpPr>
              <a:spLocks noChangeShapeType="1"/>
            </p:cNvSpPr>
            <p:nvPr/>
          </p:nvSpPr>
          <p:spPr bwMode="auto">
            <a:xfrm>
              <a:off x="2303" y="1109"/>
              <a:ext cx="1324" cy="0"/>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50188" name="Line 10"/>
            <p:cNvSpPr>
              <a:spLocks noChangeShapeType="1"/>
            </p:cNvSpPr>
            <p:nvPr/>
          </p:nvSpPr>
          <p:spPr bwMode="auto">
            <a:xfrm>
              <a:off x="2445" y="1200"/>
              <a:ext cx="1844" cy="1779"/>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50189" name="Line 11"/>
            <p:cNvSpPr>
              <a:spLocks noChangeShapeType="1"/>
            </p:cNvSpPr>
            <p:nvPr/>
          </p:nvSpPr>
          <p:spPr bwMode="auto">
            <a:xfrm flipH="1">
              <a:off x="1665" y="1223"/>
              <a:ext cx="1773" cy="1711"/>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50190" name="Line 12"/>
            <p:cNvSpPr>
              <a:spLocks noChangeShapeType="1"/>
            </p:cNvSpPr>
            <p:nvPr/>
          </p:nvSpPr>
          <p:spPr bwMode="auto">
            <a:xfrm>
              <a:off x="1051" y="2305"/>
              <a:ext cx="1891" cy="1824"/>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50191" name="Line 13"/>
            <p:cNvSpPr>
              <a:spLocks noChangeShapeType="1"/>
            </p:cNvSpPr>
            <p:nvPr/>
          </p:nvSpPr>
          <p:spPr bwMode="auto">
            <a:xfrm>
              <a:off x="2941" y="471"/>
              <a:ext cx="1" cy="3648"/>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50192" name="Line 14"/>
            <p:cNvSpPr>
              <a:spLocks noChangeShapeType="1"/>
            </p:cNvSpPr>
            <p:nvPr/>
          </p:nvSpPr>
          <p:spPr bwMode="auto">
            <a:xfrm>
              <a:off x="1051" y="2305"/>
              <a:ext cx="3734" cy="0"/>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50193" name="Line 15"/>
            <p:cNvSpPr>
              <a:spLocks noChangeShapeType="1"/>
            </p:cNvSpPr>
            <p:nvPr/>
          </p:nvSpPr>
          <p:spPr bwMode="auto">
            <a:xfrm>
              <a:off x="2941" y="481"/>
              <a:ext cx="1891" cy="1824"/>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50194" name="Line 16"/>
            <p:cNvSpPr>
              <a:spLocks noChangeShapeType="1"/>
            </p:cNvSpPr>
            <p:nvPr/>
          </p:nvSpPr>
          <p:spPr bwMode="auto">
            <a:xfrm flipH="1">
              <a:off x="2941" y="2305"/>
              <a:ext cx="1891" cy="1824"/>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50195" name="Line 17"/>
            <p:cNvSpPr>
              <a:spLocks noChangeShapeType="1"/>
            </p:cNvSpPr>
            <p:nvPr/>
          </p:nvSpPr>
          <p:spPr bwMode="auto">
            <a:xfrm flipH="1">
              <a:off x="1051" y="493"/>
              <a:ext cx="1891" cy="1825"/>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37906" name="Oval 18"/>
            <p:cNvSpPr>
              <a:spLocks noChangeArrowheads="1"/>
            </p:cNvSpPr>
            <p:nvPr/>
          </p:nvSpPr>
          <p:spPr bwMode="auto">
            <a:xfrm>
              <a:off x="2752" y="391"/>
              <a:ext cx="379" cy="342"/>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37907" name="Oval 19"/>
            <p:cNvSpPr>
              <a:spLocks noChangeArrowheads="1"/>
            </p:cNvSpPr>
            <p:nvPr/>
          </p:nvSpPr>
          <p:spPr bwMode="auto">
            <a:xfrm>
              <a:off x="3390" y="927"/>
              <a:ext cx="379" cy="342"/>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50198" name="Line 20"/>
            <p:cNvSpPr>
              <a:spLocks noChangeShapeType="1"/>
            </p:cNvSpPr>
            <p:nvPr/>
          </p:nvSpPr>
          <p:spPr bwMode="auto">
            <a:xfrm>
              <a:off x="4194" y="1816"/>
              <a:ext cx="0" cy="1140"/>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50199" name="Line 21"/>
            <p:cNvSpPr>
              <a:spLocks noChangeShapeType="1"/>
            </p:cNvSpPr>
            <p:nvPr/>
          </p:nvSpPr>
          <p:spPr bwMode="auto">
            <a:xfrm>
              <a:off x="1760" y="2888"/>
              <a:ext cx="2434" cy="0"/>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50200" name="Line 22"/>
            <p:cNvSpPr>
              <a:spLocks noChangeShapeType="1"/>
            </p:cNvSpPr>
            <p:nvPr/>
          </p:nvSpPr>
          <p:spPr bwMode="auto">
            <a:xfrm>
              <a:off x="2256" y="3503"/>
              <a:ext cx="1418" cy="1"/>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37911" name="Oval 23"/>
            <p:cNvSpPr>
              <a:spLocks noChangeArrowheads="1"/>
            </p:cNvSpPr>
            <p:nvPr/>
          </p:nvSpPr>
          <p:spPr bwMode="auto">
            <a:xfrm>
              <a:off x="3390" y="3321"/>
              <a:ext cx="379" cy="342"/>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37912" name="Oval 24"/>
            <p:cNvSpPr>
              <a:spLocks noChangeArrowheads="1"/>
            </p:cNvSpPr>
            <p:nvPr/>
          </p:nvSpPr>
          <p:spPr bwMode="auto">
            <a:xfrm>
              <a:off x="4005" y="2728"/>
              <a:ext cx="378" cy="342"/>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50203" name="Line 25"/>
            <p:cNvSpPr>
              <a:spLocks noChangeShapeType="1"/>
            </p:cNvSpPr>
            <p:nvPr/>
          </p:nvSpPr>
          <p:spPr bwMode="auto">
            <a:xfrm flipV="1">
              <a:off x="2303" y="1702"/>
              <a:ext cx="1891" cy="1824"/>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37914" name="Oval 26"/>
            <p:cNvSpPr>
              <a:spLocks noChangeArrowheads="1"/>
            </p:cNvSpPr>
            <p:nvPr/>
          </p:nvSpPr>
          <p:spPr bwMode="auto">
            <a:xfrm>
              <a:off x="3390" y="2119"/>
              <a:ext cx="379" cy="343"/>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37915" name="Oval 27"/>
            <p:cNvSpPr>
              <a:spLocks noChangeArrowheads="1"/>
            </p:cNvSpPr>
            <p:nvPr/>
          </p:nvSpPr>
          <p:spPr bwMode="auto">
            <a:xfrm>
              <a:off x="4005" y="1519"/>
              <a:ext cx="378" cy="343"/>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37916" name="Oval 28"/>
            <p:cNvSpPr>
              <a:spLocks noChangeArrowheads="1"/>
            </p:cNvSpPr>
            <p:nvPr/>
          </p:nvSpPr>
          <p:spPr bwMode="auto">
            <a:xfrm>
              <a:off x="4596" y="2129"/>
              <a:ext cx="379" cy="343"/>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50207" name="Rectangle 30"/>
            <p:cNvSpPr>
              <a:spLocks noChangeArrowheads="1"/>
            </p:cNvSpPr>
            <p:nvPr/>
          </p:nvSpPr>
          <p:spPr bwMode="auto">
            <a:xfrm>
              <a:off x="3438" y="990"/>
              <a:ext cx="284" cy="233"/>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cs typeface="Times New Roman" pitchFamily="18" charset="0"/>
                </a:rPr>
                <a:t>Сущ</a:t>
              </a:r>
              <a:r>
                <a:rPr lang="ru-RU" sz="900"/>
                <a:t>-</a:t>
              </a:r>
              <a:r>
                <a:rPr lang="ru-RU" sz="900">
                  <a:cs typeface="Times New Roman" pitchFamily="18" charset="0"/>
                </a:rPr>
                <a:t>ность</a:t>
              </a:r>
              <a:endParaRPr lang="ru-RU" sz="900"/>
            </a:p>
          </p:txBody>
        </p:sp>
        <p:sp>
          <p:nvSpPr>
            <p:cNvPr id="50208" name="Line 31"/>
            <p:cNvSpPr>
              <a:spLocks noChangeShapeType="1"/>
            </p:cNvSpPr>
            <p:nvPr/>
          </p:nvSpPr>
          <p:spPr bwMode="auto">
            <a:xfrm>
              <a:off x="1688" y="1609"/>
              <a:ext cx="0" cy="1323"/>
            </a:xfrm>
            <a:prstGeom prst="line">
              <a:avLst/>
            </a:prstGeom>
            <a:noFill/>
            <a:ln w="19050">
              <a:solidFill>
                <a:srgbClr val="000000"/>
              </a:solidFill>
              <a:prstDash val="dash"/>
              <a:round/>
              <a:headEnd type="none" w="sm" len="lg"/>
              <a:tailEnd type="none" w="sm" len="lg"/>
            </a:ln>
            <a:extLst>
              <a:ext uri="{909E8E84-426E-40DD-AFC4-6F175D3DCCD1}">
                <a14:hiddenFill xmlns:a14="http://schemas.microsoft.com/office/drawing/2010/main">
                  <a:noFill/>
                </a14:hiddenFill>
              </a:ext>
            </a:extLst>
          </p:spPr>
          <p:txBody>
            <a:bodyPr/>
            <a:lstStyle/>
            <a:p>
              <a:endParaRPr lang="ru-RU"/>
            </a:p>
          </p:txBody>
        </p:sp>
        <p:sp>
          <p:nvSpPr>
            <p:cNvPr id="37920" name="Oval 32"/>
            <p:cNvSpPr>
              <a:spLocks noChangeArrowheads="1"/>
            </p:cNvSpPr>
            <p:nvPr/>
          </p:nvSpPr>
          <p:spPr bwMode="auto">
            <a:xfrm>
              <a:off x="1498" y="2681"/>
              <a:ext cx="379" cy="343"/>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37922" name="Oval 34"/>
            <p:cNvSpPr>
              <a:spLocks noChangeArrowheads="1"/>
            </p:cNvSpPr>
            <p:nvPr/>
          </p:nvSpPr>
          <p:spPr bwMode="auto">
            <a:xfrm>
              <a:off x="884" y="2088"/>
              <a:ext cx="379" cy="343"/>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37921" name="Oval 33"/>
            <p:cNvSpPr>
              <a:spLocks noChangeArrowheads="1"/>
            </p:cNvSpPr>
            <p:nvPr/>
          </p:nvSpPr>
          <p:spPr bwMode="auto">
            <a:xfrm>
              <a:off x="2751" y="2713"/>
              <a:ext cx="379" cy="342"/>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37923" name="Oval 35"/>
            <p:cNvSpPr>
              <a:spLocks noChangeArrowheads="1"/>
            </p:cNvSpPr>
            <p:nvPr/>
          </p:nvSpPr>
          <p:spPr bwMode="auto">
            <a:xfrm>
              <a:off x="2751" y="1489"/>
              <a:ext cx="379" cy="342"/>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37924" name="Oval 36"/>
            <p:cNvSpPr>
              <a:spLocks noChangeArrowheads="1"/>
            </p:cNvSpPr>
            <p:nvPr/>
          </p:nvSpPr>
          <p:spPr bwMode="auto">
            <a:xfrm>
              <a:off x="2113" y="2119"/>
              <a:ext cx="378" cy="343"/>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37925" name="Oval 37"/>
            <p:cNvSpPr>
              <a:spLocks noChangeArrowheads="1"/>
            </p:cNvSpPr>
            <p:nvPr/>
          </p:nvSpPr>
          <p:spPr bwMode="auto">
            <a:xfrm>
              <a:off x="1498" y="1500"/>
              <a:ext cx="379" cy="342"/>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50215" name="Rectangle 38"/>
            <p:cNvSpPr>
              <a:spLocks noChangeArrowheads="1"/>
            </p:cNvSpPr>
            <p:nvPr/>
          </p:nvSpPr>
          <p:spPr bwMode="auto">
            <a:xfrm>
              <a:off x="1522" y="1570"/>
              <a:ext cx="331" cy="182"/>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cs typeface="Times New Roman" pitchFamily="18" charset="0"/>
                </a:rPr>
                <a:t>Консер</a:t>
              </a:r>
              <a:r>
                <a:rPr lang="ru-RU" sz="900"/>
                <a:t>-</a:t>
              </a:r>
              <a:r>
                <a:rPr lang="ru-RU" sz="900">
                  <a:cs typeface="Times New Roman" pitchFamily="18" charset="0"/>
                </a:rPr>
                <a:t>вация</a:t>
              </a:r>
              <a:endParaRPr lang="ru-RU" sz="900"/>
            </a:p>
          </p:txBody>
        </p:sp>
        <p:sp>
          <p:nvSpPr>
            <p:cNvPr id="50216" name="Rectangle 39"/>
            <p:cNvSpPr>
              <a:spLocks noChangeArrowheads="1"/>
            </p:cNvSpPr>
            <p:nvPr/>
          </p:nvSpPr>
          <p:spPr bwMode="auto">
            <a:xfrm>
              <a:off x="2798" y="1541"/>
              <a:ext cx="284" cy="182"/>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latin typeface="Times New Roman" pitchFamily="18" charset="0"/>
                  <a:cs typeface="Times New Roman" pitchFamily="18" charset="0"/>
                </a:rPr>
                <a:t>С</a:t>
              </a:r>
              <a:r>
                <a:rPr lang="ru-RU" sz="900">
                  <a:latin typeface="Times New Roman" pitchFamily="18" charset="0"/>
                </a:rPr>
                <a:t>инер-гиэм</a:t>
              </a:r>
            </a:p>
            <a:p>
              <a:pPr eaLnBrk="0" hangingPunct="0"/>
              <a:endParaRPr lang="ru-RU" sz="900">
                <a:latin typeface="Times New Roman" pitchFamily="18" charset="0"/>
              </a:endParaRPr>
            </a:p>
          </p:txBody>
        </p:sp>
        <p:sp>
          <p:nvSpPr>
            <p:cNvPr id="50217" name="Rectangle 40"/>
            <p:cNvSpPr>
              <a:spLocks noChangeArrowheads="1"/>
            </p:cNvSpPr>
            <p:nvPr/>
          </p:nvSpPr>
          <p:spPr bwMode="auto">
            <a:xfrm>
              <a:off x="2160" y="2219"/>
              <a:ext cx="284" cy="138"/>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latin typeface="Times New Roman" pitchFamily="18" charset="0"/>
                  <a:cs typeface="Times New Roman" pitchFamily="18" charset="0"/>
                </a:rPr>
                <a:t>Инер-ция</a:t>
              </a:r>
              <a:endParaRPr lang="ru-RU" sz="900" b="1">
                <a:latin typeface="Times New Roman" pitchFamily="18" charset="0"/>
                <a:cs typeface="Times New Roman" pitchFamily="18" charset="0"/>
              </a:endParaRPr>
            </a:p>
            <a:p>
              <a:pPr eaLnBrk="0" hangingPunct="0"/>
              <a:endParaRPr lang="ru-RU" sz="900"/>
            </a:p>
          </p:txBody>
        </p:sp>
        <p:sp>
          <p:nvSpPr>
            <p:cNvPr id="50218" name="Rectangle 41"/>
            <p:cNvSpPr>
              <a:spLocks noChangeArrowheads="1"/>
            </p:cNvSpPr>
            <p:nvPr/>
          </p:nvSpPr>
          <p:spPr bwMode="auto">
            <a:xfrm>
              <a:off x="931" y="2197"/>
              <a:ext cx="308" cy="137"/>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cs typeface="Times New Roman" pitchFamily="18" charset="0"/>
                </a:rPr>
                <a:t>Граница</a:t>
              </a:r>
              <a:endParaRPr lang="ru-RU" sz="900"/>
            </a:p>
          </p:txBody>
        </p:sp>
        <p:sp>
          <p:nvSpPr>
            <p:cNvPr id="50219" name="Rectangle 42"/>
            <p:cNvSpPr>
              <a:spLocks noChangeArrowheads="1"/>
            </p:cNvSpPr>
            <p:nvPr/>
          </p:nvSpPr>
          <p:spPr bwMode="auto">
            <a:xfrm>
              <a:off x="1522" y="2812"/>
              <a:ext cx="331" cy="119"/>
            </a:xfrm>
            <a:prstGeom prst="rect">
              <a:avLst/>
            </a:prstGeom>
            <a:solidFill>
              <a:srgbClr val="FFFF99"/>
            </a:solidFill>
            <a:ln w="3175">
              <a:solidFill>
                <a:srgbClr val="FFFF99"/>
              </a:solidFill>
              <a:miter lim="800000"/>
              <a:headEnd/>
              <a:tailEnd/>
            </a:ln>
          </p:spPr>
          <p:txBody>
            <a:bodyPr lIns="12700" tIns="12700" rIns="12700" bIns="12700"/>
            <a:lstStyle/>
            <a:p>
              <a:pPr algn="ctr" eaLnBrk="0" hangingPunct="0"/>
              <a:r>
                <a:rPr lang="ru-RU" sz="900">
                  <a:latin typeface="Times New Roman" pitchFamily="18" charset="0"/>
                </a:rPr>
                <a:t>Иерархия</a:t>
              </a:r>
            </a:p>
          </p:txBody>
        </p:sp>
        <p:sp>
          <p:nvSpPr>
            <p:cNvPr id="50220" name="Rectangle 43"/>
            <p:cNvSpPr>
              <a:spLocks noChangeArrowheads="1"/>
            </p:cNvSpPr>
            <p:nvPr/>
          </p:nvSpPr>
          <p:spPr bwMode="auto">
            <a:xfrm>
              <a:off x="2798" y="2794"/>
              <a:ext cx="309" cy="182"/>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800"/>
                <a:t>Управ-ляемость</a:t>
              </a:r>
            </a:p>
          </p:txBody>
        </p:sp>
        <p:sp>
          <p:nvSpPr>
            <p:cNvPr id="37932" name="Oval 44"/>
            <p:cNvSpPr>
              <a:spLocks noChangeArrowheads="1"/>
            </p:cNvSpPr>
            <p:nvPr/>
          </p:nvSpPr>
          <p:spPr bwMode="auto">
            <a:xfrm>
              <a:off x="2114" y="927"/>
              <a:ext cx="379" cy="342"/>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50222" name="Rectangle 45"/>
            <p:cNvSpPr>
              <a:spLocks noChangeArrowheads="1"/>
            </p:cNvSpPr>
            <p:nvPr/>
          </p:nvSpPr>
          <p:spPr bwMode="auto">
            <a:xfrm>
              <a:off x="2185" y="1039"/>
              <a:ext cx="237" cy="179"/>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cs typeface="Times New Roman" pitchFamily="18" charset="0"/>
                </a:rPr>
                <a:t>Струк</a:t>
              </a:r>
              <a:r>
                <a:rPr lang="ru-RU" sz="900"/>
                <a:t>-</a:t>
              </a:r>
              <a:r>
                <a:rPr lang="ru-RU" sz="900">
                  <a:cs typeface="Times New Roman" pitchFamily="18" charset="0"/>
                </a:rPr>
                <a:t>тура</a:t>
              </a:r>
              <a:endParaRPr lang="ru-RU" sz="900"/>
            </a:p>
          </p:txBody>
        </p:sp>
        <p:sp>
          <p:nvSpPr>
            <p:cNvPr id="37934" name="Oval 46"/>
            <p:cNvSpPr>
              <a:spLocks noChangeArrowheads="1"/>
            </p:cNvSpPr>
            <p:nvPr/>
          </p:nvSpPr>
          <p:spPr bwMode="auto">
            <a:xfrm>
              <a:off x="2114" y="3321"/>
              <a:ext cx="379" cy="342"/>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50224" name="Rectangle 47"/>
            <p:cNvSpPr>
              <a:spLocks noChangeArrowheads="1"/>
            </p:cNvSpPr>
            <p:nvPr/>
          </p:nvSpPr>
          <p:spPr bwMode="auto">
            <a:xfrm>
              <a:off x="2137" y="3430"/>
              <a:ext cx="314" cy="95"/>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latin typeface="Times New Roman" pitchFamily="18" charset="0"/>
                </a:rPr>
                <a:t>Конструкция</a:t>
              </a:r>
              <a:endParaRPr lang="ru-RU" sz="900"/>
            </a:p>
          </p:txBody>
        </p:sp>
        <p:sp>
          <p:nvSpPr>
            <p:cNvPr id="50225" name="Rectangle 48"/>
            <p:cNvSpPr>
              <a:spLocks noChangeArrowheads="1"/>
            </p:cNvSpPr>
            <p:nvPr/>
          </p:nvSpPr>
          <p:spPr bwMode="auto">
            <a:xfrm>
              <a:off x="3438" y="2205"/>
              <a:ext cx="260" cy="137"/>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cs typeface="Times New Roman" pitchFamily="18" charset="0"/>
                </a:rPr>
                <a:t>Актив-ность</a:t>
              </a:r>
              <a:endParaRPr lang="ru-RU" sz="900"/>
            </a:p>
            <a:p>
              <a:pPr eaLnBrk="0" hangingPunct="0"/>
              <a:endParaRPr lang="ru-RU" sz="900"/>
            </a:p>
          </p:txBody>
        </p:sp>
        <p:sp>
          <p:nvSpPr>
            <p:cNvPr id="50226" name="Rectangle 49"/>
            <p:cNvSpPr>
              <a:spLocks noChangeArrowheads="1"/>
            </p:cNvSpPr>
            <p:nvPr/>
          </p:nvSpPr>
          <p:spPr bwMode="auto">
            <a:xfrm>
              <a:off x="4052" y="1615"/>
              <a:ext cx="284" cy="144"/>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cs typeface="Times New Roman" pitchFamily="18" charset="0"/>
                </a:rPr>
                <a:t>Адапта</a:t>
              </a:r>
              <a:r>
                <a:rPr lang="ru-RU" sz="900"/>
                <a:t>-</a:t>
              </a:r>
              <a:r>
                <a:rPr lang="ru-RU" sz="900">
                  <a:cs typeface="Times New Roman" pitchFamily="18" charset="0"/>
                </a:rPr>
                <a:t>ция</a:t>
              </a:r>
              <a:endParaRPr lang="ru-RU" sz="900"/>
            </a:p>
          </p:txBody>
        </p:sp>
        <p:sp>
          <p:nvSpPr>
            <p:cNvPr id="50227" name="Rectangle 50"/>
            <p:cNvSpPr>
              <a:spLocks noChangeArrowheads="1"/>
            </p:cNvSpPr>
            <p:nvPr/>
          </p:nvSpPr>
          <p:spPr bwMode="auto">
            <a:xfrm>
              <a:off x="4619" y="2221"/>
              <a:ext cx="332" cy="131"/>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cs typeface="Times New Roman" pitchFamily="18" charset="0"/>
                </a:rPr>
                <a:t>Откры</a:t>
              </a:r>
              <a:r>
                <a:rPr lang="ru-RU" sz="900"/>
                <a:t>-</a:t>
              </a:r>
              <a:r>
                <a:rPr lang="ru-RU" sz="900">
                  <a:cs typeface="Times New Roman" pitchFamily="18" charset="0"/>
                </a:rPr>
                <a:t>тость</a:t>
              </a:r>
              <a:endParaRPr lang="ru-RU" sz="900"/>
            </a:p>
          </p:txBody>
        </p:sp>
        <p:sp>
          <p:nvSpPr>
            <p:cNvPr id="50228" name="Rectangle 51"/>
            <p:cNvSpPr>
              <a:spLocks noChangeArrowheads="1"/>
            </p:cNvSpPr>
            <p:nvPr/>
          </p:nvSpPr>
          <p:spPr bwMode="auto">
            <a:xfrm>
              <a:off x="4076" y="2768"/>
              <a:ext cx="236" cy="251"/>
            </a:xfrm>
            <a:prstGeom prst="rect">
              <a:avLst/>
            </a:prstGeom>
            <a:solidFill>
              <a:srgbClr val="FFFF99"/>
            </a:solidFill>
            <a:ln w="3175">
              <a:solidFill>
                <a:srgbClr val="FFFF99"/>
              </a:solidFill>
              <a:miter lim="800000"/>
              <a:headEnd/>
              <a:tailEnd/>
            </a:ln>
          </p:spPr>
          <p:txBody>
            <a:bodyPr lIns="12700" tIns="12700" rIns="12700" bIns="12700"/>
            <a:lstStyle/>
            <a:p>
              <a:pPr algn="ctr"/>
              <a:endParaRPr lang="ru-RU" sz="600"/>
            </a:p>
            <a:p>
              <a:pPr algn="ctr"/>
              <a:r>
                <a:rPr lang="ru-RU" sz="900">
                  <a:cs typeface="Times New Roman" pitchFamily="18" charset="0"/>
                </a:rPr>
                <a:t>Связи</a:t>
              </a:r>
              <a:endParaRPr lang="ru-RU" sz="900"/>
            </a:p>
          </p:txBody>
        </p:sp>
        <p:sp>
          <p:nvSpPr>
            <p:cNvPr id="50229" name="Rectangle 52"/>
            <p:cNvSpPr>
              <a:spLocks noChangeArrowheads="1"/>
            </p:cNvSpPr>
            <p:nvPr/>
          </p:nvSpPr>
          <p:spPr bwMode="auto">
            <a:xfrm>
              <a:off x="2776" y="460"/>
              <a:ext cx="308" cy="206"/>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cs typeface="Times New Roman" pitchFamily="18" charset="0"/>
                </a:rPr>
                <a:t>Условие среды</a:t>
              </a:r>
              <a:endParaRPr lang="ru-RU" sz="900"/>
            </a:p>
          </p:txBody>
        </p:sp>
        <p:sp>
          <p:nvSpPr>
            <p:cNvPr id="50230" name="Rectangle 53"/>
            <p:cNvSpPr>
              <a:spLocks noChangeArrowheads="1"/>
            </p:cNvSpPr>
            <p:nvPr/>
          </p:nvSpPr>
          <p:spPr bwMode="auto">
            <a:xfrm>
              <a:off x="2800" y="3974"/>
              <a:ext cx="282" cy="224"/>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800"/>
                <a:t>Эффек-тивность</a:t>
              </a:r>
            </a:p>
          </p:txBody>
        </p:sp>
        <p:sp>
          <p:nvSpPr>
            <p:cNvPr id="50231" name="Rectangle 54"/>
            <p:cNvSpPr>
              <a:spLocks noChangeArrowheads="1"/>
            </p:cNvSpPr>
            <p:nvPr/>
          </p:nvSpPr>
          <p:spPr bwMode="auto">
            <a:xfrm>
              <a:off x="3461" y="3406"/>
              <a:ext cx="237" cy="179"/>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cs typeface="Times New Roman" pitchFamily="18" charset="0"/>
                </a:rPr>
                <a:t>Пове</a:t>
              </a:r>
              <a:r>
                <a:rPr lang="ru-RU" sz="900"/>
                <a:t>-</a:t>
              </a:r>
              <a:r>
                <a:rPr lang="ru-RU" sz="900">
                  <a:cs typeface="Times New Roman" pitchFamily="18" charset="0"/>
                </a:rPr>
                <a:t>дение</a:t>
              </a:r>
              <a:endParaRPr lang="ru-RU" sz="900"/>
            </a:p>
            <a:p>
              <a:pPr algn="ctr" eaLnBrk="0" hangingPunct="0"/>
              <a:endParaRPr lang="ru-RU" sz="900"/>
            </a:p>
          </p:txBody>
        </p:sp>
        <p:sp>
          <p:nvSpPr>
            <p:cNvPr id="50232" name="Rectangle 56"/>
            <p:cNvSpPr>
              <a:spLocks noChangeArrowheads="1"/>
            </p:cNvSpPr>
            <p:nvPr/>
          </p:nvSpPr>
          <p:spPr bwMode="auto">
            <a:xfrm>
              <a:off x="2750" y="2263"/>
              <a:ext cx="423" cy="144"/>
            </a:xfrm>
            <a:prstGeom prst="rect">
              <a:avLst/>
            </a:prstGeom>
            <a:solidFill>
              <a:srgbClr val="FFCCFF"/>
            </a:solidFill>
            <a:ln w="3175">
              <a:solidFill>
                <a:srgbClr val="FFCCFF"/>
              </a:solidFill>
              <a:miter lim="800000"/>
              <a:headEnd/>
              <a:tailEnd/>
            </a:ln>
          </p:spPr>
          <p:txBody>
            <a:bodyPr lIns="12700" tIns="12700" rIns="12700" bIns="12700"/>
            <a:lstStyle/>
            <a:p>
              <a:pPr algn="ctr"/>
              <a:r>
                <a:rPr lang="ru-RU" sz="1400" b="1">
                  <a:solidFill>
                    <a:srgbClr val="FF0000"/>
                  </a:solidFill>
                  <a:cs typeface="Times New Roman" pitchFamily="18" charset="0"/>
                </a:rPr>
                <a:t>ЦЕЛЬ</a:t>
              </a:r>
              <a:endParaRPr lang="ru-RU" sz="1800"/>
            </a:p>
          </p:txBody>
        </p:sp>
        <p:sp>
          <p:nvSpPr>
            <p:cNvPr id="37958" name="Rectangle 70"/>
            <p:cNvSpPr>
              <a:spLocks noChangeArrowheads="1"/>
            </p:cNvSpPr>
            <p:nvPr/>
          </p:nvSpPr>
          <p:spPr bwMode="auto">
            <a:xfrm>
              <a:off x="3254" y="2776"/>
              <a:ext cx="639" cy="251"/>
            </a:xfrm>
            <a:prstGeom prst="rect">
              <a:avLst/>
            </a:prstGeom>
            <a:solidFill>
              <a:srgbClr val="99FFCC"/>
            </a:solidFill>
            <a:ln w="19050">
              <a:solidFill>
                <a:srgbClr val="008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37959" name="Rectangle 71"/>
            <p:cNvSpPr>
              <a:spLocks noChangeArrowheads="1"/>
            </p:cNvSpPr>
            <p:nvPr/>
          </p:nvSpPr>
          <p:spPr bwMode="auto">
            <a:xfrm>
              <a:off x="2639" y="981"/>
              <a:ext cx="639" cy="251"/>
            </a:xfrm>
            <a:prstGeom prst="rect">
              <a:avLst/>
            </a:prstGeom>
            <a:solidFill>
              <a:srgbClr val="99FFCC"/>
            </a:solidFill>
            <a:ln w="19050">
              <a:solidFill>
                <a:srgbClr val="008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37960" name="Rectangle 72"/>
            <p:cNvSpPr>
              <a:spLocks noChangeArrowheads="1"/>
            </p:cNvSpPr>
            <p:nvPr/>
          </p:nvSpPr>
          <p:spPr bwMode="auto">
            <a:xfrm>
              <a:off x="3232" y="1589"/>
              <a:ext cx="638" cy="251"/>
            </a:xfrm>
            <a:prstGeom prst="rect">
              <a:avLst/>
            </a:prstGeom>
            <a:solidFill>
              <a:srgbClr val="99FFCC"/>
            </a:solidFill>
            <a:ln w="19050">
              <a:solidFill>
                <a:srgbClr val="008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37961" name="Rectangle 73"/>
            <p:cNvSpPr>
              <a:spLocks noChangeArrowheads="1"/>
            </p:cNvSpPr>
            <p:nvPr/>
          </p:nvSpPr>
          <p:spPr bwMode="auto">
            <a:xfrm>
              <a:off x="3847" y="2189"/>
              <a:ext cx="639" cy="252"/>
            </a:xfrm>
            <a:prstGeom prst="rect">
              <a:avLst/>
            </a:prstGeom>
            <a:solidFill>
              <a:srgbClr val="99FFCC"/>
            </a:solidFill>
            <a:ln w="19050">
              <a:solidFill>
                <a:srgbClr val="008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37962" name="Rectangle 74"/>
            <p:cNvSpPr>
              <a:spLocks noChangeArrowheads="1"/>
            </p:cNvSpPr>
            <p:nvPr/>
          </p:nvSpPr>
          <p:spPr bwMode="auto">
            <a:xfrm>
              <a:off x="2639" y="3389"/>
              <a:ext cx="639" cy="251"/>
            </a:xfrm>
            <a:prstGeom prst="rect">
              <a:avLst/>
            </a:prstGeom>
            <a:solidFill>
              <a:srgbClr val="99FFCC"/>
            </a:solidFill>
            <a:ln w="19050">
              <a:solidFill>
                <a:srgbClr val="008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50238" name="Rectangle 75"/>
            <p:cNvSpPr>
              <a:spLocks noChangeArrowheads="1"/>
            </p:cNvSpPr>
            <p:nvPr/>
          </p:nvSpPr>
          <p:spPr bwMode="auto">
            <a:xfrm>
              <a:off x="2684" y="998"/>
              <a:ext cx="548" cy="200"/>
            </a:xfrm>
            <a:prstGeom prst="rect">
              <a:avLst/>
            </a:prstGeom>
            <a:solidFill>
              <a:srgbClr val="99FFCC"/>
            </a:solidFill>
            <a:ln w="3175">
              <a:solidFill>
                <a:srgbClr val="99FFCC"/>
              </a:solidFill>
              <a:miter lim="800000"/>
              <a:headEnd/>
              <a:tailEnd/>
            </a:ln>
          </p:spPr>
          <p:txBody>
            <a:bodyPr lIns="12700" tIns="12700" rIns="12700" bIns="12700"/>
            <a:lstStyle/>
            <a:p>
              <a:pPr algn="ctr"/>
              <a:r>
                <a:rPr lang="ru-RU" sz="900" b="1">
                  <a:cs typeface="Times New Roman" pitchFamily="18" charset="0"/>
                </a:rPr>
                <a:t>Идеальность</a:t>
              </a:r>
              <a:endParaRPr lang="ru-RU" sz="1100"/>
            </a:p>
            <a:p>
              <a:pPr algn="ctr" eaLnBrk="0" hangingPunct="0"/>
              <a:r>
                <a:rPr lang="ru-RU" sz="900" b="1">
                  <a:cs typeface="Times New Roman" pitchFamily="18" charset="0"/>
                </a:rPr>
                <a:t>системы</a:t>
              </a:r>
              <a:endParaRPr lang="ru-RU" sz="1800"/>
            </a:p>
          </p:txBody>
        </p:sp>
        <p:sp>
          <p:nvSpPr>
            <p:cNvPr id="50239" name="Rectangle 76"/>
            <p:cNvSpPr>
              <a:spLocks noChangeArrowheads="1"/>
            </p:cNvSpPr>
            <p:nvPr/>
          </p:nvSpPr>
          <p:spPr bwMode="auto">
            <a:xfrm>
              <a:off x="3277" y="1624"/>
              <a:ext cx="571" cy="150"/>
            </a:xfrm>
            <a:prstGeom prst="rect">
              <a:avLst/>
            </a:prstGeom>
            <a:solidFill>
              <a:srgbClr val="99FFCC"/>
            </a:solidFill>
            <a:ln w="3175">
              <a:solidFill>
                <a:srgbClr val="99FFCC"/>
              </a:solidFill>
              <a:miter lim="800000"/>
              <a:headEnd/>
              <a:tailEnd/>
            </a:ln>
          </p:spPr>
          <p:txBody>
            <a:bodyPr lIns="12700" tIns="12700" rIns="12700" bIns="12700"/>
            <a:lstStyle/>
            <a:p>
              <a:pPr algn="ctr"/>
              <a:endParaRPr lang="ru-RU" sz="400" b="1"/>
            </a:p>
            <a:p>
              <a:pPr algn="ctr"/>
              <a:r>
                <a:rPr lang="ru-RU" sz="900" b="1">
                  <a:latin typeface="Times New Roman" pitchFamily="18" charset="0"/>
                </a:rPr>
                <a:t>Содержание</a:t>
              </a:r>
              <a:endParaRPr lang="ru-RU" sz="900">
                <a:latin typeface="Times New Roman" pitchFamily="18" charset="0"/>
              </a:endParaRPr>
            </a:p>
            <a:p>
              <a:pPr algn="ctr"/>
              <a:endParaRPr lang="ru-RU" sz="900">
                <a:latin typeface="Times New Roman" pitchFamily="18" charset="0"/>
              </a:endParaRPr>
            </a:p>
          </p:txBody>
        </p:sp>
        <p:sp>
          <p:nvSpPr>
            <p:cNvPr id="50240" name="Rectangle 77"/>
            <p:cNvSpPr>
              <a:spLocks noChangeArrowheads="1"/>
            </p:cNvSpPr>
            <p:nvPr/>
          </p:nvSpPr>
          <p:spPr bwMode="auto">
            <a:xfrm>
              <a:off x="3916" y="2257"/>
              <a:ext cx="547" cy="138"/>
            </a:xfrm>
            <a:prstGeom prst="rect">
              <a:avLst/>
            </a:prstGeom>
            <a:solidFill>
              <a:srgbClr val="99FFCC"/>
            </a:solidFill>
            <a:ln w="3175">
              <a:solidFill>
                <a:srgbClr val="99FFCC"/>
              </a:solidFill>
              <a:miter lim="800000"/>
              <a:headEnd/>
              <a:tailEnd/>
            </a:ln>
          </p:spPr>
          <p:txBody>
            <a:bodyPr lIns="12700" tIns="12700" rIns="12700" bIns="12700"/>
            <a:lstStyle/>
            <a:p>
              <a:pPr algn="ctr"/>
              <a:r>
                <a:rPr lang="ru-RU" sz="900" b="1">
                  <a:latin typeface="Times New Roman" pitchFamily="18" charset="0"/>
                </a:rPr>
                <a:t>Изменчивость</a:t>
              </a:r>
              <a:endParaRPr lang="ru-RU" sz="900">
                <a:latin typeface="Times New Roman" pitchFamily="18" charset="0"/>
              </a:endParaRPr>
            </a:p>
            <a:p>
              <a:pPr algn="ctr"/>
              <a:endParaRPr lang="ru-RU" sz="900">
                <a:latin typeface="Times New Roman" pitchFamily="18" charset="0"/>
              </a:endParaRPr>
            </a:p>
          </p:txBody>
        </p:sp>
        <p:sp>
          <p:nvSpPr>
            <p:cNvPr id="50241" name="Rectangle 78"/>
            <p:cNvSpPr>
              <a:spLocks noChangeArrowheads="1"/>
            </p:cNvSpPr>
            <p:nvPr/>
          </p:nvSpPr>
          <p:spPr bwMode="auto">
            <a:xfrm>
              <a:off x="3276" y="2797"/>
              <a:ext cx="594" cy="189"/>
            </a:xfrm>
            <a:prstGeom prst="rect">
              <a:avLst/>
            </a:prstGeom>
            <a:solidFill>
              <a:srgbClr val="99FFCC"/>
            </a:solidFill>
            <a:ln w="3175">
              <a:solidFill>
                <a:srgbClr val="99FFCC"/>
              </a:solidFill>
              <a:miter lim="800000"/>
              <a:headEnd/>
              <a:tailEnd/>
            </a:ln>
          </p:spPr>
          <p:txBody>
            <a:bodyPr lIns="12700" tIns="12700" rIns="12700" bIns="12700"/>
            <a:lstStyle/>
            <a:p>
              <a:pPr algn="ctr"/>
              <a:r>
                <a:rPr lang="ru-RU" sz="900" b="1">
                  <a:cs typeface="Times New Roman" pitchFamily="18" charset="0"/>
                </a:rPr>
                <a:t>Отношения</a:t>
              </a:r>
              <a:endParaRPr lang="ru-RU" sz="1800"/>
            </a:p>
          </p:txBody>
        </p:sp>
        <p:sp>
          <p:nvSpPr>
            <p:cNvPr id="50242" name="Rectangle 79"/>
            <p:cNvSpPr>
              <a:spLocks noChangeArrowheads="1"/>
            </p:cNvSpPr>
            <p:nvPr/>
          </p:nvSpPr>
          <p:spPr bwMode="auto">
            <a:xfrm>
              <a:off x="2661" y="3424"/>
              <a:ext cx="594" cy="144"/>
            </a:xfrm>
            <a:prstGeom prst="rect">
              <a:avLst/>
            </a:prstGeom>
            <a:solidFill>
              <a:srgbClr val="99FFCC"/>
            </a:solidFill>
            <a:ln w="3175">
              <a:solidFill>
                <a:srgbClr val="99FFCC"/>
              </a:solidFill>
              <a:miter lim="800000"/>
              <a:headEnd/>
              <a:tailEnd/>
            </a:ln>
          </p:spPr>
          <p:txBody>
            <a:bodyPr lIns="12700" tIns="12700" rIns="12700" bIns="12700"/>
            <a:lstStyle/>
            <a:p>
              <a:pPr algn="ctr"/>
              <a:r>
                <a:rPr lang="ru-RU" sz="900" b="1">
                  <a:cs typeface="Times New Roman" pitchFamily="18" charset="0"/>
                </a:rPr>
                <a:t>Специфичность</a:t>
              </a:r>
              <a:endParaRPr lang="ru-RU" sz="1100"/>
            </a:p>
            <a:p>
              <a:pPr algn="ctr" eaLnBrk="0" hangingPunct="0"/>
              <a:r>
                <a:rPr lang="ru-RU" sz="900" b="1">
                  <a:cs typeface="Times New Roman" pitchFamily="18" charset="0"/>
                </a:rPr>
                <a:t>системы </a:t>
              </a:r>
              <a:endParaRPr lang="ru-RU" sz="1800"/>
            </a:p>
          </p:txBody>
        </p:sp>
        <p:sp>
          <p:nvSpPr>
            <p:cNvPr id="37968" name="Oval 80"/>
            <p:cNvSpPr>
              <a:spLocks noChangeArrowheads="1"/>
            </p:cNvSpPr>
            <p:nvPr/>
          </p:nvSpPr>
          <p:spPr bwMode="auto">
            <a:xfrm>
              <a:off x="2629" y="2056"/>
              <a:ext cx="576" cy="504"/>
            </a:xfrm>
            <a:prstGeom prst="ellipse">
              <a:avLst/>
            </a:prstGeom>
            <a:solidFill>
              <a:srgbClr val="FFCCFF"/>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37969" name="Rectangle 81"/>
            <p:cNvSpPr>
              <a:spLocks noChangeArrowheads="1"/>
            </p:cNvSpPr>
            <p:nvPr/>
          </p:nvSpPr>
          <p:spPr bwMode="auto">
            <a:xfrm>
              <a:off x="2045" y="2776"/>
              <a:ext cx="638" cy="251"/>
            </a:xfrm>
            <a:prstGeom prst="rect">
              <a:avLst/>
            </a:prstGeom>
            <a:solidFill>
              <a:srgbClr val="99FFCC"/>
            </a:solidFill>
            <a:ln w="19050">
              <a:solidFill>
                <a:srgbClr val="008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37970" name="Rectangle 82"/>
            <p:cNvSpPr>
              <a:spLocks noChangeArrowheads="1"/>
            </p:cNvSpPr>
            <p:nvPr/>
          </p:nvSpPr>
          <p:spPr bwMode="auto">
            <a:xfrm>
              <a:off x="1429" y="2200"/>
              <a:ext cx="639" cy="251"/>
            </a:xfrm>
            <a:prstGeom prst="rect">
              <a:avLst/>
            </a:prstGeom>
            <a:solidFill>
              <a:srgbClr val="99FFCC"/>
            </a:solidFill>
            <a:ln w="19050">
              <a:solidFill>
                <a:srgbClr val="008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37971" name="Rectangle 83"/>
            <p:cNvSpPr>
              <a:spLocks noChangeArrowheads="1"/>
            </p:cNvSpPr>
            <p:nvPr/>
          </p:nvSpPr>
          <p:spPr bwMode="auto">
            <a:xfrm>
              <a:off x="2045" y="1589"/>
              <a:ext cx="638" cy="251"/>
            </a:xfrm>
            <a:prstGeom prst="rect">
              <a:avLst/>
            </a:prstGeom>
            <a:solidFill>
              <a:srgbClr val="99FFCC"/>
            </a:solidFill>
            <a:ln w="19050">
              <a:solidFill>
                <a:srgbClr val="008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50247" name="Rectangle 84"/>
            <p:cNvSpPr>
              <a:spLocks noChangeArrowheads="1"/>
            </p:cNvSpPr>
            <p:nvPr/>
          </p:nvSpPr>
          <p:spPr bwMode="auto">
            <a:xfrm>
              <a:off x="2067" y="1673"/>
              <a:ext cx="594" cy="95"/>
            </a:xfrm>
            <a:prstGeom prst="rect">
              <a:avLst/>
            </a:prstGeom>
            <a:solidFill>
              <a:srgbClr val="99FFCC"/>
            </a:solidFill>
            <a:ln w="3175">
              <a:solidFill>
                <a:srgbClr val="99FFCC"/>
              </a:solidFill>
              <a:miter lim="800000"/>
              <a:headEnd/>
              <a:tailEnd/>
            </a:ln>
          </p:spPr>
          <p:txBody>
            <a:bodyPr lIns="12700" tIns="12700" rIns="12700" bIns="12700"/>
            <a:lstStyle/>
            <a:p>
              <a:pPr algn="ctr"/>
              <a:r>
                <a:rPr lang="ru-RU" sz="900" b="1">
                  <a:latin typeface="Times New Roman" pitchFamily="18" charset="0"/>
                </a:rPr>
                <a:t>Форма</a:t>
              </a:r>
            </a:p>
          </p:txBody>
        </p:sp>
        <p:sp>
          <p:nvSpPr>
            <p:cNvPr id="50248" name="Rectangle 85"/>
            <p:cNvSpPr>
              <a:spLocks noChangeArrowheads="1"/>
            </p:cNvSpPr>
            <p:nvPr/>
          </p:nvSpPr>
          <p:spPr bwMode="auto">
            <a:xfrm>
              <a:off x="1475" y="2268"/>
              <a:ext cx="570" cy="138"/>
            </a:xfrm>
            <a:prstGeom prst="rect">
              <a:avLst/>
            </a:prstGeom>
            <a:solidFill>
              <a:srgbClr val="99FFCC"/>
            </a:solidFill>
            <a:ln w="3175">
              <a:solidFill>
                <a:srgbClr val="99FFCC"/>
              </a:solidFill>
              <a:miter lim="800000"/>
              <a:headEnd/>
              <a:tailEnd/>
            </a:ln>
          </p:spPr>
          <p:txBody>
            <a:bodyPr lIns="12700" tIns="12700" rIns="12700" bIns="12700"/>
            <a:lstStyle/>
            <a:p>
              <a:pPr algn="ctr"/>
              <a:r>
                <a:rPr lang="ru-RU" sz="900" b="1">
                  <a:latin typeface="Times New Roman" pitchFamily="18" charset="0"/>
                </a:rPr>
                <a:t>Устойчивость</a:t>
              </a:r>
              <a:endParaRPr lang="ru-RU" sz="900">
                <a:latin typeface="Times New Roman" pitchFamily="18" charset="0"/>
              </a:endParaRPr>
            </a:p>
            <a:p>
              <a:pPr algn="ctr"/>
              <a:endParaRPr lang="ru-RU" sz="900">
                <a:latin typeface="Times New Roman" pitchFamily="18" charset="0"/>
              </a:endParaRPr>
            </a:p>
          </p:txBody>
        </p:sp>
        <p:sp>
          <p:nvSpPr>
            <p:cNvPr id="50249" name="Rectangle 86"/>
            <p:cNvSpPr>
              <a:spLocks noChangeArrowheads="1"/>
            </p:cNvSpPr>
            <p:nvPr/>
          </p:nvSpPr>
          <p:spPr bwMode="auto">
            <a:xfrm>
              <a:off x="2067" y="2848"/>
              <a:ext cx="594" cy="144"/>
            </a:xfrm>
            <a:prstGeom prst="rect">
              <a:avLst/>
            </a:prstGeom>
            <a:solidFill>
              <a:srgbClr val="99FFCC"/>
            </a:solidFill>
            <a:ln w="3175">
              <a:solidFill>
                <a:srgbClr val="99FFCC"/>
              </a:solidFill>
              <a:miter lim="800000"/>
              <a:headEnd/>
              <a:tailEnd/>
            </a:ln>
          </p:spPr>
          <p:txBody>
            <a:bodyPr lIns="12700" tIns="12700" rIns="12700" bIns="12700"/>
            <a:lstStyle/>
            <a:p>
              <a:pPr algn="ctr"/>
              <a:r>
                <a:rPr lang="ru-RU" sz="900" b="1">
                  <a:cs typeface="Times New Roman" pitchFamily="18" charset="0"/>
                </a:rPr>
                <a:t>Ресурсы</a:t>
              </a:r>
              <a:endParaRPr lang="ru-RU" sz="1100"/>
            </a:p>
            <a:p>
              <a:pPr eaLnBrk="0" hangingPunct="0"/>
              <a:endParaRPr lang="ru-RU" sz="1800"/>
            </a:p>
          </p:txBody>
        </p:sp>
        <p:sp>
          <p:nvSpPr>
            <p:cNvPr id="50250" name="Rectangle 87"/>
            <p:cNvSpPr>
              <a:spLocks noChangeArrowheads="1"/>
            </p:cNvSpPr>
            <p:nvPr/>
          </p:nvSpPr>
          <p:spPr bwMode="auto">
            <a:xfrm>
              <a:off x="2701" y="2205"/>
              <a:ext cx="408" cy="211"/>
            </a:xfrm>
            <a:prstGeom prst="rect">
              <a:avLst/>
            </a:prstGeom>
            <a:solidFill>
              <a:srgbClr val="FFCCFF"/>
            </a:solidFill>
            <a:ln w="3175">
              <a:solidFill>
                <a:srgbClr val="FFCCFF"/>
              </a:solidFill>
              <a:miter lim="800000"/>
              <a:headEnd/>
              <a:tailEnd/>
            </a:ln>
          </p:spPr>
          <p:txBody>
            <a:bodyPr lIns="12700" tIns="12700" rIns="12700" bIns="12700"/>
            <a:lstStyle/>
            <a:p>
              <a:pPr algn="ctr"/>
              <a:r>
                <a:rPr lang="ru-RU" sz="1400" b="1">
                  <a:solidFill>
                    <a:srgbClr val="FF0000"/>
                  </a:solidFill>
                  <a:cs typeface="Times New Roman" pitchFamily="18" charset="0"/>
                </a:rPr>
                <a:t>ЦЕЛЬ</a:t>
              </a:r>
              <a:endParaRPr lang="ru-RU" sz="1800"/>
            </a:p>
          </p:txBody>
        </p:sp>
      </p:grpSp>
      <p:pic>
        <p:nvPicPr>
          <p:cNvPr id="50180" name="Picture 93" descr="j029324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04813" y="422275"/>
            <a:ext cx="854075" cy="630238"/>
          </a:xfrm>
          <a:noFill/>
        </p:spPr>
      </p:pic>
      <p:sp>
        <p:nvSpPr>
          <p:cNvPr id="50181" name="Oval 95" descr="Зеленый мрамор"/>
          <p:cNvSpPr>
            <a:spLocks noChangeArrowheads="1"/>
          </p:cNvSpPr>
          <p:nvPr/>
        </p:nvSpPr>
        <p:spPr bwMode="auto">
          <a:xfrm>
            <a:off x="6804025" y="6237288"/>
            <a:ext cx="2305050" cy="549275"/>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pPr algn="ctr"/>
            <a:r>
              <a:rPr lang="ru-RU" sz="1600" b="1">
                <a:solidFill>
                  <a:srgbClr val="FFFFFF"/>
                </a:solidFill>
                <a:latin typeface="Times New Roman" pitchFamily="18" charset="0"/>
              </a:rPr>
              <a:t>Структура организации</a:t>
            </a:r>
          </a:p>
        </p:txBody>
      </p:sp>
    </p:spTree>
    <p:extLst>
      <p:ext uri="{BB962C8B-B14F-4D97-AF65-F5344CB8AC3E}">
        <p14:creationId xmlns:p14="http://schemas.microsoft.com/office/powerpoint/2010/main" val="42255166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768" decel="100000"/>
                                        <p:tgtEl>
                                          <p:spTgt spid="37890"/>
                                        </p:tgtEl>
                                      </p:cBhvr>
                                    </p:animEffect>
                                    <p:animScale>
                                      <p:cBhvr>
                                        <p:cTn id="8" dur="768" decel="100000"/>
                                        <p:tgtEl>
                                          <p:spTgt spid="37890"/>
                                        </p:tgtEl>
                                      </p:cBhvr>
                                      <p:from x="10000" y="10000"/>
                                      <p:to x="200000" y="450000"/>
                                    </p:animScale>
                                    <p:animScale>
                                      <p:cBhvr>
                                        <p:cTn id="9" dur="1230" accel="100000" fill="hold">
                                          <p:stCondLst>
                                            <p:cond delay="768"/>
                                          </p:stCondLst>
                                        </p:cTn>
                                        <p:tgtEl>
                                          <p:spTgt spid="37890"/>
                                        </p:tgtEl>
                                      </p:cBhvr>
                                      <p:from x="200000" y="450000"/>
                                      <p:to x="100000" y="100000"/>
                                    </p:animScale>
                                    <p:set>
                                      <p:cBhvr>
                                        <p:cTn id="10" dur="768" fill="hold"/>
                                        <p:tgtEl>
                                          <p:spTgt spid="37890"/>
                                        </p:tgtEl>
                                        <p:attrNameLst>
                                          <p:attrName>ppt_x</p:attrName>
                                        </p:attrNameLst>
                                      </p:cBhvr>
                                      <p:to>
                                        <p:strVal val="(0.5)"/>
                                      </p:to>
                                    </p:set>
                                    <p:anim from="(0.5)" to="(#ppt_x)" calcmode="lin" valueType="num">
                                      <p:cBhvr>
                                        <p:cTn id="11" dur="1230" accel="100000" fill="hold">
                                          <p:stCondLst>
                                            <p:cond delay="768"/>
                                          </p:stCondLst>
                                        </p:cTn>
                                        <p:tgtEl>
                                          <p:spTgt spid="37890"/>
                                        </p:tgtEl>
                                        <p:attrNameLst>
                                          <p:attrName>ppt_x</p:attrName>
                                        </p:attrNameLst>
                                      </p:cBhvr>
                                    </p:anim>
                                    <p:set>
                                      <p:cBhvr>
                                        <p:cTn id="12" dur="768" fill="hold"/>
                                        <p:tgtEl>
                                          <p:spTgt spid="37890"/>
                                        </p:tgtEl>
                                        <p:attrNameLst>
                                          <p:attrName>ppt_y</p:attrName>
                                        </p:attrNameLst>
                                      </p:cBhvr>
                                      <p:to>
                                        <p:strVal val="(#ppt_y+0.4)"/>
                                      </p:to>
                                    </p:set>
                                    <p:anim from="(#ppt_y+0.4)" to="(#ppt_y)" calcmode="lin" valueType="num">
                                      <p:cBhvr>
                                        <p:cTn id="13" dur="1230" accel="100000" fill="hold">
                                          <p:stCondLst>
                                            <p:cond delay="768"/>
                                          </p:stCondLst>
                                        </p:cTn>
                                        <p:tgtEl>
                                          <p:spTgt spid="3789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81000" y="334963"/>
            <a:ext cx="82296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65000"/>
              </a:lnSpc>
            </a:pPr>
            <a:r>
              <a:rPr lang="ru-RU" sz="4200">
                <a:solidFill>
                  <a:schemeClr val="tx2"/>
                </a:solidFill>
                <a:latin typeface="Garamond" pitchFamily="18" charset="0"/>
                <a:cs typeface="Times New Roman" pitchFamily="18" charset="0"/>
              </a:rPr>
              <a:t>Матричная модель </a:t>
            </a:r>
            <a:r>
              <a:rPr lang="ru-RU" sz="4200">
                <a:solidFill>
                  <a:schemeClr val="tx2"/>
                </a:solidFill>
                <a:latin typeface="Garamond" pitchFamily="18" charset="0"/>
              </a:rPr>
              <a:t/>
            </a:r>
            <a:br>
              <a:rPr lang="ru-RU" sz="4200">
                <a:solidFill>
                  <a:schemeClr val="tx2"/>
                </a:solidFill>
                <a:latin typeface="Garamond" pitchFamily="18" charset="0"/>
              </a:rPr>
            </a:br>
            <a:r>
              <a:rPr lang="ru-RU" sz="4200">
                <a:solidFill>
                  <a:schemeClr val="tx2"/>
                </a:solidFill>
                <a:latin typeface="Garamond" pitchFamily="18" charset="0"/>
                <a:cs typeface="Times New Roman" pitchFamily="18" charset="0"/>
              </a:rPr>
              <a:t>организации</a:t>
            </a:r>
            <a:r>
              <a:rPr lang="ru-RU" sz="4200">
                <a:solidFill>
                  <a:schemeClr val="tx2"/>
                </a:solidFill>
                <a:latin typeface="Garamond" pitchFamily="18" charset="0"/>
              </a:rPr>
              <a:t> </a:t>
            </a:r>
          </a:p>
        </p:txBody>
      </p:sp>
      <p:grpSp>
        <p:nvGrpSpPr>
          <p:cNvPr id="51203" name="Group 3"/>
          <p:cNvGrpSpPr>
            <a:grpSpLocks/>
          </p:cNvGrpSpPr>
          <p:nvPr/>
        </p:nvGrpSpPr>
        <p:grpSpPr bwMode="auto">
          <a:xfrm>
            <a:off x="850900" y="457200"/>
            <a:ext cx="8064500" cy="6248400"/>
            <a:chOff x="621" y="414"/>
            <a:chExt cx="10800" cy="12600"/>
          </a:xfrm>
        </p:grpSpPr>
        <p:sp>
          <p:nvSpPr>
            <p:cNvPr id="51204" name="Line 4"/>
            <p:cNvSpPr>
              <a:spLocks noChangeShapeType="1"/>
            </p:cNvSpPr>
            <p:nvPr/>
          </p:nvSpPr>
          <p:spPr bwMode="auto">
            <a:xfrm>
              <a:off x="3501" y="4914"/>
              <a:ext cx="0" cy="252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05" name="Line 5"/>
            <p:cNvSpPr>
              <a:spLocks noChangeShapeType="1"/>
            </p:cNvSpPr>
            <p:nvPr/>
          </p:nvSpPr>
          <p:spPr bwMode="auto">
            <a:xfrm>
              <a:off x="5301" y="3294"/>
              <a:ext cx="0" cy="414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06" name="Line 6"/>
            <p:cNvSpPr>
              <a:spLocks noChangeShapeType="1"/>
            </p:cNvSpPr>
            <p:nvPr/>
          </p:nvSpPr>
          <p:spPr bwMode="auto">
            <a:xfrm>
              <a:off x="6921" y="1674"/>
              <a:ext cx="0" cy="504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grpSp>
          <p:nvGrpSpPr>
            <p:cNvPr id="51207" name="Group 7"/>
            <p:cNvGrpSpPr>
              <a:grpSpLocks/>
            </p:cNvGrpSpPr>
            <p:nvPr/>
          </p:nvGrpSpPr>
          <p:grpSpPr bwMode="auto">
            <a:xfrm>
              <a:off x="621" y="1314"/>
              <a:ext cx="8820" cy="3600"/>
              <a:chOff x="1701" y="1494"/>
              <a:chExt cx="8820" cy="3600"/>
            </a:xfrm>
          </p:grpSpPr>
          <p:sp>
            <p:nvSpPr>
              <p:cNvPr id="51325" name="Line 8"/>
              <p:cNvSpPr>
                <a:spLocks noChangeShapeType="1"/>
              </p:cNvSpPr>
              <p:nvPr/>
            </p:nvSpPr>
            <p:spPr bwMode="auto">
              <a:xfrm>
                <a:off x="5841" y="2214"/>
                <a:ext cx="28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26" name="Line 9"/>
              <p:cNvSpPr>
                <a:spLocks noChangeShapeType="1"/>
              </p:cNvSpPr>
              <p:nvPr/>
            </p:nvSpPr>
            <p:spPr bwMode="auto">
              <a:xfrm flipV="1">
                <a:off x="8181" y="2754"/>
                <a:ext cx="10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27" name="Line 10"/>
              <p:cNvSpPr>
                <a:spLocks noChangeShapeType="1"/>
              </p:cNvSpPr>
              <p:nvPr/>
            </p:nvSpPr>
            <p:spPr bwMode="auto">
              <a:xfrm flipV="1">
                <a:off x="2961" y="2754"/>
                <a:ext cx="10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28" name="Line 11"/>
              <p:cNvSpPr>
                <a:spLocks noChangeShapeType="1"/>
              </p:cNvSpPr>
              <p:nvPr/>
            </p:nvSpPr>
            <p:spPr bwMode="auto">
              <a:xfrm flipH="1">
                <a:off x="4401" y="3294"/>
                <a:ext cx="576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29" name="Line 12"/>
              <p:cNvSpPr>
                <a:spLocks noChangeShapeType="1"/>
              </p:cNvSpPr>
              <p:nvPr/>
            </p:nvSpPr>
            <p:spPr bwMode="auto">
              <a:xfrm flipH="1">
                <a:off x="2241" y="1674"/>
                <a:ext cx="576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30" name="Line 13"/>
              <p:cNvSpPr>
                <a:spLocks noChangeShapeType="1"/>
              </p:cNvSpPr>
              <p:nvPr/>
            </p:nvSpPr>
            <p:spPr bwMode="auto">
              <a:xfrm flipH="1">
                <a:off x="4221" y="2574"/>
                <a:ext cx="450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31" name="Line 14"/>
              <p:cNvSpPr>
                <a:spLocks noChangeShapeType="1"/>
              </p:cNvSpPr>
              <p:nvPr/>
            </p:nvSpPr>
            <p:spPr bwMode="auto">
              <a:xfrm>
                <a:off x="5481" y="2754"/>
                <a:ext cx="144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32" name="Line 15"/>
              <p:cNvSpPr>
                <a:spLocks noChangeShapeType="1"/>
              </p:cNvSpPr>
              <p:nvPr/>
            </p:nvSpPr>
            <p:spPr bwMode="auto">
              <a:xfrm flipV="1">
                <a:off x="4581" y="1674"/>
                <a:ext cx="3240" cy="32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33" name="Line 16"/>
              <p:cNvSpPr>
                <a:spLocks noChangeShapeType="1"/>
              </p:cNvSpPr>
              <p:nvPr/>
            </p:nvSpPr>
            <p:spPr bwMode="auto">
              <a:xfrm>
                <a:off x="3681" y="3294"/>
                <a:ext cx="50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34" name="Line 17"/>
              <p:cNvSpPr>
                <a:spLocks noChangeShapeType="1"/>
              </p:cNvSpPr>
              <p:nvPr/>
            </p:nvSpPr>
            <p:spPr bwMode="auto">
              <a:xfrm flipV="1">
                <a:off x="3861" y="2214"/>
                <a:ext cx="2160"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35" name="Line 18"/>
              <p:cNvSpPr>
                <a:spLocks noChangeShapeType="1"/>
              </p:cNvSpPr>
              <p:nvPr/>
            </p:nvSpPr>
            <p:spPr bwMode="auto">
              <a:xfrm>
                <a:off x="4221" y="2754"/>
                <a:ext cx="50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36" name="Line 19"/>
              <p:cNvSpPr>
                <a:spLocks noChangeShapeType="1"/>
              </p:cNvSpPr>
              <p:nvPr/>
            </p:nvSpPr>
            <p:spPr bwMode="auto">
              <a:xfrm flipV="1">
                <a:off x="5121" y="3294"/>
                <a:ext cx="360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37" name="Line 20"/>
              <p:cNvSpPr>
                <a:spLocks noChangeShapeType="1"/>
              </p:cNvSpPr>
              <p:nvPr/>
            </p:nvSpPr>
            <p:spPr bwMode="auto">
              <a:xfrm>
                <a:off x="3681" y="3294"/>
                <a:ext cx="144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38" name="Line 21"/>
              <p:cNvSpPr>
                <a:spLocks noChangeShapeType="1"/>
              </p:cNvSpPr>
              <p:nvPr/>
            </p:nvSpPr>
            <p:spPr bwMode="auto">
              <a:xfrm>
                <a:off x="2961" y="3834"/>
                <a:ext cx="52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39" name="Line 22"/>
              <p:cNvSpPr>
                <a:spLocks noChangeShapeType="1"/>
              </p:cNvSpPr>
              <p:nvPr/>
            </p:nvSpPr>
            <p:spPr bwMode="auto">
              <a:xfrm flipV="1">
                <a:off x="3501" y="2214"/>
                <a:ext cx="37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40" name="Line 23"/>
              <p:cNvSpPr>
                <a:spLocks noChangeShapeType="1"/>
              </p:cNvSpPr>
              <p:nvPr/>
            </p:nvSpPr>
            <p:spPr bwMode="auto">
              <a:xfrm>
                <a:off x="7281" y="2214"/>
                <a:ext cx="144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41" name="Line 24"/>
              <p:cNvSpPr>
                <a:spLocks noChangeShapeType="1"/>
              </p:cNvSpPr>
              <p:nvPr/>
            </p:nvSpPr>
            <p:spPr bwMode="auto">
              <a:xfrm>
                <a:off x="3681" y="4374"/>
                <a:ext cx="28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42" name="Line 25"/>
              <p:cNvSpPr>
                <a:spLocks noChangeShapeType="1"/>
              </p:cNvSpPr>
              <p:nvPr/>
            </p:nvSpPr>
            <p:spPr bwMode="auto">
              <a:xfrm flipV="1">
                <a:off x="6381" y="2214"/>
                <a:ext cx="2160"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43" name="Line 26"/>
              <p:cNvSpPr>
                <a:spLocks noChangeShapeType="1"/>
              </p:cNvSpPr>
              <p:nvPr/>
            </p:nvSpPr>
            <p:spPr bwMode="auto">
              <a:xfrm flipV="1">
                <a:off x="3861" y="2214"/>
                <a:ext cx="2160"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44" name="Line 27"/>
              <p:cNvSpPr>
                <a:spLocks noChangeShapeType="1"/>
              </p:cNvSpPr>
              <p:nvPr/>
            </p:nvSpPr>
            <p:spPr bwMode="auto">
              <a:xfrm>
                <a:off x="2061" y="3294"/>
                <a:ext cx="81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45" name="Line 28"/>
              <p:cNvSpPr>
                <a:spLocks noChangeShapeType="1"/>
              </p:cNvSpPr>
              <p:nvPr/>
            </p:nvSpPr>
            <p:spPr bwMode="auto">
              <a:xfrm>
                <a:off x="4221" y="2754"/>
                <a:ext cx="50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46" name="Line 29"/>
              <p:cNvSpPr>
                <a:spLocks noChangeShapeType="1"/>
              </p:cNvSpPr>
              <p:nvPr/>
            </p:nvSpPr>
            <p:spPr bwMode="auto">
              <a:xfrm>
                <a:off x="7821" y="1674"/>
                <a:ext cx="234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47" name="Line 30"/>
              <p:cNvSpPr>
                <a:spLocks noChangeShapeType="1"/>
              </p:cNvSpPr>
              <p:nvPr/>
            </p:nvSpPr>
            <p:spPr bwMode="auto">
              <a:xfrm>
                <a:off x="2241" y="3294"/>
                <a:ext cx="234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48" name="Oval 31"/>
              <p:cNvSpPr>
                <a:spLocks noChangeArrowheads="1"/>
              </p:cNvSpPr>
              <p:nvPr/>
            </p:nvSpPr>
            <p:spPr bwMode="auto">
              <a:xfrm>
                <a:off x="5841" y="3114"/>
                <a:ext cx="900" cy="360"/>
              </a:xfrm>
              <a:prstGeom prst="ellipse">
                <a:avLst/>
              </a:prstGeom>
              <a:solidFill>
                <a:srgbClr val="FF0000"/>
              </a:solidFill>
              <a:ln w="9525">
                <a:solidFill>
                  <a:srgbClr val="000000"/>
                </a:solidFill>
                <a:round/>
                <a:headEnd/>
                <a:tailEnd/>
              </a:ln>
            </p:spPr>
            <p:txBody>
              <a:bodyPr/>
              <a:lstStyle/>
              <a:p>
                <a:endParaRPr lang="ru-RU"/>
              </a:p>
            </p:txBody>
          </p:sp>
          <p:sp>
            <p:nvSpPr>
              <p:cNvPr id="51349" name="Oval 32"/>
              <p:cNvSpPr>
                <a:spLocks noChangeArrowheads="1"/>
              </p:cNvSpPr>
              <p:nvPr/>
            </p:nvSpPr>
            <p:spPr bwMode="auto">
              <a:xfrm>
                <a:off x="6921" y="3114"/>
                <a:ext cx="900" cy="360"/>
              </a:xfrm>
              <a:prstGeom prst="ellipse">
                <a:avLst/>
              </a:prstGeom>
              <a:solidFill>
                <a:srgbClr val="99CC00"/>
              </a:solidFill>
              <a:ln w="9525">
                <a:solidFill>
                  <a:srgbClr val="000000"/>
                </a:solidFill>
                <a:round/>
                <a:headEnd/>
                <a:tailEnd/>
              </a:ln>
            </p:spPr>
            <p:txBody>
              <a:bodyPr/>
              <a:lstStyle/>
              <a:p>
                <a:endParaRPr lang="ru-RU"/>
              </a:p>
            </p:txBody>
          </p:sp>
          <p:sp>
            <p:nvSpPr>
              <p:cNvPr id="51350" name="Oval 33"/>
              <p:cNvSpPr>
                <a:spLocks noChangeArrowheads="1"/>
              </p:cNvSpPr>
              <p:nvPr/>
            </p:nvSpPr>
            <p:spPr bwMode="auto">
              <a:xfrm>
                <a:off x="5121" y="3654"/>
                <a:ext cx="900" cy="360"/>
              </a:xfrm>
              <a:prstGeom prst="ellipse">
                <a:avLst/>
              </a:prstGeom>
              <a:solidFill>
                <a:srgbClr val="99CC00"/>
              </a:solidFill>
              <a:ln w="9525">
                <a:solidFill>
                  <a:srgbClr val="000000"/>
                </a:solidFill>
                <a:round/>
                <a:headEnd/>
                <a:tailEnd/>
              </a:ln>
            </p:spPr>
            <p:txBody>
              <a:bodyPr/>
              <a:lstStyle/>
              <a:p>
                <a:endParaRPr lang="ru-RU"/>
              </a:p>
            </p:txBody>
          </p:sp>
          <p:sp>
            <p:nvSpPr>
              <p:cNvPr id="51351" name="Oval 34"/>
              <p:cNvSpPr>
                <a:spLocks noChangeArrowheads="1"/>
              </p:cNvSpPr>
              <p:nvPr/>
            </p:nvSpPr>
            <p:spPr bwMode="auto">
              <a:xfrm>
                <a:off x="9621" y="3114"/>
                <a:ext cx="900" cy="360"/>
              </a:xfrm>
              <a:prstGeom prst="ellipse">
                <a:avLst/>
              </a:prstGeom>
              <a:solidFill>
                <a:srgbClr val="99CC00"/>
              </a:solidFill>
              <a:ln w="9525">
                <a:solidFill>
                  <a:srgbClr val="000000"/>
                </a:solidFill>
                <a:round/>
                <a:headEnd/>
                <a:tailEnd/>
              </a:ln>
            </p:spPr>
            <p:txBody>
              <a:bodyPr/>
              <a:lstStyle/>
              <a:p>
                <a:endParaRPr lang="ru-RU"/>
              </a:p>
            </p:txBody>
          </p:sp>
          <p:sp>
            <p:nvSpPr>
              <p:cNvPr id="51352" name="Oval 35"/>
              <p:cNvSpPr>
                <a:spLocks noChangeArrowheads="1"/>
              </p:cNvSpPr>
              <p:nvPr/>
            </p:nvSpPr>
            <p:spPr bwMode="auto">
              <a:xfrm>
                <a:off x="3321" y="4194"/>
                <a:ext cx="900" cy="360"/>
              </a:xfrm>
              <a:prstGeom prst="ellipse">
                <a:avLst/>
              </a:prstGeom>
              <a:solidFill>
                <a:srgbClr val="99CC00"/>
              </a:solidFill>
              <a:ln w="9525">
                <a:solidFill>
                  <a:srgbClr val="000000"/>
                </a:solidFill>
                <a:round/>
                <a:headEnd/>
                <a:tailEnd/>
              </a:ln>
            </p:spPr>
            <p:txBody>
              <a:bodyPr/>
              <a:lstStyle/>
              <a:p>
                <a:endParaRPr lang="ru-RU"/>
              </a:p>
            </p:txBody>
          </p:sp>
          <p:sp>
            <p:nvSpPr>
              <p:cNvPr id="51353" name="Oval 36"/>
              <p:cNvSpPr>
                <a:spLocks noChangeArrowheads="1"/>
              </p:cNvSpPr>
              <p:nvPr/>
            </p:nvSpPr>
            <p:spPr bwMode="auto">
              <a:xfrm>
                <a:off x="6021" y="4194"/>
                <a:ext cx="900" cy="360"/>
              </a:xfrm>
              <a:prstGeom prst="ellipse">
                <a:avLst/>
              </a:prstGeom>
              <a:solidFill>
                <a:srgbClr val="99CC00"/>
              </a:solidFill>
              <a:ln w="9525">
                <a:solidFill>
                  <a:srgbClr val="000000"/>
                </a:solidFill>
                <a:round/>
                <a:headEnd/>
                <a:tailEnd/>
              </a:ln>
            </p:spPr>
            <p:txBody>
              <a:bodyPr/>
              <a:lstStyle/>
              <a:p>
                <a:endParaRPr lang="ru-RU"/>
              </a:p>
            </p:txBody>
          </p:sp>
          <p:sp>
            <p:nvSpPr>
              <p:cNvPr id="51354" name="Oval 37"/>
              <p:cNvSpPr>
                <a:spLocks noChangeArrowheads="1"/>
              </p:cNvSpPr>
              <p:nvPr/>
            </p:nvSpPr>
            <p:spPr bwMode="auto">
              <a:xfrm>
                <a:off x="5661" y="2034"/>
                <a:ext cx="900" cy="360"/>
              </a:xfrm>
              <a:prstGeom prst="ellipse">
                <a:avLst/>
              </a:prstGeom>
              <a:solidFill>
                <a:srgbClr val="99CC00"/>
              </a:solidFill>
              <a:ln w="9525">
                <a:solidFill>
                  <a:srgbClr val="000000"/>
                </a:solidFill>
                <a:round/>
                <a:headEnd/>
                <a:tailEnd/>
              </a:ln>
            </p:spPr>
            <p:txBody>
              <a:bodyPr/>
              <a:lstStyle/>
              <a:p>
                <a:endParaRPr lang="ru-RU"/>
              </a:p>
            </p:txBody>
          </p:sp>
          <p:sp>
            <p:nvSpPr>
              <p:cNvPr id="51355" name="AutoShape 38"/>
              <p:cNvSpPr>
                <a:spLocks noChangeArrowheads="1"/>
              </p:cNvSpPr>
              <p:nvPr/>
            </p:nvSpPr>
            <p:spPr bwMode="auto">
              <a:xfrm>
                <a:off x="2781" y="3114"/>
                <a:ext cx="1260" cy="360"/>
              </a:xfrm>
              <a:prstGeom prst="parallelogram">
                <a:avLst>
                  <a:gd name="adj" fmla="val 61947"/>
                </a:avLst>
              </a:prstGeom>
              <a:solidFill>
                <a:srgbClr val="00FFFF"/>
              </a:solidFill>
              <a:ln w="9525">
                <a:solidFill>
                  <a:srgbClr val="000000"/>
                </a:solidFill>
                <a:miter lim="800000"/>
                <a:headEnd/>
                <a:tailEnd/>
              </a:ln>
            </p:spPr>
            <p:txBody>
              <a:bodyPr/>
              <a:lstStyle/>
              <a:p>
                <a:endParaRPr lang="ru-RU"/>
              </a:p>
            </p:txBody>
          </p:sp>
          <p:sp>
            <p:nvSpPr>
              <p:cNvPr id="51356" name="AutoShape 39"/>
              <p:cNvSpPr>
                <a:spLocks noChangeArrowheads="1"/>
              </p:cNvSpPr>
              <p:nvPr/>
            </p:nvSpPr>
            <p:spPr bwMode="auto">
              <a:xfrm>
                <a:off x="6741" y="2034"/>
                <a:ext cx="1260" cy="360"/>
              </a:xfrm>
              <a:prstGeom prst="parallelogram">
                <a:avLst>
                  <a:gd name="adj" fmla="val 61947"/>
                </a:avLst>
              </a:prstGeom>
              <a:solidFill>
                <a:srgbClr val="00FFFF"/>
              </a:solidFill>
              <a:ln w="9525">
                <a:solidFill>
                  <a:srgbClr val="000000"/>
                </a:solidFill>
                <a:miter lim="800000"/>
                <a:headEnd/>
                <a:tailEnd/>
              </a:ln>
            </p:spPr>
            <p:txBody>
              <a:bodyPr/>
              <a:lstStyle/>
              <a:p>
                <a:endParaRPr lang="ru-RU"/>
              </a:p>
            </p:txBody>
          </p:sp>
          <p:sp>
            <p:nvSpPr>
              <p:cNvPr id="51357" name="AutoShape 40"/>
              <p:cNvSpPr>
                <a:spLocks noChangeArrowheads="1"/>
              </p:cNvSpPr>
              <p:nvPr/>
            </p:nvSpPr>
            <p:spPr bwMode="auto">
              <a:xfrm>
                <a:off x="7461" y="2574"/>
                <a:ext cx="1260" cy="360"/>
              </a:xfrm>
              <a:prstGeom prst="parallelogram">
                <a:avLst>
                  <a:gd name="adj" fmla="val 61947"/>
                </a:avLst>
              </a:prstGeom>
              <a:solidFill>
                <a:srgbClr val="00FFFF"/>
              </a:solidFill>
              <a:ln w="9525">
                <a:solidFill>
                  <a:srgbClr val="000000"/>
                </a:solidFill>
                <a:miter lim="800000"/>
                <a:headEnd/>
                <a:tailEnd/>
              </a:ln>
            </p:spPr>
            <p:txBody>
              <a:bodyPr/>
              <a:lstStyle/>
              <a:p>
                <a:endParaRPr lang="ru-RU"/>
              </a:p>
            </p:txBody>
          </p:sp>
          <p:sp>
            <p:nvSpPr>
              <p:cNvPr id="51358" name="Oval 41"/>
              <p:cNvSpPr>
                <a:spLocks noChangeArrowheads="1"/>
              </p:cNvSpPr>
              <p:nvPr/>
            </p:nvSpPr>
            <p:spPr bwMode="auto">
              <a:xfrm>
                <a:off x="6381" y="2574"/>
                <a:ext cx="900" cy="360"/>
              </a:xfrm>
              <a:prstGeom prst="ellipse">
                <a:avLst/>
              </a:prstGeom>
              <a:solidFill>
                <a:srgbClr val="99CC00"/>
              </a:solidFill>
              <a:ln w="9525">
                <a:solidFill>
                  <a:srgbClr val="000000"/>
                </a:solidFill>
                <a:round/>
                <a:headEnd/>
                <a:tailEnd/>
              </a:ln>
            </p:spPr>
            <p:txBody>
              <a:bodyPr/>
              <a:lstStyle/>
              <a:p>
                <a:endParaRPr lang="ru-RU"/>
              </a:p>
            </p:txBody>
          </p:sp>
          <p:sp>
            <p:nvSpPr>
              <p:cNvPr id="51359" name="AutoShape 42"/>
              <p:cNvSpPr>
                <a:spLocks noChangeArrowheads="1"/>
              </p:cNvSpPr>
              <p:nvPr/>
            </p:nvSpPr>
            <p:spPr bwMode="auto">
              <a:xfrm>
                <a:off x="4941" y="2574"/>
                <a:ext cx="1260" cy="360"/>
              </a:xfrm>
              <a:prstGeom prst="parallelogram">
                <a:avLst>
                  <a:gd name="adj" fmla="val 61947"/>
                </a:avLst>
              </a:prstGeom>
              <a:solidFill>
                <a:srgbClr val="00FFFF"/>
              </a:solidFill>
              <a:ln w="9525">
                <a:solidFill>
                  <a:srgbClr val="000000"/>
                </a:solidFill>
                <a:miter lim="800000"/>
                <a:headEnd/>
                <a:tailEnd/>
              </a:ln>
            </p:spPr>
            <p:txBody>
              <a:bodyPr/>
              <a:lstStyle/>
              <a:p>
                <a:endParaRPr lang="ru-RU"/>
              </a:p>
            </p:txBody>
          </p:sp>
          <p:sp>
            <p:nvSpPr>
              <p:cNvPr id="51360" name="AutoShape 43"/>
              <p:cNvSpPr>
                <a:spLocks noChangeArrowheads="1"/>
              </p:cNvSpPr>
              <p:nvPr/>
            </p:nvSpPr>
            <p:spPr bwMode="auto">
              <a:xfrm>
                <a:off x="3681" y="3654"/>
                <a:ext cx="1260" cy="360"/>
              </a:xfrm>
              <a:prstGeom prst="parallelogram">
                <a:avLst>
                  <a:gd name="adj" fmla="val 61947"/>
                </a:avLst>
              </a:prstGeom>
              <a:solidFill>
                <a:srgbClr val="00FFFF"/>
              </a:solidFill>
              <a:ln w="9525">
                <a:solidFill>
                  <a:srgbClr val="000000"/>
                </a:solidFill>
                <a:miter lim="800000"/>
                <a:headEnd/>
                <a:tailEnd/>
              </a:ln>
            </p:spPr>
            <p:txBody>
              <a:bodyPr/>
              <a:lstStyle/>
              <a:p>
                <a:endParaRPr lang="ru-RU"/>
              </a:p>
            </p:txBody>
          </p:sp>
          <p:sp>
            <p:nvSpPr>
              <p:cNvPr id="51361" name="Oval 44"/>
              <p:cNvSpPr>
                <a:spLocks noChangeArrowheads="1"/>
              </p:cNvSpPr>
              <p:nvPr/>
            </p:nvSpPr>
            <p:spPr bwMode="auto">
              <a:xfrm>
                <a:off x="4401" y="3114"/>
                <a:ext cx="900" cy="360"/>
              </a:xfrm>
              <a:prstGeom prst="ellipse">
                <a:avLst/>
              </a:prstGeom>
              <a:solidFill>
                <a:srgbClr val="99CC00"/>
              </a:solidFill>
              <a:ln w="9525">
                <a:solidFill>
                  <a:srgbClr val="000000"/>
                </a:solidFill>
                <a:round/>
                <a:headEnd/>
                <a:tailEnd/>
              </a:ln>
            </p:spPr>
            <p:txBody>
              <a:bodyPr/>
              <a:lstStyle/>
              <a:p>
                <a:endParaRPr lang="ru-RU"/>
              </a:p>
            </p:txBody>
          </p:sp>
          <p:sp>
            <p:nvSpPr>
              <p:cNvPr id="51362" name="AutoShape 45"/>
              <p:cNvSpPr>
                <a:spLocks noChangeArrowheads="1"/>
              </p:cNvSpPr>
              <p:nvPr/>
            </p:nvSpPr>
            <p:spPr bwMode="auto">
              <a:xfrm>
                <a:off x="4401" y="4194"/>
                <a:ext cx="1260" cy="360"/>
              </a:xfrm>
              <a:prstGeom prst="parallelogram">
                <a:avLst>
                  <a:gd name="adj" fmla="val 61947"/>
                </a:avLst>
              </a:prstGeom>
              <a:solidFill>
                <a:srgbClr val="00FFFF"/>
              </a:solidFill>
              <a:ln w="9525">
                <a:solidFill>
                  <a:srgbClr val="000000"/>
                </a:solidFill>
                <a:miter lim="800000"/>
                <a:headEnd/>
                <a:tailEnd/>
              </a:ln>
            </p:spPr>
            <p:txBody>
              <a:bodyPr/>
              <a:lstStyle/>
              <a:p>
                <a:endParaRPr lang="ru-RU"/>
              </a:p>
            </p:txBody>
          </p:sp>
          <p:sp>
            <p:nvSpPr>
              <p:cNvPr id="51363" name="AutoShape 46"/>
              <p:cNvSpPr>
                <a:spLocks noChangeArrowheads="1"/>
              </p:cNvSpPr>
              <p:nvPr/>
            </p:nvSpPr>
            <p:spPr bwMode="auto">
              <a:xfrm>
                <a:off x="6201" y="3654"/>
                <a:ext cx="1260" cy="360"/>
              </a:xfrm>
              <a:prstGeom prst="parallelogram">
                <a:avLst>
                  <a:gd name="adj" fmla="val 61947"/>
                </a:avLst>
              </a:prstGeom>
              <a:solidFill>
                <a:srgbClr val="00FFFF"/>
              </a:solidFill>
              <a:ln w="9525">
                <a:solidFill>
                  <a:srgbClr val="000000"/>
                </a:solidFill>
                <a:miter lim="800000"/>
                <a:headEnd/>
                <a:tailEnd/>
              </a:ln>
            </p:spPr>
            <p:txBody>
              <a:bodyPr/>
              <a:lstStyle/>
              <a:p>
                <a:endParaRPr lang="ru-RU"/>
              </a:p>
            </p:txBody>
          </p:sp>
          <p:sp>
            <p:nvSpPr>
              <p:cNvPr id="51364" name="Oval 47"/>
              <p:cNvSpPr>
                <a:spLocks noChangeArrowheads="1"/>
              </p:cNvSpPr>
              <p:nvPr/>
            </p:nvSpPr>
            <p:spPr bwMode="auto">
              <a:xfrm>
                <a:off x="3681" y="2574"/>
                <a:ext cx="900" cy="360"/>
              </a:xfrm>
              <a:prstGeom prst="ellipse">
                <a:avLst/>
              </a:prstGeom>
              <a:solidFill>
                <a:srgbClr val="99CC00"/>
              </a:solidFill>
              <a:ln w="9525">
                <a:solidFill>
                  <a:srgbClr val="000000"/>
                </a:solidFill>
                <a:round/>
                <a:headEnd/>
                <a:tailEnd/>
              </a:ln>
            </p:spPr>
            <p:txBody>
              <a:bodyPr/>
              <a:lstStyle/>
              <a:p>
                <a:endParaRPr lang="ru-RU"/>
              </a:p>
            </p:txBody>
          </p:sp>
          <p:sp>
            <p:nvSpPr>
              <p:cNvPr id="51365" name="Oval 48"/>
              <p:cNvSpPr>
                <a:spLocks noChangeArrowheads="1"/>
              </p:cNvSpPr>
              <p:nvPr/>
            </p:nvSpPr>
            <p:spPr bwMode="auto">
              <a:xfrm>
                <a:off x="8901" y="2574"/>
                <a:ext cx="900" cy="360"/>
              </a:xfrm>
              <a:prstGeom prst="ellipse">
                <a:avLst/>
              </a:prstGeom>
              <a:solidFill>
                <a:srgbClr val="99CC00"/>
              </a:solidFill>
              <a:ln w="9525">
                <a:solidFill>
                  <a:srgbClr val="000000"/>
                </a:solidFill>
                <a:round/>
                <a:headEnd/>
                <a:tailEnd/>
              </a:ln>
            </p:spPr>
            <p:txBody>
              <a:bodyPr/>
              <a:lstStyle/>
              <a:p>
                <a:endParaRPr lang="ru-RU"/>
              </a:p>
            </p:txBody>
          </p:sp>
          <p:sp>
            <p:nvSpPr>
              <p:cNvPr id="51366" name="Oval 49"/>
              <p:cNvSpPr>
                <a:spLocks noChangeArrowheads="1"/>
              </p:cNvSpPr>
              <p:nvPr/>
            </p:nvSpPr>
            <p:spPr bwMode="auto">
              <a:xfrm>
                <a:off x="7461" y="1494"/>
                <a:ext cx="900" cy="360"/>
              </a:xfrm>
              <a:prstGeom prst="ellipse">
                <a:avLst/>
              </a:prstGeom>
              <a:solidFill>
                <a:srgbClr val="99CC00"/>
              </a:solidFill>
              <a:ln w="9525">
                <a:solidFill>
                  <a:srgbClr val="000000"/>
                </a:solidFill>
                <a:round/>
                <a:headEnd/>
                <a:tailEnd/>
              </a:ln>
            </p:spPr>
            <p:txBody>
              <a:bodyPr/>
              <a:lstStyle/>
              <a:p>
                <a:endParaRPr lang="ru-RU"/>
              </a:p>
            </p:txBody>
          </p:sp>
          <p:sp>
            <p:nvSpPr>
              <p:cNvPr id="51367" name="Oval 50"/>
              <p:cNvSpPr>
                <a:spLocks noChangeArrowheads="1"/>
              </p:cNvSpPr>
              <p:nvPr/>
            </p:nvSpPr>
            <p:spPr bwMode="auto">
              <a:xfrm>
                <a:off x="2601" y="3654"/>
                <a:ext cx="900" cy="360"/>
              </a:xfrm>
              <a:prstGeom prst="ellipse">
                <a:avLst/>
              </a:prstGeom>
              <a:solidFill>
                <a:srgbClr val="99CC00"/>
              </a:solidFill>
              <a:ln w="9525">
                <a:solidFill>
                  <a:srgbClr val="000000"/>
                </a:solidFill>
                <a:round/>
                <a:headEnd/>
                <a:tailEnd/>
              </a:ln>
            </p:spPr>
            <p:txBody>
              <a:bodyPr/>
              <a:lstStyle/>
              <a:p>
                <a:endParaRPr lang="ru-RU"/>
              </a:p>
            </p:txBody>
          </p:sp>
          <p:sp>
            <p:nvSpPr>
              <p:cNvPr id="51368" name="Oval 51"/>
              <p:cNvSpPr>
                <a:spLocks noChangeArrowheads="1"/>
              </p:cNvSpPr>
              <p:nvPr/>
            </p:nvSpPr>
            <p:spPr bwMode="auto">
              <a:xfrm>
                <a:off x="8181" y="2034"/>
                <a:ext cx="900" cy="360"/>
              </a:xfrm>
              <a:prstGeom prst="ellipse">
                <a:avLst/>
              </a:prstGeom>
              <a:solidFill>
                <a:srgbClr val="99CC00"/>
              </a:solidFill>
              <a:ln w="9525">
                <a:solidFill>
                  <a:srgbClr val="000000"/>
                </a:solidFill>
                <a:round/>
                <a:headEnd/>
                <a:tailEnd/>
              </a:ln>
            </p:spPr>
            <p:txBody>
              <a:bodyPr/>
              <a:lstStyle/>
              <a:p>
                <a:endParaRPr lang="ru-RU"/>
              </a:p>
            </p:txBody>
          </p:sp>
          <p:sp>
            <p:nvSpPr>
              <p:cNvPr id="51369" name="Oval 52"/>
              <p:cNvSpPr>
                <a:spLocks noChangeArrowheads="1"/>
              </p:cNvSpPr>
              <p:nvPr/>
            </p:nvSpPr>
            <p:spPr bwMode="auto">
              <a:xfrm>
                <a:off x="4041" y="4734"/>
                <a:ext cx="900" cy="360"/>
              </a:xfrm>
              <a:prstGeom prst="ellipse">
                <a:avLst/>
              </a:prstGeom>
              <a:solidFill>
                <a:srgbClr val="99CC00"/>
              </a:solidFill>
              <a:ln w="9525">
                <a:solidFill>
                  <a:srgbClr val="000000"/>
                </a:solidFill>
                <a:round/>
                <a:headEnd/>
                <a:tailEnd/>
              </a:ln>
            </p:spPr>
            <p:txBody>
              <a:bodyPr/>
              <a:lstStyle/>
              <a:p>
                <a:endParaRPr lang="ru-RU"/>
              </a:p>
            </p:txBody>
          </p:sp>
          <p:sp>
            <p:nvSpPr>
              <p:cNvPr id="51370" name="Oval 53"/>
              <p:cNvSpPr>
                <a:spLocks noChangeArrowheads="1"/>
              </p:cNvSpPr>
              <p:nvPr/>
            </p:nvSpPr>
            <p:spPr bwMode="auto">
              <a:xfrm>
                <a:off x="7641" y="3654"/>
                <a:ext cx="900" cy="360"/>
              </a:xfrm>
              <a:prstGeom prst="ellipse">
                <a:avLst/>
              </a:prstGeom>
              <a:solidFill>
                <a:srgbClr val="99CC00"/>
              </a:solidFill>
              <a:ln w="9525">
                <a:solidFill>
                  <a:srgbClr val="000000"/>
                </a:solidFill>
                <a:round/>
                <a:headEnd/>
                <a:tailEnd/>
              </a:ln>
            </p:spPr>
            <p:txBody>
              <a:bodyPr/>
              <a:lstStyle/>
              <a:p>
                <a:endParaRPr lang="ru-RU"/>
              </a:p>
            </p:txBody>
          </p:sp>
          <p:sp>
            <p:nvSpPr>
              <p:cNvPr id="51371" name="AutoShape 54"/>
              <p:cNvSpPr>
                <a:spLocks noChangeArrowheads="1"/>
              </p:cNvSpPr>
              <p:nvPr/>
            </p:nvSpPr>
            <p:spPr bwMode="auto">
              <a:xfrm>
                <a:off x="8181" y="3114"/>
                <a:ext cx="1260" cy="360"/>
              </a:xfrm>
              <a:prstGeom prst="parallelogram">
                <a:avLst>
                  <a:gd name="adj" fmla="val 61947"/>
                </a:avLst>
              </a:prstGeom>
              <a:solidFill>
                <a:srgbClr val="00FFFF"/>
              </a:solidFill>
              <a:ln w="9525">
                <a:solidFill>
                  <a:srgbClr val="000000"/>
                </a:solidFill>
                <a:miter lim="800000"/>
                <a:headEnd/>
                <a:tailEnd/>
              </a:ln>
            </p:spPr>
            <p:txBody>
              <a:bodyPr/>
              <a:lstStyle/>
              <a:p>
                <a:endParaRPr lang="ru-RU"/>
              </a:p>
            </p:txBody>
          </p:sp>
          <p:sp>
            <p:nvSpPr>
              <p:cNvPr id="51372" name="Oval 55"/>
              <p:cNvSpPr>
                <a:spLocks noChangeArrowheads="1"/>
              </p:cNvSpPr>
              <p:nvPr/>
            </p:nvSpPr>
            <p:spPr bwMode="auto">
              <a:xfrm>
                <a:off x="1701" y="3114"/>
                <a:ext cx="900" cy="360"/>
              </a:xfrm>
              <a:prstGeom prst="ellipse">
                <a:avLst/>
              </a:prstGeom>
              <a:solidFill>
                <a:srgbClr val="99CC00"/>
              </a:solidFill>
              <a:ln w="9525">
                <a:solidFill>
                  <a:srgbClr val="000000"/>
                </a:solidFill>
                <a:round/>
                <a:headEnd/>
                <a:tailEnd/>
              </a:ln>
            </p:spPr>
            <p:txBody>
              <a:bodyPr/>
              <a:lstStyle/>
              <a:p>
                <a:endParaRPr lang="ru-RU"/>
              </a:p>
            </p:txBody>
          </p:sp>
        </p:grpSp>
        <p:sp>
          <p:nvSpPr>
            <p:cNvPr id="51208" name="Line 56"/>
            <p:cNvSpPr>
              <a:spLocks noChangeShapeType="1"/>
            </p:cNvSpPr>
            <p:nvPr/>
          </p:nvSpPr>
          <p:spPr bwMode="auto">
            <a:xfrm>
              <a:off x="4821" y="5094"/>
              <a:ext cx="28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09" name="Line 57"/>
            <p:cNvSpPr>
              <a:spLocks noChangeShapeType="1"/>
            </p:cNvSpPr>
            <p:nvPr/>
          </p:nvSpPr>
          <p:spPr bwMode="auto">
            <a:xfrm flipV="1">
              <a:off x="7161" y="5634"/>
              <a:ext cx="10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10" name="Line 58"/>
            <p:cNvSpPr>
              <a:spLocks noChangeShapeType="1"/>
            </p:cNvSpPr>
            <p:nvPr/>
          </p:nvSpPr>
          <p:spPr bwMode="auto">
            <a:xfrm flipV="1">
              <a:off x="1941" y="5634"/>
              <a:ext cx="10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11" name="Line 59"/>
            <p:cNvSpPr>
              <a:spLocks noChangeShapeType="1"/>
            </p:cNvSpPr>
            <p:nvPr/>
          </p:nvSpPr>
          <p:spPr bwMode="auto">
            <a:xfrm flipH="1">
              <a:off x="3381" y="6174"/>
              <a:ext cx="576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12" name="Line 60"/>
            <p:cNvSpPr>
              <a:spLocks noChangeShapeType="1"/>
            </p:cNvSpPr>
            <p:nvPr/>
          </p:nvSpPr>
          <p:spPr bwMode="auto">
            <a:xfrm flipH="1">
              <a:off x="1221" y="4554"/>
              <a:ext cx="576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13" name="Line 61"/>
            <p:cNvSpPr>
              <a:spLocks noChangeShapeType="1"/>
            </p:cNvSpPr>
            <p:nvPr/>
          </p:nvSpPr>
          <p:spPr bwMode="auto">
            <a:xfrm flipH="1">
              <a:off x="3201" y="5454"/>
              <a:ext cx="450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14" name="Line 62"/>
            <p:cNvSpPr>
              <a:spLocks noChangeShapeType="1"/>
            </p:cNvSpPr>
            <p:nvPr/>
          </p:nvSpPr>
          <p:spPr bwMode="auto">
            <a:xfrm>
              <a:off x="4461" y="5634"/>
              <a:ext cx="144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15" name="Line 63"/>
            <p:cNvSpPr>
              <a:spLocks noChangeShapeType="1"/>
            </p:cNvSpPr>
            <p:nvPr/>
          </p:nvSpPr>
          <p:spPr bwMode="auto">
            <a:xfrm flipV="1">
              <a:off x="3561" y="4554"/>
              <a:ext cx="3240" cy="32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16" name="Line 64"/>
            <p:cNvSpPr>
              <a:spLocks noChangeShapeType="1"/>
            </p:cNvSpPr>
            <p:nvPr/>
          </p:nvSpPr>
          <p:spPr bwMode="auto">
            <a:xfrm>
              <a:off x="2661" y="6174"/>
              <a:ext cx="50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17" name="Line 65"/>
            <p:cNvSpPr>
              <a:spLocks noChangeShapeType="1"/>
            </p:cNvSpPr>
            <p:nvPr/>
          </p:nvSpPr>
          <p:spPr bwMode="auto">
            <a:xfrm flipV="1">
              <a:off x="2841" y="5094"/>
              <a:ext cx="2160"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18" name="Line 66"/>
            <p:cNvSpPr>
              <a:spLocks noChangeShapeType="1"/>
            </p:cNvSpPr>
            <p:nvPr/>
          </p:nvSpPr>
          <p:spPr bwMode="auto">
            <a:xfrm>
              <a:off x="3201" y="5634"/>
              <a:ext cx="50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19" name="Line 67"/>
            <p:cNvSpPr>
              <a:spLocks noChangeShapeType="1"/>
            </p:cNvSpPr>
            <p:nvPr/>
          </p:nvSpPr>
          <p:spPr bwMode="auto">
            <a:xfrm flipV="1">
              <a:off x="4101" y="6174"/>
              <a:ext cx="360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20" name="Line 68"/>
            <p:cNvSpPr>
              <a:spLocks noChangeShapeType="1"/>
            </p:cNvSpPr>
            <p:nvPr/>
          </p:nvSpPr>
          <p:spPr bwMode="auto">
            <a:xfrm>
              <a:off x="2661" y="6174"/>
              <a:ext cx="144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21" name="Line 69"/>
            <p:cNvSpPr>
              <a:spLocks noChangeShapeType="1"/>
            </p:cNvSpPr>
            <p:nvPr/>
          </p:nvSpPr>
          <p:spPr bwMode="auto">
            <a:xfrm>
              <a:off x="1941" y="6714"/>
              <a:ext cx="52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22" name="Line 70"/>
            <p:cNvSpPr>
              <a:spLocks noChangeShapeType="1"/>
            </p:cNvSpPr>
            <p:nvPr/>
          </p:nvSpPr>
          <p:spPr bwMode="auto">
            <a:xfrm flipV="1">
              <a:off x="2481" y="5094"/>
              <a:ext cx="37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23" name="Line 71"/>
            <p:cNvSpPr>
              <a:spLocks noChangeShapeType="1"/>
            </p:cNvSpPr>
            <p:nvPr/>
          </p:nvSpPr>
          <p:spPr bwMode="auto">
            <a:xfrm>
              <a:off x="6261" y="5094"/>
              <a:ext cx="144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24" name="Line 72"/>
            <p:cNvSpPr>
              <a:spLocks noChangeShapeType="1"/>
            </p:cNvSpPr>
            <p:nvPr/>
          </p:nvSpPr>
          <p:spPr bwMode="auto">
            <a:xfrm>
              <a:off x="2661" y="7254"/>
              <a:ext cx="28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25" name="Line 73"/>
            <p:cNvSpPr>
              <a:spLocks noChangeShapeType="1"/>
            </p:cNvSpPr>
            <p:nvPr/>
          </p:nvSpPr>
          <p:spPr bwMode="auto">
            <a:xfrm flipV="1">
              <a:off x="5361" y="5094"/>
              <a:ext cx="2160"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26" name="Line 74"/>
            <p:cNvSpPr>
              <a:spLocks noChangeShapeType="1"/>
            </p:cNvSpPr>
            <p:nvPr/>
          </p:nvSpPr>
          <p:spPr bwMode="auto">
            <a:xfrm flipV="1">
              <a:off x="2841" y="5094"/>
              <a:ext cx="2160"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27" name="Line 75"/>
            <p:cNvSpPr>
              <a:spLocks noChangeShapeType="1"/>
            </p:cNvSpPr>
            <p:nvPr/>
          </p:nvSpPr>
          <p:spPr bwMode="auto">
            <a:xfrm>
              <a:off x="1041" y="6174"/>
              <a:ext cx="81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28" name="Line 76"/>
            <p:cNvSpPr>
              <a:spLocks noChangeShapeType="1"/>
            </p:cNvSpPr>
            <p:nvPr/>
          </p:nvSpPr>
          <p:spPr bwMode="auto">
            <a:xfrm>
              <a:off x="3201" y="5634"/>
              <a:ext cx="50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29" name="Line 77"/>
            <p:cNvSpPr>
              <a:spLocks noChangeShapeType="1"/>
            </p:cNvSpPr>
            <p:nvPr/>
          </p:nvSpPr>
          <p:spPr bwMode="auto">
            <a:xfrm>
              <a:off x="6801" y="4554"/>
              <a:ext cx="234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30" name="Line 78"/>
            <p:cNvSpPr>
              <a:spLocks noChangeShapeType="1"/>
            </p:cNvSpPr>
            <p:nvPr/>
          </p:nvSpPr>
          <p:spPr bwMode="auto">
            <a:xfrm>
              <a:off x="1221" y="6174"/>
              <a:ext cx="234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31" name="Oval 79"/>
            <p:cNvSpPr>
              <a:spLocks noChangeArrowheads="1"/>
            </p:cNvSpPr>
            <p:nvPr/>
          </p:nvSpPr>
          <p:spPr bwMode="auto">
            <a:xfrm>
              <a:off x="4821" y="5994"/>
              <a:ext cx="900" cy="360"/>
            </a:xfrm>
            <a:prstGeom prst="ellipse">
              <a:avLst/>
            </a:prstGeom>
            <a:solidFill>
              <a:srgbClr val="FF0000"/>
            </a:solidFill>
            <a:ln w="9525">
              <a:solidFill>
                <a:srgbClr val="000000"/>
              </a:solidFill>
              <a:round/>
              <a:headEnd/>
              <a:tailEnd/>
            </a:ln>
          </p:spPr>
          <p:txBody>
            <a:bodyPr/>
            <a:lstStyle/>
            <a:p>
              <a:endParaRPr lang="ru-RU"/>
            </a:p>
          </p:txBody>
        </p:sp>
        <p:sp>
          <p:nvSpPr>
            <p:cNvPr id="51232" name="Oval 80"/>
            <p:cNvSpPr>
              <a:spLocks noChangeArrowheads="1"/>
            </p:cNvSpPr>
            <p:nvPr/>
          </p:nvSpPr>
          <p:spPr bwMode="auto">
            <a:xfrm>
              <a:off x="5901" y="5994"/>
              <a:ext cx="900" cy="360"/>
            </a:xfrm>
            <a:prstGeom prst="ellipse">
              <a:avLst/>
            </a:prstGeom>
            <a:solidFill>
              <a:srgbClr val="008000"/>
            </a:solidFill>
            <a:ln w="9525">
              <a:solidFill>
                <a:srgbClr val="000000"/>
              </a:solidFill>
              <a:round/>
              <a:headEnd/>
              <a:tailEnd/>
            </a:ln>
          </p:spPr>
          <p:txBody>
            <a:bodyPr/>
            <a:lstStyle/>
            <a:p>
              <a:endParaRPr lang="ru-RU"/>
            </a:p>
          </p:txBody>
        </p:sp>
        <p:sp>
          <p:nvSpPr>
            <p:cNvPr id="51233" name="Oval 81"/>
            <p:cNvSpPr>
              <a:spLocks noChangeArrowheads="1"/>
            </p:cNvSpPr>
            <p:nvPr/>
          </p:nvSpPr>
          <p:spPr bwMode="auto">
            <a:xfrm>
              <a:off x="4101" y="6534"/>
              <a:ext cx="900" cy="360"/>
            </a:xfrm>
            <a:prstGeom prst="ellipse">
              <a:avLst/>
            </a:prstGeom>
            <a:solidFill>
              <a:srgbClr val="008000"/>
            </a:solidFill>
            <a:ln w="9525">
              <a:solidFill>
                <a:srgbClr val="000000"/>
              </a:solidFill>
              <a:round/>
              <a:headEnd/>
              <a:tailEnd/>
            </a:ln>
          </p:spPr>
          <p:txBody>
            <a:bodyPr/>
            <a:lstStyle/>
            <a:p>
              <a:endParaRPr lang="ru-RU"/>
            </a:p>
          </p:txBody>
        </p:sp>
        <p:sp>
          <p:nvSpPr>
            <p:cNvPr id="51234" name="Oval 82"/>
            <p:cNvSpPr>
              <a:spLocks noChangeArrowheads="1"/>
            </p:cNvSpPr>
            <p:nvPr/>
          </p:nvSpPr>
          <p:spPr bwMode="auto">
            <a:xfrm>
              <a:off x="8601" y="5994"/>
              <a:ext cx="900" cy="360"/>
            </a:xfrm>
            <a:prstGeom prst="ellipse">
              <a:avLst/>
            </a:prstGeom>
            <a:solidFill>
              <a:srgbClr val="008000"/>
            </a:solidFill>
            <a:ln w="9525">
              <a:solidFill>
                <a:srgbClr val="000000"/>
              </a:solidFill>
              <a:round/>
              <a:headEnd/>
              <a:tailEnd/>
            </a:ln>
          </p:spPr>
          <p:txBody>
            <a:bodyPr/>
            <a:lstStyle/>
            <a:p>
              <a:endParaRPr lang="ru-RU"/>
            </a:p>
          </p:txBody>
        </p:sp>
        <p:sp>
          <p:nvSpPr>
            <p:cNvPr id="51235" name="Oval 83"/>
            <p:cNvSpPr>
              <a:spLocks noChangeArrowheads="1"/>
            </p:cNvSpPr>
            <p:nvPr/>
          </p:nvSpPr>
          <p:spPr bwMode="auto">
            <a:xfrm>
              <a:off x="2301" y="7074"/>
              <a:ext cx="900" cy="360"/>
            </a:xfrm>
            <a:prstGeom prst="ellipse">
              <a:avLst/>
            </a:prstGeom>
            <a:solidFill>
              <a:srgbClr val="008000"/>
            </a:solidFill>
            <a:ln w="9525">
              <a:solidFill>
                <a:srgbClr val="000000"/>
              </a:solidFill>
              <a:round/>
              <a:headEnd/>
              <a:tailEnd/>
            </a:ln>
          </p:spPr>
          <p:txBody>
            <a:bodyPr/>
            <a:lstStyle/>
            <a:p>
              <a:endParaRPr lang="ru-RU"/>
            </a:p>
          </p:txBody>
        </p:sp>
        <p:sp>
          <p:nvSpPr>
            <p:cNvPr id="51236" name="Oval 84"/>
            <p:cNvSpPr>
              <a:spLocks noChangeArrowheads="1"/>
            </p:cNvSpPr>
            <p:nvPr/>
          </p:nvSpPr>
          <p:spPr bwMode="auto">
            <a:xfrm>
              <a:off x="5001" y="7074"/>
              <a:ext cx="900" cy="360"/>
            </a:xfrm>
            <a:prstGeom prst="ellipse">
              <a:avLst/>
            </a:prstGeom>
            <a:solidFill>
              <a:srgbClr val="008000"/>
            </a:solidFill>
            <a:ln w="9525">
              <a:solidFill>
                <a:srgbClr val="000000"/>
              </a:solidFill>
              <a:round/>
              <a:headEnd/>
              <a:tailEnd/>
            </a:ln>
          </p:spPr>
          <p:txBody>
            <a:bodyPr/>
            <a:lstStyle/>
            <a:p>
              <a:endParaRPr lang="ru-RU"/>
            </a:p>
          </p:txBody>
        </p:sp>
        <p:sp>
          <p:nvSpPr>
            <p:cNvPr id="51237" name="Oval 85"/>
            <p:cNvSpPr>
              <a:spLocks noChangeArrowheads="1"/>
            </p:cNvSpPr>
            <p:nvPr/>
          </p:nvSpPr>
          <p:spPr bwMode="auto">
            <a:xfrm>
              <a:off x="4641" y="4914"/>
              <a:ext cx="900" cy="360"/>
            </a:xfrm>
            <a:prstGeom prst="ellipse">
              <a:avLst/>
            </a:prstGeom>
            <a:solidFill>
              <a:srgbClr val="008000"/>
            </a:solidFill>
            <a:ln w="9525">
              <a:solidFill>
                <a:srgbClr val="000000"/>
              </a:solidFill>
              <a:round/>
              <a:headEnd/>
              <a:tailEnd/>
            </a:ln>
          </p:spPr>
          <p:txBody>
            <a:bodyPr/>
            <a:lstStyle/>
            <a:p>
              <a:endParaRPr lang="ru-RU"/>
            </a:p>
          </p:txBody>
        </p:sp>
        <p:sp>
          <p:nvSpPr>
            <p:cNvPr id="51238" name="AutoShape 86"/>
            <p:cNvSpPr>
              <a:spLocks noChangeArrowheads="1"/>
            </p:cNvSpPr>
            <p:nvPr/>
          </p:nvSpPr>
          <p:spPr bwMode="auto">
            <a:xfrm>
              <a:off x="1761" y="5994"/>
              <a:ext cx="1260" cy="360"/>
            </a:xfrm>
            <a:prstGeom prst="parallelogram">
              <a:avLst>
                <a:gd name="adj" fmla="val 61947"/>
              </a:avLst>
            </a:prstGeom>
            <a:solidFill>
              <a:srgbClr val="00CCFF"/>
            </a:solidFill>
            <a:ln w="9525">
              <a:solidFill>
                <a:srgbClr val="000000"/>
              </a:solidFill>
              <a:miter lim="800000"/>
              <a:headEnd/>
              <a:tailEnd/>
            </a:ln>
          </p:spPr>
          <p:txBody>
            <a:bodyPr/>
            <a:lstStyle/>
            <a:p>
              <a:endParaRPr lang="ru-RU"/>
            </a:p>
          </p:txBody>
        </p:sp>
        <p:sp>
          <p:nvSpPr>
            <p:cNvPr id="51239" name="AutoShape 87"/>
            <p:cNvSpPr>
              <a:spLocks noChangeArrowheads="1"/>
            </p:cNvSpPr>
            <p:nvPr/>
          </p:nvSpPr>
          <p:spPr bwMode="auto">
            <a:xfrm>
              <a:off x="5721" y="4914"/>
              <a:ext cx="1260" cy="360"/>
            </a:xfrm>
            <a:prstGeom prst="parallelogram">
              <a:avLst>
                <a:gd name="adj" fmla="val 61947"/>
              </a:avLst>
            </a:prstGeom>
            <a:solidFill>
              <a:srgbClr val="00CCFF"/>
            </a:solidFill>
            <a:ln w="9525">
              <a:solidFill>
                <a:srgbClr val="000000"/>
              </a:solidFill>
              <a:miter lim="800000"/>
              <a:headEnd/>
              <a:tailEnd/>
            </a:ln>
          </p:spPr>
          <p:txBody>
            <a:bodyPr/>
            <a:lstStyle/>
            <a:p>
              <a:endParaRPr lang="ru-RU"/>
            </a:p>
          </p:txBody>
        </p:sp>
        <p:sp>
          <p:nvSpPr>
            <p:cNvPr id="51240" name="AutoShape 88"/>
            <p:cNvSpPr>
              <a:spLocks noChangeArrowheads="1"/>
            </p:cNvSpPr>
            <p:nvPr/>
          </p:nvSpPr>
          <p:spPr bwMode="auto">
            <a:xfrm>
              <a:off x="6441" y="5454"/>
              <a:ext cx="1260" cy="360"/>
            </a:xfrm>
            <a:prstGeom prst="parallelogram">
              <a:avLst>
                <a:gd name="adj" fmla="val 61947"/>
              </a:avLst>
            </a:prstGeom>
            <a:solidFill>
              <a:srgbClr val="00CCFF"/>
            </a:solidFill>
            <a:ln w="9525">
              <a:solidFill>
                <a:srgbClr val="000000"/>
              </a:solidFill>
              <a:miter lim="800000"/>
              <a:headEnd/>
              <a:tailEnd/>
            </a:ln>
          </p:spPr>
          <p:txBody>
            <a:bodyPr/>
            <a:lstStyle/>
            <a:p>
              <a:endParaRPr lang="ru-RU"/>
            </a:p>
          </p:txBody>
        </p:sp>
        <p:sp>
          <p:nvSpPr>
            <p:cNvPr id="51241" name="Oval 89"/>
            <p:cNvSpPr>
              <a:spLocks noChangeArrowheads="1"/>
            </p:cNvSpPr>
            <p:nvPr/>
          </p:nvSpPr>
          <p:spPr bwMode="auto">
            <a:xfrm>
              <a:off x="5361" y="5454"/>
              <a:ext cx="900" cy="360"/>
            </a:xfrm>
            <a:prstGeom prst="ellipse">
              <a:avLst/>
            </a:prstGeom>
            <a:solidFill>
              <a:srgbClr val="008000"/>
            </a:solidFill>
            <a:ln w="9525">
              <a:solidFill>
                <a:srgbClr val="000000"/>
              </a:solidFill>
              <a:round/>
              <a:headEnd/>
              <a:tailEnd/>
            </a:ln>
          </p:spPr>
          <p:txBody>
            <a:bodyPr/>
            <a:lstStyle/>
            <a:p>
              <a:endParaRPr lang="ru-RU"/>
            </a:p>
          </p:txBody>
        </p:sp>
        <p:sp>
          <p:nvSpPr>
            <p:cNvPr id="51242" name="AutoShape 90"/>
            <p:cNvSpPr>
              <a:spLocks noChangeArrowheads="1"/>
            </p:cNvSpPr>
            <p:nvPr/>
          </p:nvSpPr>
          <p:spPr bwMode="auto">
            <a:xfrm>
              <a:off x="3921" y="5454"/>
              <a:ext cx="1260" cy="360"/>
            </a:xfrm>
            <a:prstGeom prst="parallelogram">
              <a:avLst>
                <a:gd name="adj" fmla="val 61947"/>
              </a:avLst>
            </a:prstGeom>
            <a:solidFill>
              <a:srgbClr val="00CCFF"/>
            </a:solidFill>
            <a:ln w="9525">
              <a:solidFill>
                <a:srgbClr val="000000"/>
              </a:solidFill>
              <a:miter lim="800000"/>
              <a:headEnd/>
              <a:tailEnd/>
            </a:ln>
          </p:spPr>
          <p:txBody>
            <a:bodyPr/>
            <a:lstStyle/>
            <a:p>
              <a:endParaRPr lang="ru-RU"/>
            </a:p>
          </p:txBody>
        </p:sp>
        <p:sp>
          <p:nvSpPr>
            <p:cNvPr id="51243" name="AutoShape 91"/>
            <p:cNvSpPr>
              <a:spLocks noChangeArrowheads="1"/>
            </p:cNvSpPr>
            <p:nvPr/>
          </p:nvSpPr>
          <p:spPr bwMode="auto">
            <a:xfrm>
              <a:off x="2661" y="6534"/>
              <a:ext cx="1260" cy="360"/>
            </a:xfrm>
            <a:prstGeom prst="parallelogram">
              <a:avLst>
                <a:gd name="adj" fmla="val 61947"/>
              </a:avLst>
            </a:prstGeom>
            <a:solidFill>
              <a:srgbClr val="00CCFF"/>
            </a:solidFill>
            <a:ln w="9525">
              <a:solidFill>
                <a:srgbClr val="000000"/>
              </a:solidFill>
              <a:miter lim="800000"/>
              <a:headEnd/>
              <a:tailEnd/>
            </a:ln>
          </p:spPr>
          <p:txBody>
            <a:bodyPr/>
            <a:lstStyle/>
            <a:p>
              <a:endParaRPr lang="ru-RU"/>
            </a:p>
          </p:txBody>
        </p:sp>
        <p:sp>
          <p:nvSpPr>
            <p:cNvPr id="51244" name="Oval 92"/>
            <p:cNvSpPr>
              <a:spLocks noChangeArrowheads="1"/>
            </p:cNvSpPr>
            <p:nvPr/>
          </p:nvSpPr>
          <p:spPr bwMode="auto">
            <a:xfrm>
              <a:off x="3381" y="5994"/>
              <a:ext cx="900" cy="360"/>
            </a:xfrm>
            <a:prstGeom prst="ellipse">
              <a:avLst/>
            </a:prstGeom>
            <a:solidFill>
              <a:srgbClr val="008000"/>
            </a:solidFill>
            <a:ln w="9525">
              <a:solidFill>
                <a:srgbClr val="000000"/>
              </a:solidFill>
              <a:round/>
              <a:headEnd/>
              <a:tailEnd/>
            </a:ln>
          </p:spPr>
          <p:txBody>
            <a:bodyPr/>
            <a:lstStyle/>
            <a:p>
              <a:endParaRPr lang="ru-RU"/>
            </a:p>
          </p:txBody>
        </p:sp>
        <p:sp>
          <p:nvSpPr>
            <p:cNvPr id="51245" name="AutoShape 93"/>
            <p:cNvSpPr>
              <a:spLocks noChangeArrowheads="1"/>
            </p:cNvSpPr>
            <p:nvPr/>
          </p:nvSpPr>
          <p:spPr bwMode="auto">
            <a:xfrm>
              <a:off x="3381" y="7074"/>
              <a:ext cx="1260" cy="360"/>
            </a:xfrm>
            <a:prstGeom prst="parallelogram">
              <a:avLst>
                <a:gd name="adj" fmla="val 61947"/>
              </a:avLst>
            </a:prstGeom>
            <a:solidFill>
              <a:srgbClr val="00CCFF"/>
            </a:solidFill>
            <a:ln w="9525">
              <a:solidFill>
                <a:srgbClr val="000000"/>
              </a:solidFill>
              <a:miter lim="800000"/>
              <a:headEnd/>
              <a:tailEnd/>
            </a:ln>
          </p:spPr>
          <p:txBody>
            <a:bodyPr/>
            <a:lstStyle/>
            <a:p>
              <a:endParaRPr lang="ru-RU"/>
            </a:p>
          </p:txBody>
        </p:sp>
        <p:sp>
          <p:nvSpPr>
            <p:cNvPr id="51246" name="AutoShape 94"/>
            <p:cNvSpPr>
              <a:spLocks noChangeArrowheads="1"/>
            </p:cNvSpPr>
            <p:nvPr/>
          </p:nvSpPr>
          <p:spPr bwMode="auto">
            <a:xfrm>
              <a:off x="5181" y="6534"/>
              <a:ext cx="1260" cy="360"/>
            </a:xfrm>
            <a:prstGeom prst="parallelogram">
              <a:avLst>
                <a:gd name="adj" fmla="val 61947"/>
              </a:avLst>
            </a:prstGeom>
            <a:solidFill>
              <a:srgbClr val="00CCFF"/>
            </a:solidFill>
            <a:ln w="9525">
              <a:solidFill>
                <a:srgbClr val="000000"/>
              </a:solidFill>
              <a:miter lim="800000"/>
              <a:headEnd/>
              <a:tailEnd/>
            </a:ln>
          </p:spPr>
          <p:txBody>
            <a:bodyPr/>
            <a:lstStyle/>
            <a:p>
              <a:endParaRPr lang="ru-RU"/>
            </a:p>
          </p:txBody>
        </p:sp>
        <p:sp>
          <p:nvSpPr>
            <p:cNvPr id="51247" name="Oval 95"/>
            <p:cNvSpPr>
              <a:spLocks noChangeArrowheads="1"/>
            </p:cNvSpPr>
            <p:nvPr/>
          </p:nvSpPr>
          <p:spPr bwMode="auto">
            <a:xfrm>
              <a:off x="2661" y="5454"/>
              <a:ext cx="900" cy="360"/>
            </a:xfrm>
            <a:prstGeom prst="ellipse">
              <a:avLst/>
            </a:prstGeom>
            <a:solidFill>
              <a:srgbClr val="008000"/>
            </a:solidFill>
            <a:ln w="9525">
              <a:solidFill>
                <a:srgbClr val="000000"/>
              </a:solidFill>
              <a:round/>
              <a:headEnd/>
              <a:tailEnd/>
            </a:ln>
          </p:spPr>
          <p:txBody>
            <a:bodyPr/>
            <a:lstStyle/>
            <a:p>
              <a:endParaRPr lang="ru-RU"/>
            </a:p>
          </p:txBody>
        </p:sp>
        <p:sp>
          <p:nvSpPr>
            <p:cNvPr id="51248" name="Oval 96"/>
            <p:cNvSpPr>
              <a:spLocks noChangeArrowheads="1"/>
            </p:cNvSpPr>
            <p:nvPr/>
          </p:nvSpPr>
          <p:spPr bwMode="auto">
            <a:xfrm>
              <a:off x="7881" y="5454"/>
              <a:ext cx="900" cy="360"/>
            </a:xfrm>
            <a:prstGeom prst="ellipse">
              <a:avLst/>
            </a:prstGeom>
            <a:solidFill>
              <a:srgbClr val="008000"/>
            </a:solidFill>
            <a:ln w="9525">
              <a:solidFill>
                <a:srgbClr val="000000"/>
              </a:solidFill>
              <a:round/>
              <a:headEnd/>
              <a:tailEnd/>
            </a:ln>
          </p:spPr>
          <p:txBody>
            <a:bodyPr/>
            <a:lstStyle/>
            <a:p>
              <a:endParaRPr lang="ru-RU"/>
            </a:p>
          </p:txBody>
        </p:sp>
        <p:sp>
          <p:nvSpPr>
            <p:cNvPr id="51249" name="Oval 97"/>
            <p:cNvSpPr>
              <a:spLocks noChangeArrowheads="1"/>
            </p:cNvSpPr>
            <p:nvPr/>
          </p:nvSpPr>
          <p:spPr bwMode="auto">
            <a:xfrm>
              <a:off x="6441" y="4374"/>
              <a:ext cx="900" cy="360"/>
            </a:xfrm>
            <a:prstGeom prst="ellipse">
              <a:avLst/>
            </a:prstGeom>
            <a:solidFill>
              <a:srgbClr val="008000"/>
            </a:solidFill>
            <a:ln w="9525">
              <a:solidFill>
                <a:srgbClr val="000000"/>
              </a:solidFill>
              <a:round/>
              <a:headEnd/>
              <a:tailEnd/>
            </a:ln>
          </p:spPr>
          <p:txBody>
            <a:bodyPr/>
            <a:lstStyle/>
            <a:p>
              <a:endParaRPr lang="ru-RU"/>
            </a:p>
          </p:txBody>
        </p:sp>
        <p:sp>
          <p:nvSpPr>
            <p:cNvPr id="51250" name="Oval 98"/>
            <p:cNvSpPr>
              <a:spLocks noChangeArrowheads="1"/>
            </p:cNvSpPr>
            <p:nvPr/>
          </p:nvSpPr>
          <p:spPr bwMode="auto">
            <a:xfrm>
              <a:off x="1581" y="6534"/>
              <a:ext cx="900" cy="360"/>
            </a:xfrm>
            <a:prstGeom prst="ellipse">
              <a:avLst/>
            </a:prstGeom>
            <a:solidFill>
              <a:srgbClr val="008000"/>
            </a:solidFill>
            <a:ln w="9525">
              <a:solidFill>
                <a:srgbClr val="000000"/>
              </a:solidFill>
              <a:round/>
              <a:headEnd/>
              <a:tailEnd/>
            </a:ln>
          </p:spPr>
          <p:txBody>
            <a:bodyPr/>
            <a:lstStyle/>
            <a:p>
              <a:endParaRPr lang="ru-RU"/>
            </a:p>
          </p:txBody>
        </p:sp>
        <p:sp>
          <p:nvSpPr>
            <p:cNvPr id="51251" name="Oval 99"/>
            <p:cNvSpPr>
              <a:spLocks noChangeArrowheads="1"/>
            </p:cNvSpPr>
            <p:nvPr/>
          </p:nvSpPr>
          <p:spPr bwMode="auto">
            <a:xfrm>
              <a:off x="7161" y="4914"/>
              <a:ext cx="900" cy="360"/>
            </a:xfrm>
            <a:prstGeom prst="ellipse">
              <a:avLst/>
            </a:prstGeom>
            <a:solidFill>
              <a:srgbClr val="008000"/>
            </a:solidFill>
            <a:ln w="9525">
              <a:solidFill>
                <a:srgbClr val="000000"/>
              </a:solidFill>
              <a:round/>
              <a:headEnd/>
              <a:tailEnd/>
            </a:ln>
          </p:spPr>
          <p:txBody>
            <a:bodyPr/>
            <a:lstStyle/>
            <a:p>
              <a:endParaRPr lang="ru-RU"/>
            </a:p>
          </p:txBody>
        </p:sp>
        <p:sp>
          <p:nvSpPr>
            <p:cNvPr id="51252" name="Oval 100"/>
            <p:cNvSpPr>
              <a:spLocks noChangeArrowheads="1"/>
            </p:cNvSpPr>
            <p:nvPr/>
          </p:nvSpPr>
          <p:spPr bwMode="auto">
            <a:xfrm>
              <a:off x="3021" y="7614"/>
              <a:ext cx="900" cy="360"/>
            </a:xfrm>
            <a:prstGeom prst="ellipse">
              <a:avLst/>
            </a:prstGeom>
            <a:solidFill>
              <a:srgbClr val="008000"/>
            </a:solidFill>
            <a:ln w="9525">
              <a:solidFill>
                <a:srgbClr val="000000"/>
              </a:solidFill>
              <a:round/>
              <a:headEnd/>
              <a:tailEnd/>
            </a:ln>
          </p:spPr>
          <p:txBody>
            <a:bodyPr/>
            <a:lstStyle/>
            <a:p>
              <a:endParaRPr lang="ru-RU"/>
            </a:p>
          </p:txBody>
        </p:sp>
        <p:sp>
          <p:nvSpPr>
            <p:cNvPr id="51253" name="Oval 101"/>
            <p:cNvSpPr>
              <a:spLocks noChangeArrowheads="1"/>
            </p:cNvSpPr>
            <p:nvPr/>
          </p:nvSpPr>
          <p:spPr bwMode="auto">
            <a:xfrm>
              <a:off x="6621" y="6534"/>
              <a:ext cx="900" cy="360"/>
            </a:xfrm>
            <a:prstGeom prst="ellipse">
              <a:avLst/>
            </a:prstGeom>
            <a:solidFill>
              <a:srgbClr val="008000"/>
            </a:solidFill>
            <a:ln w="9525">
              <a:solidFill>
                <a:srgbClr val="000000"/>
              </a:solidFill>
              <a:round/>
              <a:headEnd/>
              <a:tailEnd/>
            </a:ln>
          </p:spPr>
          <p:txBody>
            <a:bodyPr/>
            <a:lstStyle/>
            <a:p>
              <a:endParaRPr lang="ru-RU"/>
            </a:p>
          </p:txBody>
        </p:sp>
        <p:sp>
          <p:nvSpPr>
            <p:cNvPr id="51254" name="AutoShape 102"/>
            <p:cNvSpPr>
              <a:spLocks noChangeArrowheads="1"/>
            </p:cNvSpPr>
            <p:nvPr/>
          </p:nvSpPr>
          <p:spPr bwMode="auto">
            <a:xfrm>
              <a:off x="7161" y="5994"/>
              <a:ext cx="1260" cy="360"/>
            </a:xfrm>
            <a:prstGeom prst="parallelogram">
              <a:avLst>
                <a:gd name="adj" fmla="val 61947"/>
              </a:avLst>
            </a:prstGeom>
            <a:solidFill>
              <a:srgbClr val="00CCFF"/>
            </a:solidFill>
            <a:ln w="9525">
              <a:solidFill>
                <a:srgbClr val="000000"/>
              </a:solidFill>
              <a:miter lim="800000"/>
              <a:headEnd/>
              <a:tailEnd/>
            </a:ln>
          </p:spPr>
          <p:txBody>
            <a:bodyPr/>
            <a:lstStyle/>
            <a:p>
              <a:endParaRPr lang="ru-RU"/>
            </a:p>
          </p:txBody>
        </p:sp>
        <p:sp>
          <p:nvSpPr>
            <p:cNvPr id="51255" name="Oval 103"/>
            <p:cNvSpPr>
              <a:spLocks noChangeArrowheads="1"/>
            </p:cNvSpPr>
            <p:nvPr/>
          </p:nvSpPr>
          <p:spPr bwMode="auto">
            <a:xfrm>
              <a:off x="681" y="5994"/>
              <a:ext cx="900" cy="360"/>
            </a:xfrm>
            <a:prstGeom prst="ellipse">
              <a:avLst/>
            </a:prstGeom>
            <a:solidFill>
              <a:srgbClr val="008000"/>
            </a:solidFill>
            <a:ln w="9525">
              <a:solidFill>
                <a:srgbClr val="000000"/>
              </a:solidFill>
              <a:round/>
              <a:headEnd/>
              <a:tailEnd/>
            </a:ln>
          </p:spPr>
          <p:txBody>
            <a:bodyPr/>
            <a:lstStyle/>
            <a:p>
              <a:endParaRPr lang="ru-RU"/>
            </a:p>
          </p:txBody>
        </p:sp>
        <p:sp>
          <p:nvSpPr>
            <p:cNvPr id="51256" name="Line 104"/>
            <p:cNvSpPr>
              <a:spLocks noChangeShapeType="1"/>
            </p:cNvSpPr>
            <p:nvPr/>
          </p:nvSpPr>
          <p:spPr bwMode="auto">
            <a:xfrm>
              <a:off x="4821" y="8154"/>
              <a:ext cx="28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57" name="Line 105"/>
            <p:cNvSpPr>
              <a:spLocks noChangeShapeType="1"/>
            </p:cNvSpPr>
            <p:nvPr/>
          </p:nvSpPr>
          <p:spPr bwMode="auto">
            <a:xfrm flipV="1">
              <a:off x="7161" y="8694"/>
              <a:ext cx="10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58" name="Line 106"/>
            <p:cNvSpPr>
              <a:spLocks noChangeShapeType="1"/>
            </p:cNvSpPr>
            <p:nvPr/>
          </p:nvSpPr>
          <p:spPr bwMode="auto">
            <a:xfrm flipV="1">
              <a:off x="1941" y="8694"/>
              <a:ext cx="10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59" name="Line 107"/>
            <p:cNvSpPr>
              <a:spLocks noChangeShapeType="1"/>
            </p:cNvSpPr>
            <p:nvPr/>
          </p:nvSpPr>
          <p:spPr bwMode="auto">
            <a:xfrm flipH="1">
              <a:off x="3381" y="9234"/>
              <a:ext cx="576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60" name="Line 108"/>
            <p:cNvSpPr>
              <a:spLocks noChangeShapeType="1"/>
            </p:cNvSpPr>
            <p:nvPr/>
          </p:nvSpPr>
          <p:spPr bwMode="auto">
            <a:xfrm flipH="1">
              <a:off x="1221" y="7614"/>
              <a:ext cx="576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61" name="Line 109"/>
            <p:cNvSpPr>
              <a:spLocks noChangeShapeType="1"/>
            </p:cNvSpPr>
            <p:nvPr/>
          </p:nvSpPr>
          <p:spPr bwMode="auto">
            <a:xfrm flipH="1">
              <a:off x="3201" y="8514"/>
              <a:ext cx="450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62" name="Line 110"/>
            <p:cNvSpPr>
              <a:spLocks noChangeShapeType="1"/>
            </p:cNvSpPr>
            <p:nvPr/>
          </p:nvSpPr>
          <p:spPr bwMode="auto">
            <a:xfrm>
              <a:off x="4461" y="8694"/>
              <a:ext cx="144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63" name="Line 111"/>
            <p:cNvSpPr>
              <a:spLocks noChangeShapeType="1"/>
            </p:cNvSpPr>
            <p:nvPr/>
          </p:nvSpPr>
          <p:spPr bwMode="auto">
            <a:xfrm flipV="1">
              <a:off x="3561" y="7614"/>
              <a:ext cx="3240" cy="32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64" name="Line 112"/>
            <p:cNvSpPr>
              <a:spLocks noChangeShapeType="1"/>
            </p:cNvSpPr>
            <p:nvPr/>
          </p:nvSpPr>
          <p:spPr bwMode="auto">
            <a:xfrm>
              <a:off x="2661" y="9234"/>
              <a:ext cx="50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65" name="Line 113"/>
            <p:cNvSpPr>
              <a:spLocks noChangeShapeType="1"/>
            </p:cNvSpPr>
            <p:nvPr/>
          </p:nvSpPr>
          <p:spPr bwMode="auto">
            <a:xfrm flipV="1">
              <a:off x="2841" y="8154"/>
              <a:ext cx="2160"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66" name="Line 114"/>
            <p:cNvSpPr>
              <a:spLocks noChangeShapeType="1"/>
            </p:cNvSpPr>
            <p:nvPr/>
          </p:nvSpPr>
          <p:spPr bwMode="auto">
            <a:xfrm>
              <a:off x="3201" y="8694"/>
              <a:ext cx="50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67" name="Line 115"/>
            <p:cNvSpPr>
              <a:spLocks noChangeShapeType="1"/>
            </p:cNvSpPr>
            <p:nvPr/>
          </p:nvSpPr>
          <p:spPr bwMode="auto">
            <a:xfrm flipV="1">
              <a:off x="4101" y="9234"/>
              <a:ext cx="360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68" name="Line 116"/>
            <p:cNvSpPr>
              <a:spLocks noChangeShapeType="1"/>
            </p:cNvSpPr>
            <p:nvPr/>
          </p:nvSpPr>
          <p:spPr bwMode="auto">
            <a:xfrm>
              <a:off x="2661" y="9234"/>
              <a:ext cx="144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69" name="Line 117"/>
            <p:cNvSpPr>
              <a:spLocks noChangeShapeType="1"/>
            </p:cNvSpPr>
            <p:nvPr/>
          </p:nvSpPr>
          <p:spPr bwMode="auto">
            <a:xfrm>
              <a:off x="1941" y="9774"/>
              <a:ext cx="52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70" name="Line 118"/>
            <p:cNvSpPr>
              <a:spLocks noChangeShapeType="1"/>
            </p:cNvSpPr>
            <p:nvPr/>
          </p:nvSpPr>
          <p:spPr bwMode="auto">
            <a:xfrm flipV="1">
              <a:off x="2481" y="8154"/>
              <a:ext cx="37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71" name="Line 119"/>
            <p:cNvSpPr>
              <a:spLocks noChangeShapeType="1"/>
            </p:cNvSpPr>
            <p:nvPr/>
          </p:nvSpPr>
          <p:spPr bwMode="auto">
            <a:xfrm>
              <a:off x="6261" y="8154"/>
              <a:ext cx="144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72" name="Line 120"/>
            <p:cNvSpPr>
              <a:spLocks noChangeShapeType="1"/>
            </p:cNvSpPr>
            <p:nvPr/>
          </p:nvSpPr>
          <p:spPr bwMode="auto">
            <a:xfrm>
              <a:off x="2661" y="10314"/>
              <a:ext cx="28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73" name="Line 121"/>
            <p:cNvSpPr>
              <a:spLocks noChangeShapeType="1"/>
            </p:cNvSpPr>
            <p:nvPr/>
          </p:nvSpPr>
          <p:spPr bwMode="auto">
            <a:xfrm flipV="1">
              <a:off x="5361" y="8154"/>
              <a:ext cx="2160"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74" name="Line 122"/>
            <p:cNvSpPr>
              <a:spLocks noChangeShapeType="1"/>
            </p:cNvSpPr>
            <p:nvPr/>
          </p:nvSpPr>
          <p:spPr bwMode="auto">
            <a:xfrm flipV="1">
              <a:off x="2841" y="8154"/>
              <a:ext cx="2160"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75" name="Line 123"/>
            <p:cNvSpPr>
              <a:spLocks noChangeShapeType="1"/>
            </p:cNvSpPr>
            <p:nvPr/>
          </p:nvSpPr>
          <p:spPr bwMode="auto">
            <a:xfrm>
              <a:off x="1041" y="9234"/>
              <a:ext cx="81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76" name="Line 124"/>
            <p:cNvSpPr>
              <a:spLocks noChangeShapeType="1"/>
            </p:cNvSpPr>
            <p:nvPr/>
          </p:nvSpPr>
          <p:spPr bwMode="auto">
            <a:xfrm>
              <a:off x="3201" y="8694"/>
              <a:ext cx="50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77" name="Line 125"/>
            <p:cNvSpPr>
              <a:spLocks noChangeShapeType="1"/>
            </p:cNvSpPr>
            <p:nvPr/>
          </p:nvSpPr>
          <p:spPr bwMode="auto">
            <a:xfrm>
              <a:off x="6801" y="7614"/>
              <a:ext cx="234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78" name="Line 126"/>
            <p:cNvSpPr>
              <a:spLocks noChangeShapeType="1"/>
            </p:cNvSpPr>
            <p:nvPr/>
          </p:nvSpPr>
          <p:spPr bwMode="auto">
            <a:xfrm>
              <a:off x="1221" y="9234"/>
              <a:ext cx="234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79" name="Oval 127"/>
            <p:cNvSpPr>
              <a:spLocks noChangeArrowheads="1"/>
            </p:cNvSpPr>
            <p:nvPr/>
          </p:nvSpPr>
          <p:spPr bwMode="auto">
            <a:xfrm>
              <a:off x="4821" y="9054"/>
              <a:ext cx="900" cy="360"/>
            </a:xfrm>
            <a:prstGeom prst="ellipse">
              <a:avLst/>
            </a:prstGeom>
            <a:solidFill>
              <a:srgbClr val="FF0000"/>
            </a:solidFill>
            <a:ln w="9525">
              <a:solidFill>
                <a:srgbClr val="000000"/>
              </a:solidFill>
              <a:round/>
              <a:headEnd/>
              <a:tailEnd/>
            </a:ln>
          </p:spPr>
          <p:txBody>
            <a:bodyPr/>
            <a:lstStyle/>
            <a:p>
              <a:endParaRPr lang="ru-RU"/>
            </a:p>
          </p:txBody>
        </p:sp>
        <p:sp>
          <p:nvSpPr>
            <p:cNvPr id="51280" name="Oval 128"/>
            <p:cNvSpPr>
              <a:spLocks noChangeArrowheads="1"/>
            </p:cNvSpPr>
            <p:nvPr/>
          </p:nvSpPr>
          <p:spPr bwMode="auto">
            <a:xfrm>
              <a:off x="5901" y="9054"/>
              <a:ext cx="900" cy="360"/>
            </a:xfrm>
            <a:prstGeom prst="ellipse">
              <a:avLst/>
            </a:prstGeom>
            <a:solidFill>
              <a:srgbClr val="C0C0C0"/>
            </a:solidFill>
            <a:ln w="9525">
              <a:solidFill>
                <a:srgbClr val="000000"/>
              </a:solidFill>
              <a:round/>
              <a:headEnd/>
              <a:tailEnd/>
            </a:ln>
          </p:spPr>
          <p:txBody>
            <a:bodyPr/>
            <a:lstStyle/>
            <a:p>
              <a:endParaRPr lang="ru-RU"/>
            </a:p>
          </p:txBody>
        </p:sp>
        <p:sp>
          <p:nvSpPr>
            <p:cNvPr id="51281" name="Oval 129"/>
            <p:cNvSpPr>
              <a:spLocks noChangeArrowheads="1"/>
            </p:cNvSpPr>
            <p:nvPr/>
          </p:nvSpPr>
          <p:spPr bwMode="auto">
            <a:xfrm>
              <a:off x="4101" y="9594"/>
              <a:ext cx="900" cy="360"/>
            </a:xfrm>
            <a:prstGeom prst="ellipse">
              <a:avLst/>
            </a:prstGeom>
            <a:solidFill>
              <a:srgbClr val="C0C0C0"/>
            </a:solidFill>
            <a:ln w="9525">
              <a:solidFill>
                <a:srgbClr val="000000"/>
              </a:solidFill>
              <a:round/>
              <a:headEnd/>
              <a:tailEnd/>
            </a:ln>
          </p:spPr>
          <p:txBody>
            <a:bodyPr/>
            <a:lstStyle/>
            <a:p>
              <a:endParaRPr lang="ru-RU"/>
            </a:p>
          </p:txBody>
        </p:sp>
        <p:sp>
          <p:nvSpPr>
            <p:cNvPr id="51282" name="Oval 130"/>
            <p:cNvSpPr>
              <a:spLocks noChangeArrowheads="1"/>
            </p:cNvSpPr>
            <p:nvPr/>
          </p:nvSpPr>
          <p:spPr bwMode="auto">
            <a:xfrm>
              <a:off x="8601" y="9054"/>
              <a:ext cx="900" cy="360"/>
            </a:xfrm>
            <a:prstGeom prst="ellipse">
              <a:avLst/>
            </a:prstGeom>
            <a:solidFill>
              <a:srgbClr val="C0C0C0"/>
            </a:solidFill>
            <a:ln w="9525">
              <a:solidFill>
                <a:srgbClr val="000000"/>
              </a:solidFill>
              <a:round/>
              <a:headEnd/>
              <a:tailEnd/>
            </a:ln>
          </p:spPr>
          <p:txBody>
            <a:bodyPr/>
            <a:lstStyle/>
            <a:p>
              <a:endParaRPr lang="ru-RU"/>
            </a:p>
          </p:txBody>
        </p:sp>
        <p:sp>
          <p:nvSpPr>
            <p:cNvPr id="51283" name="Oval 131"/>
            <p:cNvSpPr>
              <a:spLocks noChangeArrowheads="1"/>
            </p:cNvSpPr>
            <p:nvPr/>
          </p:nvSpPr>
          <p:spPr bwMode="auto">
            <a:xfrm>
              <a:off x="2301" y="10134"/>
              <a:ext cx="900" cy="360"/>
            </a:xfrm>
            <a:prstGeom prst="ellipse">
              <a:avLst/>
            </a:prstGeom>
            <a:solidFill>
              <a:srgbClr val="C0C0C0"/>
            </a:solidFill>
            <a:ln w="9525">
              <a:solidFill>
                <a:srgbClr val="000000"/>
              </a:solidFill>
              <a:round/>
              <a:headEnd/>
              <a:tailEnd/>
            </a:ln>
          </p:spPr>
          <p:txBody>
            <a:bodyPr/>
            <a:lstStyle/>
            <a:p>
              <a:endParaRPr lang="ru-RU"/>
            </a:p>
          </p:txBody>
        </p:sp>
        <p:sp>
          <p:nvSpPr>
            <p:cNvPr id="51284" name="Oval 132"/>
            <p:cNvSpPr>
              <a:spLocks noChangeArrowheads="1"/>
            </p:cNvSpPr>
            <p:nvPr/>
          </p:nvSpPr>
          <p:spPr bwMode="auto">
            <a:xfrm>
              <a:off x="5001" y="10134"/>
              <a:ext cx="900" cy="360"/>
            </a:xfrm>
            <a:prstGeom prst="ellipse">
              <a:avLst/>
            </a:prstGeom>
            <a:solidFill>
              <a:srgbClr val="C0C0C0"/>
            </a:solidFill>
            <a:ln w="9525">
              <a:solidFill>
                <a:srgbClr val="000000"/>
              </a:solidFill>
              <a:round/>
              <a:headEnd/>
              <a:tailEnd/>
            </a:ln>
          </p:spPr>
          <p:txBody>
            <a:bodyPr/>
            <a:lstStyle/>
            <a:p>
              <a:endParaRPr lang="ru-RU"/>
            </a:p>
          </p:txBody>
        </p:sp>
        <p:sp>
          <p:nvSpPr>
            <p:cNvPr id="51285" name="Oval 133"/>
            <p:cNvSpPr>
              <a:spLocks noChangeArrowheads="1"/>
            </p:cNvSpPr>
            <p:nvPr/>
          </p:nvSpPr>
          <p:spPr bwMode="auto">
            <a:xfrm>
              <a:off x="4641" y="7974"/>
              <a:ext cx="900" cy="360"/>
            </a:xfrm>
            <a:prstGeom prst="ellipse">
              <a:avLst/>
            </a:prstGeom>
            <a:solidFill>
              <a:srgbClr val="C0C0C0"/>
            </a:solidFill>
            <a:ln w="9525">
              <a:solidFill>
                <a:srgbClr val="000000"/>
              </a:solidFill>
              <a:round/>
              <a:headEnd/>
              <a:tailEnd/>
            </a:ln>
          </p:spPr>
          <p:txBody>
            <a:bodyPr/>
            <a:lstStyle/>
            <a:p>
              <a:endParaRPr lang="ru-RU"/>
            </a:p>
          </p:txBody>
        </p:sp>
        <p:sp>
          <p:nvSpPr>
            <p:cNvPr id="51286" name="AutoShape 134"/>
            <p:cNvSpPr>
              <a:spLocks noChangeArrowheads="1"/>
            </p:cNvSpPr>
            <p:nvPr/>
          </p:nvSpPr>
          <p:spPr bwMode="auto">
            <a:xfrm>
              <a:off x="1761" y="9054"/>
              <a:ext cx="1260" cy="360"/>
            </a:xfrm>
            <a:prstGeom prst="parallelogram">
              <a:avLst>
                <a:gd name="adj" fmla="val 61947"/>
              </a:avLst>
            </a:prstGeom>
            <a:solidFill>
              <a:srgbClr val="0000FF"/>
            </a:solidFill>
            <a:ln w="9525">
              <a:solidFill>
                <a:srgbClr val="000000"/>
              </a:solidFill>
              <a:miter lim="800000"/>
              <a:headEnd/>
              <a:tailEnd/>
            </a:ln>
          </p:spPr>
          <p:txBody>
            <a:bodyPr/>
            <a:lstStyle/>
            <a:p>
              <a:endParaRPr lang="ru-RU"/>
            </a:p>
          </p:txBody>
        </p:sp>
        <p:sp>
          <p:nvSpPr>
            <p:cNvPr id="51287" name="AutoShape 135"/>
            <p:cNvSpPr>
              <a:spLocks noChangeArrowheads="1"/>
            </p:cNvSpPr>
            <p:nvPr/>
          </p:nvSpPr>
          <p:spPr bwMode="auto">
            <a:xfrm>
              <a:off x="5721" y="7974"/>
              <a:ext cx="1260" cy="360"/>
            </a:xfrm>
            <a:prstGeom prst="parallelogram">
              <a:avLst>
                <a:gd name="adj" fmla="val 61947"/>
              </a:avLst>
            </a:prstGeom>
            <a:solidFill>
              <a:srgbClr val="0000FF"/>
            </a:solidFill>
            <a:ln w="9525">
              <a:solidFill>
                <a:srgbClr val="000000"/>
              </a:solidFill>
              <a:miter lim="800000"/>
              <a:headEnd/>
              <a:tailEnd/>
            </a:ln>
          </p:spPr>
          <p:txBody>
            <a:bodyPr/>
            <a:lstStyle/>
            <a:p>
              <a:endParaRPr lang="ru-RU"/>
            </a:p>
          </p:txBody>
        </p:sp>
        <p:sp>
          <p:nvSpPr>
            <p:cNvPr id="51288" name="AutoShape 136"/>
            <p:cNvSpPr>
              <a:spLocks noChangeArrowheads="1"/>
            </p:cNvSpPr>
            <p:nvPr/>
          </p:nvSpPr>
          <p:spPr bwMode="auto">
            <a:xfrm>
              <a:off x="6441" y="8514"/>
              <a:ext cx="1260" cy="360"/>
            </a:xfrm>
            <a:prstGeom prst="parallelogram">
              <a:avLst>
                <a:gd name="adj" fmla="val 61947"/>
              </a:avLst>
            </a:prstGeom>
            <a:solidFill>
              <a:srgbClr val="0000FF"/>
            </a:solidFill>
            <a:ln w="9525">
              <a:solidFill>
                <a:srgbClr val="000000"/>
              </a:solidFill>
              <a:miter lim="800000"/>
              <a:headEnd/>
              <a:tailEnd/>
            </a:ln>
          </p:spPr>
          <p:txBody>
            <a:bodyPr/>
            <a:lstStyle/>
            <a:p>
              <a:endParaRPr lang="ru-RU"/>
            </a:p>
          </p:txBody>
        </p:sp>
        <p:sp>
          <p:nvSpPr>
            <p:cNvPr id="51289" name="Oval 137"/>
            <p:cNvSpPr>
              <a:spLocks noChangeArrowheads="1"/>
            </p:cNvSpPr>
            <p:nvPr/>
          </p:nvSpPr>
          <p:spPr bwMode="auto">
            <a:xfrm>
              <a:off x="5361" y="8514"/>
              <a:ext cx="900" cy="360"/>
            </a:xfrm>
            <a:prstGeom prst="ellipse">
              <a:avLst/>
            </a:prstGeom>
            <a:solidFill>
              <a:srgbClr val="C0C0C0"/>
            </a:solidFill>
            <a:ln w="9525">
              <a:solidFill>
                <a:srgbClr val="000000"/>
              </a:solidFill>
              <a:round/>
              <a:headEnd/>
              <a:tailEnd/>
            </a:ln>
          </p:spPr>
          <p:txBody>
            <a:bodyPr/>
            <a:lstStyle/>
            <a:p>
              <a:endParaRPr lang="ru-RU"/>
            </a:p>
          </p:txBody>
        </p:sp>
        <p:sp>
          <p:nvSpPr>
            <p:cNvPr id="51290" name="AutoShape 138"/>
            <p:cNvSpPr>
              <a:spLocks noChangeArrowheads="1"/>
            </p:cNvSpPr>
            <p:nvPr/>
          </p:nvSpPr>
          <p:spPr bwMode="auto">
            <a:xfrm>
              <a:off x="3921" y="8514"/>
              <a:ext cx="1260" cy="360"/>
            </a:xfrm>
            <a:prstGeom prst="parallelogram">
              <a:avLst>
                <a:gd name="adj" fmla="val 61947"/>
              </a:avLst>
            </a:prstGeom>
            <a:solidFill>
              <a:srgbClr val="0000FF"/>
            </a:solidFill>
            <a:ln w="9525">
              <a:solidFill>
                <a:srgbClr val="000000"/>
              </a:solidFill>
              <a:miter lim="800000"/>
              <a:headEnd/>
              <a:tailEnd/>
            </a:ln>
          </p:spPr>
          <p:txBody>
            <a:bodyPr/>
            <a:lstStyle/>
            <a:p>
              <a:endParaRPr lang="ru-RU"/>
            </a:p>
          </p:txBody>
        </p:sp>
        <p:sp>
          <p:nvSpPr>
            <p:cNvPr id="51291" name="AutoShape 139"/>
            <p:cNvSpPr>
              <a:spLocks noChangeArrowheads="1"/>
            </p:cNvSpPr>
            <p:nvPr/>
          </p:nvSpPr>
          <p:spPr bwMode="auto">
            <a:xfrm>
              <a:off x="2661" y="9594"/>
              <a:ext cx="1260" cy="360"/>
            </a:xfrm>
            <a:prstGeom prst="parallelogram">
              <a:avLst>
                <a:gd name="adj" fmla="val 61947"/>
              </a:avLst>
            </a:prstGeom>
            <a:solidFill>
              <a:srgbClr val="0000FF"/>
            </a:solidFill>
            <a:ln w="9525">
              <a:solidFill>
                <a:srgbClr val="000000"/>
              </a:solidFill>
              <a:miter lim="800000"/>
              <a:headEnd/>
              <a:tailEnd/>
            </a:ln>
          </p:spPr>
          <p:txBody>
            <a:bodyPr/>
            <a:lstStyle/>
            <a:p>
              <a:endParaRPr lang="ru-RU"/>
            </a:p>
          </p:txBody>
        </p:sp>
        <p:sp>
          <p:nvSpPr>
            <p:cNvPr id="51292" name="Oval 140"/>
            <p:cNvSpPr>
              <a:spLocks noChangeArrowheads="1"/>
            </p:cNvSpPr>
            <p:nvPr/>
          </p:nvSpPr>
          <p:spPr bwMode="auto">
            <a:xfrm>
              <a:off x="3381" y="9054"/>
              <a:ext cx="900" cy="360"/>
            </a:xfrm>
            <a:prstGeom prst="ellipse">
              <a:avLst/>
            </a:prstGeom>
            <a:solidFill>
              <a:srgbClr val="C0C0C0"/>
            </a:solidFill>
            <a:ln w="9525">
              <a:solidFill>
                <a:srgbClr val="000000"/>
              </a:solidFill>
              <a:round/>
              <a:headEnd/>
              <a:tailEnd/>
            </a:ln>
          </p:spPr>
          <p:txBody>
            <a:bodyPr/>
            <a:lstStyle/>
            <a:p>
              <a:endParaRPr lang="ru-RU"/>
            </a:p>
          </p:txBody>
        </p:sp>
        <p:sp>
          <p:nvSpPr>
            <p:cNvPr id="51293" name="AutoShape 141"/>
            <p:cNvSpPr>
              <a:spLocks noChangeArrowheads="1"/>
            </p:cNvSpPr>
            <p:nvPr/>
          </p:nvSpPr>
          <p:spPr bwMode="auto">
            <a:xfrm>
              <a:off x="3381" y="10134"/>
              <a:ext cx="1260" cy="360"/>
            </a:xfrm>
            <a:prstGeom prst="parallelogram">
              <a:avLst>
                <a:gd name="adj" fmla="val 61947"/>
              </a:avLst>
            </a:prstGeom>
            <a:solidFill>
              <a:srgbClr val="0000FF"/>
            </a:solidFill>
            <a:ln w="9525">
              <a:solidFill>
                <a:srgbClr val="000000"/>
              </a:solidFill>
              <a:miter lim="800000"/>
              <a:headEnd/>
              <a:tailEnd/>
            </a:ln>
          </p:spPr>
          <p:txBody>
            <a:bodyPr/>
            <a:lstStyle/>
            <a:p>
              <a:endParaRPr lang="ru-RU"/>
            </a:p>
          </p:txBody>
        </p:sp>
        <p:sp>
          <p:nvSpPr>
            <p:cNvPr id="51294" name="AutoShape 142"/>
            <p:cNvSpPr>
              <a:spLocks noChangeArrowheads="1"/>
            </p:cNvSpPr>
            <p:nvPr/>
          </p:nvSpPr>
          <p:spPr bwMode="auto">
            <a:xfrm>
              <a:off x="5181" y="9594"/>
              <a:ext cx="1260" cy="360"/>
            </a:xfrm>
            <a:prstGeom prst="parallelogram">
              <a:avLst>
                <a:gd name="adj" fmla="val 61947"/>
              </a:avLst>
            </a:prstGeom>
            <a:solidFill>
              <a:srgbClr val="0000FF"/>
            </a:solidFill>
            <a:ln w="9525">
              <a:solidFill>
                <a:srgbClr val="000000"/>
              </a:solidFill>
              <a:miter lim="800000"/>
              <a:headEnd/>
              <a:tailEnd/>
            </a:ln>
          </p:spPr>
          <p:txBody>
            <a:bodyPr/>
            <a:lstStyle/>
            <a:p>
              <a:endParaRPr lang="ru-RU"/>
            </a:p>
          </p:txBody>
        </p:sp>
        <p:sp>
          <p:nvSpPr>
            <p:cNvPr id="51295" name="Oval 143"/>
            <p:cNvSpPr>
              <a:spLocks noChangeArrowheads="1"/>
            </p:cNvSpPr>
            <p:nvPr/>
          </p:nvSpPr>
          <p:spPr bwMode="auto">
            <a:xfrm>
              <a:off x="2661" y="8514"/>
              <a:ext cx="900" cy="360"/>
            </a:xfrm>
            <a:prstGeom prst="ellipse">
              <a:avLst/>
            </a:prstGeom>
            <a:solidFill>
              <a:srgbClr val="C0C0C0"/>
            </a:solidFill>
            <a:ln w="9525">
              <a:solidFill>
                <a:srgbClr val="000000"/>
              </a:solidFill>
              <a:round/>
              <a:headEnd/>
              <a:tailEnd/>
            </a:ln>
          </p:spPr>
          <p:txBody>
            <a:bodyPr/>
            <a:lstStyle/>
            <a:p>
              <a:endParaRPr lang="ru-RU"/>
            </a:p>
          </p:txBody>
        </p:sp>
        <p:sp>
          <p:nvSpPr>
            <p:cNvPr id="51296" name="Oval 144"/>
            <p:cNvSpPr>
              <a:spLocks noChangeArrowheads="1"/>
            </p:cNvSpPr>
            <p:nvPr/>
          </p:nvSpPr>
          <p:spPr bwMode="auto">
            <a:xfrm>
              <a:off x="7881" y="8514"/>
              <a:ext cx="900" cy="360"/>
            </a:xfrm>
            <a:prstGeom prst="ellipse">
              <a:avLst/>
            </a:prstGeom>
            <a:solidFill>
              <a:srgbClr val="C0C0C0"/>
            </a:solidFill>
            <a:ln w="9525">
              <a:solidFill>
                <a:srgbClr val="000000"/>
              </a:solidFill>
              <a:round/>
              <a:headEnd/>
              <a:tailEnd/>
            </a:ln>
          </p:spPr>
          <p:txBody>
            <a:bodyPr/>
            <a:lstStyle/>
            <a:p>
              <a:endParaRPr lang="ru-RU"/>
            </a:p>
          </p:txBody>
        </p:sp>
        <p:sp>
          <p:nvSpPr>
            <p:cNvPr id="51297" name="Oval 145"/>
            <p:cNvSpPr>
              <a:spLocks noChangeArrowheads="1"/>
            </p:cNvSpPr>
            <p:nvPr/>
          </p:nvSpPr>
          <p:spPr bwMode="auto">
            <a:xfrm>
              <a:off x="6441" y="7434"/>
              <a:ext cx="900" cy="360"/>
            </a:xfrm>
            <a:prstGeom prst="ellipse">
              <a:avLst/>
            </a:prstGeom>
            <a:solidFill>
              <a:srgbClr val="C0C0C0"/>
            </a:solidFill>
            <a:ln w="9525">
              <a:solidFill>
                <a:srgbClr val="000000"/>
              </a:solidFill>
              <a:round/>
              <a:headEnd/>
              <a:tailEnd/>
            </a:ln>
          </p:spPr>
          <p:txBody>
            <a:bodyPr/>
            <a:lstStyle/>
            <a:p>
              <a:endParaRPr lang="ru-RU"/>
            </a:p>
          </p:txBody>
        </p:sp>
        <p:sp>
          <p:nvSpPr>
            <p:cNvPr id="51298" name="Oval 146"/>
            <p:cNvSpPr>
              <a:spLocks noChangeArrowheads="1"/>
            </p:cNvSpPr>
            <p:nvPr/>
          </p:nvSpPr>
          <p:spPr bwMode="auto">
            <a:xfrm>
              <a:off x="1581" y="9594"/>
              <a:ext cx="900" cy="360"/>
            </a:xfrm>
            <a:prstGeom prst="ellipse">
              <a:avLst/>
            </a:prstGeom>
            <a:solidFill>
              <a:srgbClr val="C0C0C0"/>
            </a:solidFill>
            <a:ln w="9525">
              <a:solidFill>
                <a:srgbClr val="000000"/>
              </a:solidFill>
              <a:round/>
              <a:headEnd/>
              <a:tailEnd/>
            </a:ln>
          </p:spPr>
          <p:txBody>
            <a:bodyPr/>
            <a:lstStyle/>
            <a:p>
              <a:endParaRPr lang="ru-RU"/>
            </a:p>
          </p:txBody>
        </p:sp>
        <p:sp>
          <p:nvSpPr>
            <p:cNvPr id="51299" name="Oval 147"/>
            <p:cNvSpPr>
              <a:spLocks noChangeArrowheads="1"/>
            </p:cNvSpPr>
            <p:nvPr/>
          </p:nvSpPr>
          <p:spPr bwMode="auto">
            <a:xfrm>
              <a:off x="7161" y="7974"/>
              <a:ext cx="900" cy="360"/>
            </a:xfrm>
            <a:prstGeom prst="ellipse">
              <a:avLst/>
            </a:prstGeom>
            <a:solidFill>
              <a:srgbClr val="C0C0C0"/>
            </a:solidFill>
            <a:ln w="9525">
              <a:solidFill>
                <a:srgbClr val="000000"/>
              </a:solidFill>
              <a:round/>
              <a:headEnd/>
              <a:tailEnd/>
            </a:ln>
          </p:spPr>
          <p:txBody>
            <a:bodyPr/>
            <a:lstStyle/>
            <a:p>
              <a:endParaRPr lang="ru-RU"/>
            </a:p>
          </p:txBody>
        </p:sp>
        <p:sp>
          <p:nvSpPr>
            <p:cNvPr id="51300" name="Oval 148"/>
            <p:cNvSpPr>
              <a:spLocks noChangeArrowheads="1"/>
            </p:cNvSpPr>
            <p:nvPr/>
          </p:nvSpPr>
          <p:spPr bwMode="auto">
            <a:xfrm>
              <a:off x="3021" y="10674"/>
              <a:ext cx="900" cy="360"/>
            </a:xfrm>
            <a:prstGeom prst="ellipse">
              <a:avLst/>
            </a:prstGeom>
            <a:solidFill>
              <a:srgbClr val="C0C0C0"/>
            </a:solidFill>
            <a:ln w="9525">
              <a:solidFill>
                <a:srgbClr val="000000"/>
              </a:solidFill>
              <a:round/>
              <a:headEnd/>
              <a:tailEnd/>
            </a:ln>
          </p:spPr>
          <p:txBody>
            <a:bodyPr/>
            <a:lstStyle/>
            <a:p>
              <a:endParaRPr lang="ru-RU"/>
            </a:p>
          </p:txBody>
        </p:sp>
        <p:sp>
          <p:nvSpPr>
            <p:cNvPr id="51301" name="Oval 149"/>
            <p:cNvSpPr>
              <a:spLocks noChangeArrowheads="1"/>
            </p:cNvSpPr>
            <p:nvPr/>
          </p:nvSpPr>
          <p:spPr bwMode="auto">
            <a:xfrm>
              <a:off x="6621" y="9594"/>
              <a:ext cx="900" cy="360"/>
            </a:xfrm>
            <a:prstGeom prst="ellipse">
              <a:avLst/>
            </a:prstGeom>
            <a:solidFill>
              <a:srgbClr val="C0C0C0"/>
            </a:solidFill>
            <a:ln w="9525">
              <a:solidFill>
                <a:srgbClr val="000000"/>
              </a:solidFill>
              <a:round/>
              <a:headEnd/>
              <a:tailEnd/>
            </a:ln>
          </p:spPr>
          <p:txBody>
            <a:bodyPr/>
            <a:lstStyle/>
            <a:p>
              <a:endParaRPr lang="ru-RU"/>
            </a:p>
          </p:txBody>
        </p:sp>
        <p:sp>
          <p:nvSpPr>
            <p:cNvPr id="51302" name="AutoShape 150"/>
            <p:cNvSpPr>
              <a:spLocks noChangeArrowheads="1"/>
            </p:cNvSpPr>
            <p:nvPr/>
          </p:nvSpPr>
          <p:spPr bwMode="auto">
            <a:xfrm>
              <a:off x="7161" y="9054"/>
              <a:ext cx="1260" cy="360"/>
            </a:xfrm>
            <a:prstGeom prst="parallelogram">
              <a:avLst>
                <a:gd name="adj" fmla="val 61947"/>
              </a:avLst>
            </a:prstGeom>
            <a:solidFill>
              <a:srgbClr val="0000FF"/>
            </a:solidFill>
            <a:ln w="9525">
              <a:solidFill>
                <a:srgbClr val="000000"/>
              </a:solidFill>
              <a:miter lim="800000"/>
              <a:headEnd/>
              <a:tailEnd/>
            </a:ln>
          </p:spPr>
          <p:txBody>
            <a:bodyPr/>
            <a:lstStyle/>
            <a:p>
              <a:endParaRPr lang="ru-RU"/>
            </a:p>
          </p:txBody>
        </p:sp>
        <p:sp>
          <p:nvSpPr>
            <p:cNvPr id="51303" name="Oval 151"/>
            <p:cNvSpPr>
              <a:spLocks noChangeArrowheads="1"/>
            </p:cNvSpPr>
            <p:nvPr/>
          </p:nvSpPr>
          <p:spPr bwMode="auto">
            <a:xfrm>
              <a:off x="681" y="9054"/>
              <a:ext cx="900" cy="360"/>
            </a:xfrm>
            <a:prstGeom prst="ellipse">
              <a:avLst/>
            </a:prstGeom>
            <a:solidFill>
              <a:srgbClr val="C0C0C0"/>
            </a:solidFill>
            <a:ln w="9525">
              <a:solidFill>
                <a:srgbClr val="000000"/>
              </a:solidFill>
              <a:round/>
              <a:headEnd/>
              <a:tailEnd/>
            </a:ln>
          </p:spPr>
          <p:txBody>
            <a:bodyPr/>
            <a:lstStyle/>
            <a:p>
              <a:endParaRPr lang="ru-RU"/>
            </a:p>
          </p:txBody>
        </p:sp>
        <p:sp>
          <p:nvSpPr>
            <p:cNvPr id="51304" name="Line 152"/>
            <p:cNvSpPr>
              <a:spLocks noChangeShapeType="1"/>
            </p:cNvSpPr>
            <p:nvPr/>
          </p:nvSpPr>
          <p:spPr bwMode="auto">
            <a:xfrm>
              <a:off x="5301" y="7434"/>
              <a:ext cx="0" cy="18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05" name="Line 153"/>
            <p:cNvSpPr>
              <a:spLocks noChangeShapeType="1"/>
            </p:cNvSpPr>
            <p:nvPr/>
          </p:nvSpPr>
          <p:spPr bwMode="auto">
            <a:xfrm>
              <a:off x="3501" y="7974"/>
              <a:ext cx="0" cy="28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06" name="Line 154"/>
            <p:cNvSpPr>
              <a:spLocks noChangeShapeType="1"/>
            </p:cNvSpPr>
            <p:nvPr/>
          </p:nvSpPr>
          <p:spPr bwMode="auto">
            <a:xfrm>
              <a:off x="9081" y="3294"/>
              <a:ext cx="0" cy="28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07" name="Line 155"/>
            <p:cNvSpPr>
              <a:spLocks noChangeShapeType="1"/>
            </p:cNvSpPr>
            <p:nvPr/>
          </p:nvSpPr>
          <p:spPr bwMode="auto">
            <a:xfrm>
              <a:off x="9081" y="6354"/>
              <a:ext cx="0" cy="28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08" name="Line 156"/>
            <p:cNvSpPr>
              <a:spLocks noChangeShapeType="1"/>
            </p:cNvSpPr>
            <p:nvPr/>
          </p:nvSpPr>
          <p:spPr bwMode="auto">
            <a:xfrm>
              <a:off x="1161" y="3294"/>
              <a:ext cx="0" cy="28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09" name="Line 157"/>
            <p:cNvSpPr>
              <a:spLocks noChangeShapeType="1"/>
            </p:cNvSpPr>
            <p:nvPr/>
          </p:nvSpPr>
          <p:spPr bwMode="auto">
            <a:xfrm>
              <a:off x="1161" y="6354"/>
              <a:ext cx="0" cy="28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10" name="Line 158"/>
            <p:cNvSpPr>
              <a:spLocks noChangeShapeType="1"/>
            </p:cNvSpPr>
            <p:nvPr/>
          </p:nvSpPr>
          <p:spPr bwMode="auto">
            <a:xfrm>
              <a:off x="6921" y="6894"/>
              <a:ext cx="0" cy="72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11" name="Line 159"/>
            <p:cNvSpPr>
              <a:spLocks noChangeShapeType="1"/>
            </p:cNvSpPr>
            <p:nvPr/>
          </p:nvSpPr>
          <p:spPr bwMode="auto">
            <a:xfrm>
              <a:off x="3501" y="7434"/>
              <a:ext cx="0" cy="36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12" name="Line 160"/>
            <p:cNvSpPr>
              <a:spLocks noChangeShapeType="1"/>
            </p:cNvSpPr>
            <p:nvPr/>
          </p:nvSpPr>
          <p:spPr bwMode="auto">
            <a:xfrm>
              <a:off x="6921" y="3834"/>
              <a:ext cx="0" cy="72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13" name="AutoShape 161"/>
            <p:cNvSpPr>
              <a:spLocks noChangeArrowheads="1"/>
            </p:cNvSpPr>
            <p:nvPr/>
          </p:nvSpPr>
          <p:spPr bwMode="auto">
            <a:xfrm>
              <a:off x="9081" y="414"/>
              <a:ext cx="2340" cy="1080"/>
            </a:xfrm>
            <a:prstGeom prst="wedgeRectCallout">
              <a:avLst>
                <a:gd name="adj1" fmla="val -128032"/>
                <a:gd name="adj2" fmla="val 152593"/>
              </a:avLst>
            </a:prstGeom>
            <a:solidFill>
              <a:srgbClr val="FFFFFF"/>
            </a:solidFill>
            <a:ln w="9525">
              <a:solidFill>
                <a:srgbClr val="000000"/>
              </a:solidFill>
              <a:miter lim="800000"/>
              <a:headEnd/>
              <a:tailEnd/>
            </a:ln>
          </p:spPr>
          <p:txBody>
            <a:bodyPr/>
            <a:lstStyle/>
            <a:p>
              <a:pPr algn="ctr" eaLnBrk="0" hangingPunct="0"/>
              <a:r>
                <a:rPr lang="ru-RU" sz="900" b="1">
                  <a:latin typeface="Times New Roman" pitchFamily="18" charset="0"/>
                </a:rPr>
                <a:t>Концептуальная структурно-функциональная модель организации</a:t>
              </a:r>
            </a:p>
          </p:txBody>
        </p:sp>
        <p:sp>
          <p:nvSpPr>
            <p:cNvPr id="51314" name="AutoShape 162"/>
            <p:cNvSpPr>
              <a:spLocks noChangeArrowheads="1"/>
            </p:cNvSpPr>
            <p:nvPr/>
          </p:nvSpPr>
          <p:spPr bwMode="auto">
            <a:xfrm>
              <a:off x="9441" y="3834"/>
              <a:ext cx="1980" cy="1440"/>
            </a:xfrm>
            <a:prstGeom prst="wedgeRectCallout">
              <a:avLst>
                <a:gd name="adj1" fmla="val -179597"/>
                <a:gd name="adj2" fmla="val 133889"/>
              </a:avLst>
            </a:prstGeom>
            <a:solidFill>
              <a:srgbClr val="FFFFFF"/>
            </a:solidFill>
            <a:ln w="9525">
              <a:solidFill>
                <a:srgbClr val="000000"/>
              </a:solidFill>
              <a:miter lim="800000"/>
              <a:headEnd/>
              <a:tailEnd/>
            </a:ln>
          </p:spPr>
          <p:txBody>
            <a:bodyPr/>
            <a:lstStyle/>
            <a:p>
              <a:pPr algn="ctr" eaLnBrk="0" hangingPunct="0"/>
              <a:r>
                <a:rPr lang="ru-RU" sz="900" b="1">
                  <a:latin typeface="Times New Roman" pitchFamily="18" charset="0"/>
                </a:rPr>
                <a:t>Концептуальная модель мотивации производственной деятельности</a:t>
              </a:r>
            </a:p>
          </p:txBody>
        </p:sp>
        <p:sp>
          <p:nvSpPr>
            <p:cNvPr id="51315" name="AutoShape 163"/>
            <p:cNvSpPr>
              <a:spLocks noChangeArrowheads="1"/>
            </p:cNvSpPr>
            <p:nvPr/>
          </p:nvSpPr>
          <p:spPr bwMode="auto">
            <a:xfrm>
              <a:off x="8181" y="10314"/>
              <a:ext cx="2700" cy="900"/>
            </a:xfrm>
            <a:prstGeom prst="wedgeRectCallout">
              <a:avLst>
                <a:gd name="adj1" fmla="val -60222"/>
                <a:gd name="adj2" fmla="val -209111"/>
              </a:avLst>
            </a:prstGeom>
            <a:solidFill>
              <a:srgbClr val="FFFFFF"/>
            </a:solidFill>
            <a:ln w="9525">
              <a:solidFill>
                <a:srgbClr val="000000"/>
              </a:solidFill>
              <a:miter lim="800000"/>
              <a:headEnd/>
              <a:tailEnd/>
            </a:ln>
          </p:spPr>
          <p:txBody>
            <a:bodyPr/>
            <a:lstStyle/>
            <a:p>
              <a:pPr algn="ctr" eaLnBrk="0" hangingPunct="0"/>
              <a:r>
                <a:rPr lang="ru-RU" sz="900" b="1">
                  <a:latin typeface="Times New Roman" pitchFamily="18" charset="0"/>
                </a:rPr>
                <a:t>Концептуальная модель маркетинговых </a:t>
              </a:r>
            </a:p>
            <a:p>
              <a:pPr algn="ctr" eaLnBrk="0" hangingPunct="0"/>
              <a:r>
                <a:rPr lang="ru-RU" sz="900" b="1">
                  <a:latin typeface="Times New Roman" pitchFamily="18" charset="0"/>
                </a:rPr>
                <a:t>отношений</a:t>
              </a:r>
            </a:p>
          </p:txBody>
        </p:sp>
        <p:sp>
          <p:nvSpPr>
            <p:cNvPr id="51316" name="Line 164"/>
            <p:cNvSpPr>
              <a:spLocks noChangeShapeType="1"/>
            </p:cNvSpPr>
            <p:nvPr/>
          </p:nvSpPr>
          <p:spPr bwMode="auto">
            <a:xfrm>
              <a:off x="1161" y="4914"/>
              <a:ext cx="1620" cy="7020"/>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ru-RU"/>
            </a:p>
          </p:txBody>
        </p:sp>
        <p:sp>
          <p:nvSpPr>
            <p:cNvPr id="51317" name="Line 165"/>
            <p:cNvSpPr>
              <a:spLocks noChangeShapeType="1"/>
            </p:cNvSpPr>
            <p:nvPr/>
          </p:nvSpPr>
          <p:spPr bwMode="auto">
            <a:xfrm flipH="1">
              <a:off x="2781" y="8334"/>
              <a:ext cx="720" cy="3600"/>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ru-RU"/>
            </a:p>
          </p:txBody>
        </p:sp>
        <p:sp>
          <p:nvSpPr>
            <p:cNvPr id="51318" name="Line 166"/>
            <p:cNvSpPr>
              <a:spLocks noChangeShapeType="1"/>
            </p:cNvSpPr>
            <p:nvPr/>
          </p:nvSpPr>
          <p:spPr bwMode="auto">
            <a:xfrm flipH="1">
              <a:off x="2781" y="7614"/>
              <a:ext cx="2520" cy="4320"/>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ru-RU"/>
            </a:p>
          </p:txBody>
        </p:sp>
        <p:sp>
          <p:nvSpPr>
            <p:cNvPr id="51319" name="Text Box 167"/>
            <p:cNvSpPr txBox="1">
              <a:spLocks noChangeArrowheads="1"/>
            </p:cNvSpPr>
            <p:nvPr/>
          </p:nvSpPr>
          <p:spPr bwMode="auto">
            <a:xfrm>
              <a:off x="1701" y="11934"/>
              <a:ext cx="3420" cy="1080"/>
            </a:xfrm>
            <a:prstGeom prst="rect">
              <a:avLst/>
            </a:prstGeom>
            <a:solidFill>
              <a:srgbClr val="FFFFFF"/>
            </a:solidFill>
            <a:ln w="9525">
              <a:solidFill>
                <a:srgbClr val="000000"/>
              </a:solidFill>
              <a:miter lim="800000"/>
              <a:headEnd/>
              <a:tailEnd/>
            </a:ln>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a:r>
                <a:rPr lang="ru-RU" sz="900" b="1" i="1">
                  <a:latin typeface="Times New Roman" pitchFamily="18" charset="0"/>
                </a:rPr>
                <a:t>Оси соответствия элементов и характеристик концептуальных моделей</a:t>
              </a:r>
            </a:p>
          </p:txBody>
        </p:sp>
        <p:sp>
          <p:nvSpPr>
            <p:cNvPr id="51320" name="Line 168"/>
            <p:cNvSpPr>
              <a:spLocks noChangeShapeType="1"/>
            </p:cNvSpPr>
            <p:nvPr/>
          </p:nvSpPr>
          <p:spPr bwMode="auto">
            <a:xfrm flipH="1">
              <a:off x="2781" y="7074"/>
              <a:ext cx="4140" cy="4860"/>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ru-RU"/>
            </a:p>
          </p:txBody>
        </p:sp>
        <p:sp>
          <p:nvSpPr>
            <p:cNvPr id="51321" name="Line 169"/>
            <p:cNvSpPr>
              <a:spLocks noChangeShapeType="1"/>
            </p:cNvSpPr>
            <p:nvPr/>
          </p:nvSpPr>
          <p:spPr bwMode="auto">
            <a:xfrm flipH="1">
              <a:off x="2781" y="6534"/>
              <a:ext cx="6300" cy="5400"/>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ru-RU"/>
            </a:p>
          </p:txBody>
        </p:sp>
        <p:sp>
          <p:nvSpPr>
            <p:cNvPr id="51322" name="Line 170"/>
            <p:cNvSpPr>
              <a:spLocks noChangeShapeType="1"/>
            </p:cNvSpPr>
            <p:nvPr/>
          </p:nvSpPr>
          <p:spPr bwMode="auto">
            <a:xfrm>
              <a:off x="5301" y="5814"/>
              <a:ext cx="0" cy="36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23" name="Line 171"/>
            <p:cNvSpPr>
              <a:spLocks noChangeShapeType="1"/>
            </p:cNvSpPr>
            <p:nvPr/>
          </p:nvSpPr>
          <p:spPr bwMode="auto">
            <a:xfrm>
              <a:off x="5301" y="4734"/>
              <a:ext cx="0" cy="72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324" name="Line 172"/>
            <p:cNvSpPr>
              <a:spLocks noChangeShapeType="1"/>
            </p:cNvSpPr>
            <p:nvPr/>
          </p:nvSpPr>
          <p:spPr bwMode="auto">
            <a:xfrm>
              <a:off x="3501" y="5094"/>
              <a:ext cx="0" cy="252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gr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392238" y="422275"/>
            <a:ext cx="7859712" cy="703263"/>
          </a:xfrm>
        </p:spPr>
        <p:txBody>
          <a:bodyPr/>
          <a:lstStyle/>
          <a:p>
            <a:pPr eaLnBrk="1" hangingPunct="1"/>
            <a:r>
              <a:rPr lang="ru-RU" sz="3800" b="1" smtClean="0"/>
              <a:t>Принципы организации будущего</a:t>
            </a:r>
          </a:p>
        </p:txBody>
      </p:sp>
      <p:sp>
        <p:nvSpPr>
          <p:cNvPr id="182275" name="Rectangle 3"/>
          <p:cNvSpPr>
            <a:spLocks noGrp="1" noChangeArrowheads="1"/>
          </p:cNvSpPr>
          <p:nvPr>
            <p:ph type="body" sz="half" idx="1"/>
          </p:nvPr>
        </p:nvSpPr>
        <p:spPr>
          <a:xfrm>
            <a:off x="457200" y="1600200"/>
            <a:ext cx="8507413" cy="4530725"/>
          </a:xfrm>
          <a:solidFill>
            <a:srgbClr val="FFCCFF"/>
          </a:solidFill>
          <a:effectLst>
            <a:outerShdw dist="107763" dir="18900000" algn="ctr" rotWithShape="0">
              <a:schemeClr val="bg2">
                <a:alpha val="50000"/>
              </a:schemeClr>
            </a:outerShdw>
          </a:effectLst>
        </p:spPr>
        <p:txBody>
          <a:bodyPr/>
          <a:lstStyle/>
          <a:p>
            <a:pPr eaLnBrk="1" hangingPunct="1">
              <a:lnSpc>
                <a:spcPct val="90000"/>
              </a:lnSpc>
              <a:spcAft>
                <a:spcPct val="10000"/>
              </a:spcAft>
              <a:defRPr/>
            </a:pPr>
            <a:r>
              <a:rPr lang="ru-RU" sz="2600" smtClean="0"/>
              <a:t>Компактность </a:t>
            </a:r>
          </a:p>
          <a:p>
            <a:pPr eaLnBrk="1" hangingPunct="1">
              <a:lnSpc>
                <a:spcPct val="90000"/>
              </a:lnSpc>
              <a:spcAft>
                <a:spcPct val="10000"/>
              </a:spcAft>
              <a:defRPr/>
            </a:pPr>
            <a:r>
              <a:rPr lang="ru-RU" sz="2600" smtClean="0"/>
              <a:t>Минимальное число уровней организационной структуры</a:t>
            </a:r>
          </a:p>
          <a:p>
            <a:pPr eaLnBrk="1" hangingPunct="1">
              <a:lnSpc>
                <a:spcPct val="90000"/>
              </a:lnSpc>
              <a:spcAft>
                <a:spcPct val="10000"/>
              </a:spcAft>
              <a:defRPr/>
            </a:pPr>
            <a:r>
              <a:rPr lang="ru-RU" sz="2600" smtClean="0"/>
              <a:t>Относительная кратковременность существования</a:t>
            </a:r>
          </a:p>
          <a:p>
            <a:pPr eaLnBrk="1" hangingPunct="1">
              <a:lnSpc>
                <a:spcPct val="90000"/>
              </a:lnSpc>
              <a:spcAft>
                <a:spcPct val="10000"/>
              </a:spcAft>
              <a:defRPr/>
            </a:pPr>
            <a:r>
              <a:rPr lang="ru-RU" sz="2600" smtClean="0"/>
              <a:t>Деятельность на основе проектов</a:t>
            </a:r>
          </a:p>
          <a:p>
            <a:pPr eaLnBrk="1" hangingPunct="1">
              <a:lnSpc>
                <a:spcPct val="90000"/>
              </a:lnSpc>
              <a:spcAft>
                <a:spcPct val="10000"/>
              </a:spcAft>
              <a:defRPr/>
            </a:pPr>
            <a:r>
              <a:rPr lang="ru-RU" sz="2600" smtClean="0"/>
              <a:t>Преобладание горизонтальных связей</a:t>
            </a:r>
          </a:p>
          <a:p>
            <a:pPr eaLnBrk="1" hangingPunct="1">
              <a:lnSpc>
                <a:spcPct val="90000"/>
              </a:lnSpc>
              <a:spcAft>
                <a:spcPct val="10000"/>
              </a:spcAft>
              <a:defRPr/>
            </a:pPr>
            <a:r>
              <a:rPr lang="ru-RU" sz="2600" smtClean="0"/>
              <a:t>Циркулярность (организационная демократия)</a:t>
            </a:r>
          </a:p>
          <a:p>
            <a:pPr eaLnBrk="1" hangingPunct="1">
              <a:lnSpc>
                <a:spcPct val="90000"/>
              </a:lnSpc>
              <a:spcAft>
                <a:spcPct val="10000"/>
              </a:spcAft>
              <a:defRPr/>
            </a:pPr>
            <a:r>
              <a:rPr lang="ru-RU" sz="2600" smtClean="0"/>
              <a:t>Максимальная открытость</a:t>
            </a:r>
          </a:p>
          <a:p>
            <a:pPr eaLnBrk="1" hangingPunct="1">
              <a:lnSpc>
                <a:spcPct val="90000"/>
              </a:lnSpc>
              <a:spcAft>
                <a:spcPct val="10000"/>
              </a:spcAft>
              <a:defRPr/>
            </a:pPr>
            <a:r>
              <a:rPr lang="ru-RU" sz="2600" smtClean="0"/>
              <a:t>Косвенный контроль за результатами деятельности</a:t>
            </a:r>
          </a:p>
        </p:txBody>
      </p:sp>
      <p:sp>
        <p:nvSpPr>
          <p:cNvPr id="52228" name="Text Box 4"/>
          <p:cNvSpPr txBox="1">
            <a:spLocks noChangeArrowheads="1"/>
          </p:cNvSpPr>
          <p:nvPr/>
        </p:nvSpPr>
        <p:spPr bwMode="auto">
          <a:xfrm>
            <a:off x="396875" y="6308725"/>
            <a:ext cx="5903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ru-RU" sz="1200"/>
              <a:t>Источник: Норстрем К., Риддерстрале Й. Бизнес в стиле фанк. Стокгольмская школа экономики в Санкт-Петербурге. 2000</a:t>
            </a:r>
          </a:p>
        </p:txBody>
      </p:sp>
      <p:sp>
        <p:nvSpPr>
          <p:cNvPr id="52229" name="Oval 5" descr="Зеленый мрамор"/>
          <p:cNvSpPr>
            <a:spLocks noChangeArrowheads="1"/>
          </p:cNvSpPr>
          <p:nvPr/>
        </p:nvSpPr>
        <p:spPr bwMode="auto">
          <a:xfrm>
            <a:off x="6804025" y="6237288"/>
            <a:ext cx="2305050" cy="549275"/>
          </a:xfrm>
          <a:prstGeom prst="ellipse">
            <a:avLst/>
          </a:prstGeom>
          <a:blipFill dpi="0" rotWithShape="1">
            <a:blip r:embed="rId2"/>
            <a:srcRect/>
            <a:tile tx="0" ty="0" sx="100000" sy="100000" flip="none" algn="tl"/>
          </a:blipFill>
          <a:ln w="9525">
            <a:solidFill>
              <a:schemeClr val="tx1"/>
            </a:solidFill>
            <a:round/>
            <a:headEnd/>
            <a:tailEnd/>
          </a:ln>
        </p:spPr>
        <p:txBody>
          <a:bodyPr wrap="none" anchor="ctr"/>
          <a:lstStyle/>
          <a:p>
            <a:pPr algn="ctr"/>
            <a:r>
              <a:rPr lang="ru-RU" sz="1600" b="1">
                <a:solidFill>
                  <a:srgbClr val="FFFFFF"/>
                </a:solidFill>
                <a:latin typeface="Times New Roman" pitchFamily="18" charset="0"/>
              </a:rPr>
              <a:t>Структура организации</a:t>
            </a:r>
          </a:p>
        </p:txBody>
      </p:sp>
      <p:pic>
        <p:nvPicPr>
          <p:cNvPr id="52230" name="Picture 6" descr="j029324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323850" y="341313"/>
            <a:ext cx="1063625" cy="784225"/>
          </a:xfrm>
          <a:noFill/>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23850" y="277813"/>
            <a:ext cx="8229600" cy="703262"/>
          </a:xfrm>
        </p:spPr>
        <p:txBody>
          <a:bodyPr/>
          <a:lstStyle/>
          <a:p>
            <a:pPr eaLnBrk="1" hangingPunct="1"/>
            <a:r>
              <a:rPr lang="ru-RU" sz="3800" smtClean="0"/>
              <a:t>Управление как сущность организации</a:t>
            </a:r>
          </a:p>
        </p:txBody>
      </p:sp>
      <p:sp>
        <p:nvSpPr>
          <p:cNvPr id="76803" name="Rectangle 3"/>
          <p:cNvSpPr>
            <a:spLocks noGrp="1" noChangeArrowheads="1"/>
          </p:cNvSpPr>
          <p:nvPr>
            <p:ph type="body" sz="half" idx="1"/>
          </p:nvPr>
        </p:nvSpPr>
        <p:spPr>
          <a:xfrm>
            <a:off x="395288" y="908050"/>
            <a:ext cx="5124450" cy="1219200"/>
          </a:xfrm>
        </p:spPr>
        <p:txBody>
          <a:bodyPr/>
          <a:lstStyle/>
          <a:p>
            <a:pPr eaLnBrk="1" hangingPunct="1">
              <a:buFont typeface="Wingdings" pitchFamily="2" charset="2"/>
              <a:buNone/>
            </a:pPr>
            <a:r>
              <a:rPr lang="ru-RU" sz="1600" b="1" smtClean="0">
                <a:solidFill>
                  <a:srgbClr val="CC3300"/>
                </a:solidFill>
              </a:rPr>
              <a:t>Способность системы сохранять свою качественную определенность, поддерживать динамическое равновесие со средой, совершенствоваться</a:t>
            </a:r>
          </a:p>
        </p:txBody>
      </p:sp>
      <p:grpSp>
        <p:nvGrpSpPr>
          <p:cNvPr id="54276" name="Group 26"/>
          <p:cNvGrpSpPr>
            <a:grpSpLocks/>
          </p:cNvGrpSpPr>
          <p:nvPr/>
        </p:nvGrpSpPr>
        <p:grpSpPr bwMode="auto">
          <a:xfrm>
            <a:off x="323850" y="2205038"/>
            <a:ext cx="8640763" cy="3867150"/>
            <a:chOff x="204" y="1357"/>
            <a:chExt cx="5443" cy="2436"/>
          </a:xfrm>
        </p:grpSpPr>
        <p:sp>
          <p:nvSpPr>
            <p:cNvPr id="76805" name="AutoShape 5"/>
            <p:cNvSpPr>
              <a:spLocks noChangeArrowheads="1"/>
            </p:cNvSpPr>
            <p:nvPr/>
          </p:nvSpPr>
          <p:spPr bwMode="auto">
            <a:xfrm>
              <a:off x="295" y="1357"/>
              <a:ext cx="1225" cy="576"/>
            </a:xfrm>
            <a:prstGeom prst="downArrowCallout">
              <a:avLst>
                <a:gd name="adj1" fmla="val 53168"/>
                <a:gd name="adj2" fmla="val 53168"/>
                <a:gd name="adj3" fmla="val 16667"/>
                <a:gd name="adj4" fmla="val 66667"/>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1800" b="1"/>
                <a:t>ОРГАНИЗАЦИЯ</a:t>
              </a:r>
            </a:p>
          </p:txBody>
        </p:sp>
        <p:sp>
          <p:nvSpPr>
            <p:cNvPr id="76806" name="AutoShape 6"/>
            <p:cNvSpPr>
              <a:spLocks noChangeArrowheads="1"/>
            </p:cNvSpPr>
            <p:nvPr/>
          </p:nvSpPr>
          <p:spPr bwMode="auto">
            <a:xfrm>
              <a:off x="1610" y="1357"/>
              <a:ext cx="1225" cy="576"/>
            </a:xfrm>
            <a:prstGeom prst="downArrowCallout">
              <a:avLst>
                <a:gd name="adj1" fmla="val 53168"/>
                <a:gd name="adj2" fmla="val 53168"/>
                <a:gd name="adj3" fmla="val 16667"/>
                <a:gd name="adj4" fmla="val 66667"/>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1800" b="1"/>
                <a:t>ПРИНЦИПЫ</a:t>
              </a:r>
            </a:p>
          </p:txBody>
        </p:sp>
        <p:sp>
          <p:nvSpPr>
            <p:cNvPr id="76807" name="AutoShape 7"/>
            <p:cNvSpPr>
              <a:spLocks noChangeArrowheads="1"/>
            </p:cNvSpPr>
            <p:nvPr/>
          </p:nvSpPr>
          <p:spPr bwMode="auto">
            <a:xfrm>
              <a:off x="2926" y="1357"/>
              <a:ext cx="1225" cy="576"/>
            </a:xfrm>
            <a:prstGeom prst="downArrowCallout">
              <a:avLst>
                <a:gd name="adj1" fmla="val 53168"/>
                <a:gd name="adj2" fmla="val 53168"/>
                <a:gd name="adj3" fmla="val 16667"/>
                <a:gd name="adj4" fmla="val 66667"/>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1800" b="1"/>
                <a:t>ФУНКЦИИ</a:t>
              </a:r>
            </a:p>
          </p:txBody>
        </p:sp>
        <p:sp>
          <p:nvSpPr>
            <p:cNvPr id="76808" name="AutoShape 8"/>
            <p:cNvSpPr>
              <a:spLocks noChangeArrowheads="1"/>
            </p:cNvSpPr>
            <p:nvPr/>
          </p:nvSpPr>
          <p:spPr bwMode="auto">
            <a:xfrm>
              <a:off x="4241" y="1357"/>
              <a:ext cx="1224" cy="576"/>
            </a:xfrm>
            <a:prstGeom prst="downArrowCallout">
              <a:avLst>
                <a:gd name="adj1" fmla="val 53125"/>
                <a:gd name="adj2" fmla="val 53125"/>
                <a:gd name="adj3" fmla="val 16667"/>
                <a:gd name="adj4" fmla="val 66667"/>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1800" b="1"/>
                <a:t>МЕТОДЫ</a:t>
              </a:r>
            </a:p>
          </p:txBody>
        </p:sp>
        <p:sp>
          <p:nvSpPr>
            <p:cNvPr id="76809" name="AutoShape 9"/>
            <p:cNvSpPr>
              <a:spLocks noChangeArrowheads="1"/>
            </p:cNvSpPr>
            <p:nvPr/>
          </p:nvSpPr>
          <p:spPr bwMode="auto">
            <a:xfrm>
              <a:off x="204" y="2024"/>
              <a:ext cx="1299" cy="3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1800" b="1"/>
                <a:t>Объекты</a:t>
              </a:r>
            </a:p>
          </p:txBody>
        </p:sp>
        <p:sp>
          <p:nvSpPr>
            <p:cNvPr id="76810" name="AutoShape 10"/>
            <p:cNvSpPr>
              <a:spLocks noChangeArrowheads="1"/>
            </p:cNvSpPr>
            <p:nvPr/>
          </p:nvSpPr>
          <p:spPr bwMode="auto">
            <a:xfrm>
              <a:off x="250" y="2523"/>
              <a:ext cx="1299" cy="3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2"/>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1800" b="1">
                  <a:solidFill>
                    <a:srgbClr val="FFFFFF"/>
                  </a:solidFill>
                </a:rPr>
                <a:t>Структуры</a:t>
              </a:r>
            </a:p>
          </p:txBody>
        </p:sp>
        <p:sp>
          <p:nvSpPr>
            <p:cNvPr id="76811" name="AutoShape 11"/>
            <p:cNvSpPr>
              <a:spLocks noChangeArrowheads="1"/>
            </p:cNvSpPr>
            <p:nvPr/>
          </p:nvSpPr>
          <p:spPr bwMode="auto">
            <a:xfrm>
              <a:off x="250" y="2977"/>
              <a:ext cx="1299" cy="3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1800" b="1"/>
                <a:t>Процессы</a:t>
              </a:r>
            </a:p>
          </p:txBody>
        </p:sp>
        <p:sp>
          <p:nvSpPr>
            <p:cNvPr id="76812" name="AutoShape 12"/>
            <p:cNvSpPr>
              <a:spLocks noChangeArrowheads="1"/>
            </p:cNvSpPr>
            <p:nvPr/>
          </p:nvSpPr>
          <p:spPr bwMode="auto">
            <a:xfrm>
              <a:off x="204" y="3430"/>
              <a:ext cx="1391" cy="3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FF"/>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1800" b="1"/>
                <a:t>Процедуры</a:t>
              </a:r>
            </a:p>
          </p:txBody>
        </p:sp>
        <p:sp>
          <p:nvSpPr>
            <p:cNvPr id="54287" name="Text Box 13"/>
            <p:cNvSpPr txBox="1">
              <a:spLocks noChangeArrowheads="1"/>
            </p:cNvSpPr>
            <p:nvPr/>
          </p:nvSpPr>
          <p:spPr bwMode="auto">
            <a:xfrm>
              <a:off x="1555" y="2111"/>
              <a:ext cx="1330" cy="230"/>
            </a:xfrm>
            <a:prstGeom prst="rect">
              <a:avLst/>
            </a:prstGeom>
            <a:solidFill>
              <a:srgbClr val="FFFFCC"/>
            </a:solidFill>
            <a:ln w="28575">
              <a:solidFill>
                <a:srgbClr val="CC3300"/>
              </a:solidFill>
              <a:miter lim="800000"/>
              <a:headEnd/>
              <a:tailEnd/>
            </a:ln>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ru-RU" sz="1600" b="1" i="1"/>
                <a:t>Формирования</a:t>
              </a:r>
            </a:p>
          </p:txBody>
        </p:sp>
        <p:sp>
          <p:nvSpPr>
            <p:cNvPr id="54288" name="Text Box 14"/>
            <p:cNvSpPr txBox="1">
              <a:spLocks noChangeArrowheads="1"/>
            </p:cNvSpPr>
            <p:nvPr/>
          </p:nvSpPr>
          <p:spPr bwMode="auto">
            <a:xfrm>
              <a:off x="1555" y="2573"/>
              <a:ext cx="1330" cy="230"/>
            </a:xfrm>
            <a:prstGeom prst="rect">
              <a:avLst/>
            </a:prstGeom>
            <a:solidFill>
              <a:srgbClr val="FFFFCC"/>
            </a:solidFill>
            <a:ln w="28575">
              <a:solidFill>
                <a:srgbClr val="CC3300"/>
              </a:solidFill>
              <a:miter lim="800000"/>
              <a:headEnd/>
              <a:tailEnd/>
            </a:ln>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ru-RU" sz="1600" b="1" i="1"/>
                <a:t>Взаимосвязи</a:t>
              </a:r>
            </a:p>
          </p:txBody>
        </p:sp>
        <p:sp>
          <p:nvSpPr>
            <p:cNvPr id="54289" name="Text Box 15"/>
            <p:cNvSpPr txBox="1">
              <a:spLocks noChangeArrowheads="1"/>
            </p:cNvSpPr>
            <p:nvPr/>
          </p:nvSpPr>
          <p:spPr bwMode="auto">
            <a:xfrm>
              <a:off x="2942" y="2573"/>
              <a:ext cx="1315" cy="230"/>
            </a:xfrm>
            <a:prstGeom prst="rect">
              <a:avLst/>
            </a:prstGeom>
            <a:solidFill>
              <a:srgbClr val="FFFFCC"/>
            </a:solidFill>
            <a:ln w="28575">
              <a:solidFill>
                <a:srgbClr val="CC3300"/>
              </a:solidFill>
              <a:miter lim="800000"/>
              <a:headEnd/>
              <a:tailEnd/>
            </a:ln>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ru-RU" sz="1600" b="1" i="1"/>
                <a:t>Распределения</a:t>
              </a:r>
            </a:p>
          </p:txBody>
        </p:sp>
        <p:sp>
          <p:nvSpPr>
            <p:cNvPr id="54290" name="Text Box 16"/>
            <p:cNvSpPr txBox="1">
              <a:spLocks noChangeArrowheads="1"/>
            </p:cNvSpPr>
            <p:nvPr/>
          </p:nvSpPr>
          <p:spPr bwMode="auto">
            <a:xfrm>
              <a:off x="2951" y="3067"/>
              <a:ext cx="1315" cy="230"/>
            </a:xfrm>
            <a:prstGeom prst="rect">
              <a:avLst/>
            </a:prstGeom>
            <a:solidFill>
              <a:srgbClr val="FFFFCC"/>
            </a:solidFill>
            <a:ln w="28575">
              <a:solidFill>
                <a:srgbClr val="CC3300"/>
              </a:solidFill>
              <a:miter lim="800000"/>
              <a:headEnd/>
              <a:tailEnd/>
            </a:ln>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ru-RU" sz="1600" b="1" i="1"/>
                <a:t>Реализация</a:t>
              </a:r>
            </a:p>
          </p:txBody>
        </p:sp>
        <p:sp>
          <p:nvSpPr>
            <p:cNvPr id="54291" name="Text Box 17"/>
            <p:cNvSpPr txBox="1">
              <a:spLocks noChangeArrowheads="1"/>
            </p:cNvSpPr>
            <p:nvPr/>
          </p:nvSpPr>
          <p:spPr bwMode="auto">
            <a:xfrm>
              <a:off x="2971" y="3521"/>
              <a:ext cx="1315" cy="230"/>
            </a:xfrm>
            <a:prstGeom prst="rect">
              <a:avLst/>
            </a:prstGeom>
            <a:solidFill>
              <a:srgbClr val="FFFFCC"/>
            </a:solidFill>
            <a:ln w="28575">
              <a:solidFill>
                <a:srgbClr val="CC3300"/>
              </a:solidFill>
              <a:miter lim="800000"/>
              <a:headEnd/>
              <a:tailEnd/>
            </a:ln>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ru-RU" sz="1600" b="1" i="1"/>
                <a:t>Взаимодействия</a:t>
              </a:r>
            </a:p>
          </p:txBody>
        </p:sp>
        <p:sp>
          <p:nvSpPr>
            <p:cNvPr id="54292" name="Text Box 18"/>
            <p:cNvSpPr txBox="1">
              <a:spLocks noChangeArrowheads="1"/>
            </p:cNvSpPr>
            <p:nvPr/>
          </p:nvSpPr>
          <p:spPr bwMode="auto">
            <a:xfrm>
              <a:off x="1547" y="3067"/>
              <a:ext cx="1329" cy="230"/>
            </a:xfrm>
            <a:prstGeom prst="rect">
              <a:avLst/>
            </a:prstGeom>
            <a:solidFill>
              <a:srgbClr val="FFFFCC"/>
            </a:solidFill>
            <a:ln w="28575">
              <a:solidFill>
                <a:srgbClr val="CC3300"/>
              </a:solidFill>
              <a:miter lim="800000"/>
              <a:headEnd/>
              <a:tailEnd/>
            </a:ln>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ru-RU" sz="1600" b="1" i="1"/>
                <a:t>Построения</a:t>
              </a:r>
            </a:p>
          </p:txBody>
        </p:sp>
        <p:sp>
          <p:nvSpPr>
            <p:cNvPr id="54293" name="Text Box 19"/>
            <p:cNvSpPr txBox="1">
              <a:spLocks noChangeArrowheads="1"/>
            </p:cNvSpPr>
            <p:nvPr/>
          </p:nvSpPr>
          <p:spPr bwMode="auto">
            <a:xfrm>
              <a:off x="1565" y="3521"/>
              <a:ext cx="1330" cy="230"/>
            </a:xfrm>
            <a:prstGeom prst="rect">
              <a:avLst/>
            </a:prstGeom>
            <a:solidFill>
              <a:srgbClr val="FFFFCC"/>
            </a:solidFill>
            <a:ln w="28575">
              <a:solidFill>
                <a:srgbClr val="CC3300"/>
              </a:solidFill>
              <a:miter lim="800000"/>
              <a:headEnd/>
              <a:tailEnd/>
            </a:ln>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ru-RU" sz="1600" b="1" i="1"/>
                <a:t>Осуществления</a:t>
              </a:r>
            </a:p>
          </p:txBody>
        </p:sp>
        <p:sp>
          <p:nvSpPr>
            <p:cNvPr id="54294" name="Text Box 20"/>
            <p:cNvSpPr txBox="1">
              <a:spLocks noChangeArrowheads="1"/>
            </p:cNvSpPr>
            <p:nvPr/>
          </p:nvSpPr>
          <p:spPr bwMode="auto">
            <a:xfrm>
              <a:off x="2942" y="2111"/>
              <a:ext cx="1315" cy="230"/>
            </a:xfrm>
            <a:prstGeom prst="rect">
              <a:avLst/>
            </a:prstGeom>
            <a:solidFill>
              <a:srgbClr val="FFFFCC"/>
            </a:solidFill>
            <a:ln w="28575">
              <a:solidFill>
                <a:srgbClr val="CC3300"/>
              </a:solidFill>
              <a:miter lim="800000"/>
              <a:headEnd/>
              <a:tailEnd/>
            </a:ln>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ru-RU" sz="1600" b="1" i="1"/>
                <a:t>Целеполагания</a:t>
              </a:r>
            </a:p>
          </p:txBody>
        </p:sp>
        <p:sp>
          <p:nvSpPr>
            <p:cNvPr id="54295" name="Text Box 21"/>
            <p:cNvSpPr txBox="1">
              <a:spLocks noChangeArrowheads="1"/>
            </p:cNvSpPr>
            <p:nvPr/>
          </p:nvSpPr>
          <p:spPr bwMode="auto">
            <a:xfrm>
              <a:off x="4331" y="3517"/>
              <a:ext cx="1316" cy="230"/>
            </a:xfrm>
            <a:prstGeom prst="rect">
              <a:avLst/>
            </a:prstGeom>
            <a:solidFill>
              <a:srgbClr val="FFFFCC"/>
            </a:solidFill>
            <a:ln w="28575">
              <a:solidFill>
                <a:srgbClr val="CC3300"/>
              </a:solidFill>
              <a:miter lim="800000"/>
              <a:headEnd/>
              <a:tailEnd/>
            </a:ln>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ru-RU" sz="1600" b="1" i="1"/>
                <a:t>Алгоритмизация</a:t>
              </a:r>
            </a:p>
          </p:txBody>
        </p:sp>
        <p:sp>
          <p:nvSpPr>
            <p:cNvPr id="54296" name="Text Box 22"/>
            <p:cNvSpPr txBox="1">
              <a:spLocks noChangeArrowheads="1"/>
            </p:cNvSpPr>
            <p:nvPr/>
          </p:nvSpPr>
          <p:spPr bwMode="auto">
            <a:xfrm>
              <a:off x="4322" y="3063"/>
              <a:ext cx="1316" cy="230"/>
            </a:xfrm>
            <a:prstGeom prst="rect">
              <a:avLst/>
            </a:prstGeom>
            <a:solidFill>
              <a:srgbClr val="FFFFCC"/>
            </a:solidFill>
            <a:ln w="28575">
              <a:solidFill>
                <a:srgbClr val="CC3300"/>
              </a:solidFill>
              <a:miter lim="800000"/>
              <a:headEnd/>
              <a:tailEnd/>
            </a:ln>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ru-RU" sz="1600" b="1" i="1"/>
                <a:t>Воздействия</a:t>
              </a:r>
            </a:p>
          </p:txBody>
        </p:sp>
        <p:sp>
          <p:nvSpPr>
            <p:cNvPr id="54297" name="Text Box 23"/>
            <p:cNvSpPr txBox="1">
              <a:spLocks noChangeArrowheads="1"/>
            </p:cNvSpPr>
            <p:nvPr/>
          </p:nvSpPr>
          <p:spPr bwMode="auto">
            <a:xfrm>
              <a:off x="4304" y="2568"/>
              <a:ext cx="1315" cy="230"/>
            </a:xfrm>
            <a:prstGeom prst="rect">
              <a:avLst/>
            </a:prstGeom>
            <a:solidFill>
              <a:srgbClr val="FFFFCC"/>
            </a:solidFill>
            <a:ln w="28575">
              <a:solidFill>
                <a:srgbClr val="CC3300"/>
              </a:solidFill>
              <a:miter lim="800000"/>
              <a:headEnd/>
              <a:tailEnd/>
            </a:ln>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ru-RU" sz="1600" b="1" i="1"/>
                <a:t>Стабилизация</a:t>
              </a:r>
            </a:p>
          </p:txBody>
        </p:sp>
        <p:sp>
          <p:nvSpPr>
            <p:cNvPr id="54298" name="Text Box 24"/>
            <p:cNvSpPr txBox="1">
              <a:spLocks noChangeArrowheads="1"/>
            </p:cNvSpPr>
            <p:nvPr/>
          </p:nvSpPr>
          <p:spPr bwMode="auto">
            <a:xfrm>
              <a:off x="4314" y="2111"/>
              <a:ext cx="1316" cy="230"/>
            </a:xfrm>
            <a:prstGeom prst="rect">
              <a:avLst/>
            </a:prstGeom>
            <a:solidFill>
              <a:srgbClr val="FFFFCC"/>
            </a:solidFill>
            <a:ln w="28575">
              <a:solidFill>
                <a:srgbClr val="CC3300"/>
              </a:solidFill>
              <a:miter lim="800000"/>
              <a:headEnd/>
              <a:tailEnd/>
            </a:ln>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ru-RU" sz="1600" b="1" i="1"/>
                <a:t>Объдинения</a:t>
              </a:r>
            </a:p>
          </p:txBody>
        </p:sp>
      </p:grpSp>
      <p:pic>
        <p:nvPicPr>
          <p:cNvPr id="54277" name="Picture 27" descr="j0293240"/>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8172450" y="476250"/>
            <a:ext cx="847725" cy="625475"/>
          </a:xfrm>
          <a:noFill/>
        </p:spPr>
      </p:pic>
      <p:sp>
        <p:nvSpPr>
          <p:cNvPr id="54278" name="Oval 31" descr="Папирус"/>
          <p:cNvSpPr>
            <a:spLocks noChangeArrowheads="1"/>
          </p:cNvSpPr>
          <p:nvPr/>
        </p:nvSpPr>
        <p:spPr bwMode="auto">
          <a:xfrm>
            <a:off x="34925" y="6264275"/>
            <a:ext cx="1873250" cy="549275"/>
          </a:xfrm>
          <a:prstGeom prst="ellipse">
            <a:avLst/>
          </a:prstGeom>
          <a:blipFill dpi="0" rotWithShape="1">
            <a:blip r:embed="rId3"/>
            <a:srcRect/>
            <a:tile tx="0" ty="0" sx="100000" sy="100000" flip="none" algn="tl"/>
          </a:blipFill>
          <a:ln w="9525">
            <a:solidFill>
              <a:schemeClr val="accent1"/>
            </a:solidFill>
            <a:round/>
            <a:headEnd/>
            <a:tailEnd/>
          </a:ln>
        </p:spPr>
        <p:txBody>
          <a:bodyPr wrap="none" anchor="ctr"/>
          <a:lstStyle/>
          <a:p>
            <a:pPr algn="ctr"/>
            <a:r>
              <a:rPr lang="ru-RU" sz="1600" b="1">
                <a:latin typeface="Times New Roman" pitchFamily="18" charset="0"/>
              </a:rPr>
              <a:t>Управление</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fade">
                                      <p:cBhvr>
                                        <p:cTn id="7" dur="2000"/>
                                        <p:tgtEl>
                                          <p:spTgt spid="768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803">
                                            <p:txEl>
                                              <p:pRg st="0" end="0"/>
                                            </p:txEl>
                                          </p:spTgt>
                                        </p:tgtEl>
                                        <p:attrNameLst>
                                          <p:attrName>style.visibility</p:attrName>
                                        </p:attrNameLst>
                                      </p:cBhvr>
                                      <p:to>
                                        <p:strVal val="visible"/>
                                      </p:to>
                                    </p:set>
                                    <p:animEffect transition="in" filter="fade">
                                      <p:cBhvr>
                                        <p:cTn id="12" dur="2000"/>
                                        <p:tgtEl>
                                          <p:spTgt spid="76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3" name="Rectangle 5"/>
          <p:cNvSpPr>
            <a:spLocks noGrp="1" noChangeArrowheads="1"/>
          </p:cNvSpPr>
          <p:nvPr>
            <p:ph type="title"/>
          </p:nvPr>
        </p:nvSpPr>
        <p:spPr>
          <a:solidFill>
            <a:srgbClr val="CCFFCC"/>
          </a:solidFill>
          <a:ln>
            <a:solidFill>
              <a:schemeClr val="tx2"/>
            </a:solidFill>
            <a:miter lim="800000"/>
            <a:headEnd/>
            <a:tailEnd/>
          </a:ln>
        </p:spPr>
        <p:txBody>
          <a:bodyPr/>
          <a:lstStyle/>
          <a:p>
            <a:pPr algn="r" eaLnBrk="1" hangingPunct="1">
              <a:lnSpc>
                <a:spcPct val="75000"/>
              </a:lnSpc>
            </a:pPr>
            <a:r>
              <a:rPr lang="ru-RU" sz="3800" b="1" smtClean="0">
                <a:solidFill>
                  <a:srgbClr val="CC3300"/>
                </a:solidFill>
              </a:rPr>
              <a:t>Модель организации стратегического управления</a:t>
            </a:r>
            <a:r>
              <a:rPr lang="ru-RU" sz="3800" smtClean="0"/>
              <a:t> </a:t>
            </a:r>
          </a:p>
        </p:txBody>
      </p:sp>
      <p:pic>
        <p:nvPicPr>
          <p:cNvPr id="55299" name="Picture 4"/>
          <p:cNvPicPr>
            <a:picLocks noGrp="1" noChangeAspect="1" noChangeArrowheads="1"/>
          </p:cNvPicPr>
          <p:nvPr>
            <p:ph sz="half" idx="1"/>
          </p:nvPr>
        </p:nvPicPr>
        <p:blipFill>
          <a:blip r:embed="rId2">
            <a:lum bright="-6000" contrast="54000"/>
            <a:extLst>
              <a:ext uri="{28A0092B-C50C-407E-A947-70E740481C1C}">
                <a14:useLocalDpi xmlns:a14="http://schemas.microsoft.com/office/drawing/2010/main" val="0"/>
              </a:ext>
            </a:extLst>
          </a:blip>
          <a:srcRect/>
          <a:stretch>
            <a:fillRect/>
          </a:stretch>
        </p:blipFill>
        <p:spPr>
          <a:xfrm>
            <a:off x="457200" y="1557338"/>
            <a:ext cx="8218488" cy="4608512"/>
          </a:xfrm>
          <a:solidFill>
            <a:srgbClr val="C0C0C0"/>
          </a:solidFill>
          <a:ln>
            <a:solidFill>
              <a:schemeClr val="accent1"/>
            </a:solidFill>
            <a:miter lim="800000"/>
            <a:headEnd/>
            <a:tailEnd/>
          </a:ln>
        </p:spPr>
      </p:pic>
      <p:sp>
        <p:nvSpPr>
          <p:cNvPr id="55300" name="Oval 8" descr="Папирус"/>
          <p:cNvSpPr>
            <a:spLocks noChangeArrowheads="1"/>
          </p:cNvSpPr>
          <p:nvPr/>
        </p:nvSpPr>
        <p:spPr bwMode="auto">
          <a:xfrm>
            <a:off x="34925" y="6264275"/>
            <a:ext cx="1873250" cy="549275"/>
          </a:xfrm>
          <a:prstGeom prst="ellipse">
            <a:avLst/>
          </a:prstGeom>
          <a:blipFill dpi="0" rotWithShape="1">
            <a:blip r:embed="rId3"/>
            <a:srcRect/>
            <a:tile tx="0" ty="0" sx="100000" sy="100000" flip="none" algn="tl"/>
          </a:blipFill>
          <a:ln w="9525">
            <a:solidFill>
              <a:schemeClr val="accent1"/>
            </a:solidFill>
            <a:round/>
            <a:headEnd/>
            <a:tailEnd/>
          </a:ln>
        </p:spPr>
        <p:txBody>
          <a:bodyPr wrap="none" anchor="ctr"/>
          <a:lstStyle/>
          <a:p>
            <a:pPr algn="ctr"/>
            <a:r>
              <a:rPr lang="ru-RU" sz="1600" b="1">
                <a:latin typeface="Times New Roman" pitchFamily="18" charset="0"/>
              </a:rPr>
              <a:t>Управление</a:t>
            </a:r>
          </a:p>
        </p:txBody>
      </p:sp>
      <p:pic>
        <p:nvPicPr>
          <p:cNvPr id="55301" name="Picture 9" descr="j0293240"/>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539750" y="404813"/>
            <a:ext cx="1063625" cy="784225"/>
          </a:xfr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0293">
                                            <p:txEl>
                                              <p:charRg st="4294967295" end="4294967295"/>
                                            </p:txEl>
                                          </p:spTgt>
                                        </p:tgtEl>
                                        <p:attrNameLst>
                                          <p:attrName>style.visibility</p:attrName>
                                        </p:attrNameLst>
                                      </p:cBhvr>
                                      <p:to>
                                        <p:strVal val="visible"/>
                                      </p:to>
                                    </p:set>
                                    <p:animEffect transition="in" filter="fade">
                                      <p:cBhvr>
                                        <p:cTn id="7" dur="1000"/>
                                        <p:tgtEl>
                                          <p:spTgt spid="140293">
                                            <p:txEl>
                                              <p:charRg st="4294967295" end="4294967295"/>
                                            </p:txEl>
                                          </p:spTgt>
                                        </p:tgtEl>
                                      </p:cBhvr>
                                    </p:animEffect>
                                    <p:anim calcmode="lin" valueType="num">
                                      <p:cBhvr>
                                        <p:cTn id="8" dur="1000" fill="hold"/>
                                        <p:tgtEl>
                                          <p:spTgt spid="140293">
                                            <p:txEl>
                                              <p:charRg st="4294967295" end="4294967295"/>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140293">
                                            <p:txEl>
                                              <p:charRg st="4294967295" end="429496729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40293">
                                            <p:txEl>
                                              <p:charRg st="4294967295" end="429496729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064"/>
          <p:cNvGrpSpPr>
            <a:grpSpLocks/>
          </p:cNvGrpSpPr>
          <p:nvPr/>
        </p:nvGrpSpPr>
        <p:grpSpPr bwMode="auto">
          <a:xfrm>
            <a:off x="468313" y="331788"/>
            <a:ext cx="8135937" cy="5862637"/>
            <a:chOff x="295" y="209"/>
            <a:chExt cx="5125" cy="3693"/>
          </a:xfrm>
        </p:grpSpPr>
        <p:sp>
          <p:nvSpPr>
            <p:cNvPr id="124952" name="_s1033"/>
            <p:cNvSpPr>
              <a:spLocks noChangeArrowheads="1"/>
            </p:cNvSpPr>
            <p:nvPr/>
          </p:nvSpPr>
          <p:spPr bwMode="auto">
            <a:xfrm>
              <a:off x="295" y="209"/>
              <a:ext cx="5125" cy="590"/>
            </a:xfrm>
            <a:prstGeom prst="roundRect">
              <a:avLst>
                <a:gd name="adj" fmla="val 16667"/>
              </a:avLst>
            </a:prstGeom>
            <a:solidFill>
              <a:srgbClr val="FF3399"/>
            </a:solidFill>
            <a:ln w="9525">
              <a:noFill/>
              <a:round/>
              <a:headEnd/>
              <a:tailEnd/>
            </a:ln>
            <a:effectLst>
              <a:outerShdw dist="107763" dir="13500000" algn="ctr" rotWithShape="0">
                <a:srgbClr val="808080">
                  <a:alpha val="50000"/>
                </a:srgbClr>
              </a:outerShdw>
            </a:effectLst>
          </p:spPr>
          <p:txBody>
            <a:bodyPr wrap="none" lIns="52921" tIns="26461" rIns="52921" bIns="26461" anchor="ctr"/>
            <a:lstStyle/>
            <a:p>
              <a:pPr algn="ctr">
                <a:defRPr/>
              </a:pPr>
              <a:r>
                <a:rPr lang="ru-RU" sz="4000" b="1" dirty="0" smtClean="0">
                  <a:solidFill>
                    <a:schemeClr val="tx2"/>
                  </a:solidFill>
                </a:rPr>
                <a:t>Учебные блоки курса</a:t>
              </a:r>
              <a:endParaRPr lang="ru-RU" sz="4000" b="1" dirty="0">
                <a:solidFill>
                  <a:schemeClr val="tx2"/>
                </a:solidFill>
              </a:endParaRPr>
            </a:p>
          </p:txBody>
        </p:sp>
        <p:sp>
          <p:nvSpPr>
            <p:cNvPr id="124953" name="_s1034"/>
            <p:cNvSpPr>
              <a:spLocks noChangeArrowheads="1"/>
            </p:cNvSpPr>
            <p:nvPr/>
          </p:nvSpPr>
          <p:spPr bwMode="auto">
            <a:xfrm>
              <a:off x="340" y="1117"/>
              <a:ext cx="2313" cy="907"/>
            </a:xfrm>
            <a:prstGeom prst="roundRect">
              <a:avLst>
                <a:gd name="adj" fmla="val 16667"/>
              </a:avLst>
            </a:prstGeom>
            <a:gradFill rotWithShape="1">
              <a:gsLst>
                <a:gs pos="0">
                  <a:srgbClr val="FFFF66">
                    <a:gamma/>
                    <a:shade val="76078"/>
                    <a:invGamma/>
                  </a:srgbClr>
                </a:gs>
                <a:gs pos="50000">
                  <a:srgbClr val="FFFF66"/>
                </a:gs>
                <a:gs pos="100000">
                  <a:srgbClr val="FFFF66">
                    <a:gamma/>
                    <a:shade val="76078"/>
                    <a:invGamma/>
                  </a:srgbClr>
                </a:gs>
              </a:gsLst>
              <a:lin ang="5400000" scaled="1"/>
            </a:gradFill>
            <a:ln w="9525">
              <a:solidFill>
                <a:schemeClr val="tx1"/>
              </a:solidFill>
              <a:round/>
              <a:headEnd/>
              <a:tailEnd/>
            </a:ln>
            <a:effectLst>
              <a:outerShdw dist="107763" dir="13500000" algn="ctr" rotWithShape="0">
                <a:srgbClr val="808080">
                  <a:alpha val="50000"/>
                </a:srgbClr>
              </a:outerShdw>
            </a:effectLst>
          </p:spPr>
          <p:txBody>
            <a:bodyPr wrap="none" lIns="52921" tIns="26461" rIns="52921" bIns="26461" anchor="ctr"/>
            <a:lstStyle/>
            <a:p>
              <a:pPr algn="ctr">
                <a:defRPr/>
              </a:pPr>
              <a:r>
                <a:rPr lang="ru-RU" sz="1800" b="1"/>
                <a:t>Получение системных знаний </a:t>
              </a:r>
            </a:p>
            <a:p>
              <a:pPr algn="ctr">
                <a:defRPr/>
              </a:pPr>
              <a:r>
                <a:rPr lang="ru-RU" sz="1800" b="1"/>
                <a:t>об организации </a:t>
              </a:r>
            </a:p>
            <a:p>
              <a:pPr algn="ctr">
                <a:defRPr/>
              </a:pPr>
              <a:r>
                <a:rPr lang="ru-RU" sz="1800" b="1"/>
                <a:t>как процессе и как объекте </a:t>
              </a:r>
            </a:p>
            <a:p>
              <a:pPr algn="ctr">
                <a:defRPr/>
              </a:pPr>
              <a:r>
                <a:rPr lang="ru-RU" sz="1800" b="1"/>
                <a:t>хозяйственной деятельности</a:t>
              </a:r>
            </a:p>
          </p:txBody>
        </p:sp>
        <p:sp>
          <p:nvSpPr>
            <p:cNvPr id="124954" name="_s1035"/>
            <p:cNvSpPr>
              <a:spLocks noChangeArrowheads="1"/>
            </p:cNvSpPr>
            <p:nvPr/>
          </p:nvSpPr>
          <p:spPr bwMode="auto">
            <a:xfrm>
              <a:off x="340" y="2314"/>
              <a:ext cx="1633" cy="1587"/>
            </a:xfrm>
            <a:prstGeom prst="roundRect">
              <a:avLst>
                <a:gd name="adj" fmla="val 16667"/>
              </a:avLst>
            </a:prstGeom>
            <a:gradFill rotWithShape="1">
              <a:gsLst>
                <a:gs pos="0">
                  <a:srgbClr val="FFFF66">
                    <a:gamma/>
                    <a:shade val="76078"/>
                    <a:invGamma/>
                  </a:srgbClr>
                </a:gs>
                <a:gs pos="50000">
                  <a:srgbClr val="FFFF66"/>
                </a:gs>
                <a:gs pos="100000">
                  <a:srgbClr val="FFFF66">
                    <a:gamma/>
                    <a:shade val="76078"/>
                    <a:invGamma/>
                  </a:srgbClr>
                </a:gs>
              </a:gsLst>
              <a:lin ang="5400000" scaled="1"/>
            </a:gradFill>
            <a:ln w="9525">
              <a:solidFill>
                <a:schemeClr val="tx1"/>
              </a:solidFill>
              <a:round/>
              <a:headEnd/>
              <a:tailEnd/>
            </a:ln>
            <a:effectLst>
              <a:outerShdw dist="107763" dir="13500000" algn="ctr" rotWithShape="0">
                <a:srgbClr val="808080">
                  <a:alpha val="50000"/>
                </a:srgbClr>
              </a:outerShdw>
            </a:effectLst>
          </p:spPr>
          <p:txBody>
            <a:bodyPr wrap="none" lIns="52921" tIns="26461" rIns="52921" bIns="26461" anchor="ctr"/>
            <a:lstStyle/>
            <a:p>
              <a:pPr algn="ctr">
                <a:lnSpc>
                  <a:spcPct val="80000"/>
                </a:lnSpc>
                <a:spcBef>
                  <a:spcPct val="20000"/>
                </a:spcBef>
                <a:buClr>
                  <a:schemeClr val="accent1"/>
                </a:buClr>
                <a:buSzPct val="65000"/>
                <a:buFont typeface="Wingdings" pitchFamily="2" charset="2"/>
                <a:buNone/>
                <a:defRPr/>
              </a:pPr>
              <a:r>
                <a:rPr lang="ru-RU" sz="1800" b="1"/>
                <a:t>Исследование </a:t>
              </a:r>
            </a:p>
            <a:p>
              <a:pPr algn="ctr">
                <a:lnSpc>
                  <a:spcPct val="80000"/>
                </a:lnSpc>
                <a:spcBef>
                  <a:spcPct val="20000"/>
                </a:spcBef>
                <a:buClr>
                  <a:schemeClr val="accent1"/>
                </a:buClr>
                <a:buSzPct val="65000"/>
                <a:buFont typeface="Wingdings" pitchFamily="2" charset="2"/>
                <a:buNone/>
                <a:defRPr/>
              </a:pPr>
              <a:r>
                <a:rPr lang="ru-RU" sz="1800" b="1"/>
                <a:t>важнейших </a:t>
              </a:r>
            </a:p>
            <a:p>
              <a:pPr algn="ctr">
                <a:lnSpc>
                  <a:spcPct val="80000"/>
                </a:lnSpc>
                <a:spcBef>
                  <a:spcPct val="20000"/>
                </a:spcBef>
                <a:buClr>
                  <a:schemeClr val="accent1"/>
                </a:buClr>
                <a:buSzPct val="65000"/>
                <a:buFont typeface="Wingdings" pitchFamily="2" charset="2"/>
                <a:buNone/>
                <a:defRPr/>
              </a:pPr>
              <a:r>
                <a:rPr lang="ru-RU" sz="1800" b="1"/>
                <a:t>системных </a:t>
              </a:r>
            </a:p>
            <a:p>
              <a:pPr algn="ctr">
                <a:lnSpc>
                  <a:spcPct val="80000"/>
                </a:lnSpc>
                <a:spcBef>
                  <a:spcPct val="20000"/>
                </a:spcBef>
                <a:buClr>
                  <a:schemeClr val="accent1"/>
                </a:buClr>
                <a:buSzPct val="65000"/>
                <a:buFont typeface="Wingdings" pitchFamily="2" charset="2"/>
                <a:buNone/>
                <a:defRPr/>
              </a:pPr>
              <a:r>
                <a:rPr lang="ru-RU" sz="1800" b="1"/>
                <a:t>свойств организации</a:t>
              </a:r>
            </a:p>
            <a:p>
              <a:pPr algn="ctr">
                <a:defRPr/>
              </a:pPr>
              <a:endParaRPr lang="ru-RU" i="1"/>
            </a:p>
          </p:txBody>
        </p:sp>
        <p:sp>
          <p:nvSpPr>
            <p:cNvPr id="124955" name="_s1036"/>
            <p:cNvSpPr>
              <a:spLocks noChangeArrowheads="1"/>
            </p:cNvSpPr>
            <p:nvPr/>
          </p:nvSpPr>
          <p:spPr bwMode="auto">
            <a:xfrm>
              <a:off x="2159" y="2269"/>
              <a:ext cx="1447" cy="1615"/>
            </a:xfrm>
            <a:prstGeom prst="roundRect">
              <a:avLst>
                <a:gd name="adj" fmla="val 16667"/>
              </a:avLst>
            </a:prstGeom>
            <a:gradFill rotWithShape="1">
              <a:gsLst>
                <a:gs pos="0">
                  <a:srgbClr val="FFFF66">
                    <a:gamma/>
                    <a:shade val="76078"/>
                    <a:invGamma/>
                  </a:srgbClr>
                </a:gs>
                <a:gs pos="50000">
                  <a:srgbClr val="FFFF66"/>
                </a:gs>
                <a:gs pos="100000">
                  <a:srgbClr val="FFFF66">
                    <a:gamma/>
                    <a:shade val="76078"/>
                    <a:invGamma/>
                  </a:srgbClr>
                </a:gs>
              </a:gsLst>
              <a:lin ang="5400000" scaled="1"/>
            </a:gradFill>
            <a:ln w="9525">
              <a:solidFill>
                <a:schemeClr val="tx1"/>
              </a:solidFill>
              <a:round/>
              <a:headEnd/>
              <a:tailEnd/>
            </a:ln>
            <a:effectLst>
              <a:outerShdw dist="107763" dir="13500000" algn="ctr" rotWithShape="0">
                <a:srgbClr val="808080">
                  <a:alpha val="50000"/>
                </a:srgbClr>
              </a:outerShdw>
            </a:effectLst>
          </p:spPr>
          <p:txBody>
            <a:bodyPr wrap="none" lIns="52921" tIns="26461" rIns="52921" bIns="26461" anchor="ctr"/>
            <a:lstStyle/>
            <a:p>
              <a:pPr algn="ctr">
                <a:lnSpc>
                  <a:spcPct val="90000"/>
                </a:lnSpc>
                <a:spcBef>
                  <a:spcPct val="20000"/>
                </a:spcBef>
                <a:buClr>
                  <a:schemeClr val="accent1"/>
                </a:buClr>
                <a:buSzPct val="65000"/>
                <a:buFont typeface="Wingdings" pitchFamily="2" charset="2"/>
                <a:buNone/>
                <a:defRPr/>
              </a:pPr>
              <a:endParaRPr lang="ru-RU" sz="1800" b="1"/>
            </a:p>
            <a:p>
              <a:pPr algn="ctr">
                <a:lnSpc>
                  <a:spcPct val="90000"/>
                </a:lnSpc>
                <a:spcBef>
                  <a:spcPct val="20000"/>
                </a:spcBef>
                <a:buClr>
                  <a:schemeClr val="accent1"/>
                </a:buClr>
                <a:buSzPct val="65000"/>
                <a:buFont typeface="Wingdings" pitchFamily="2" charset="2"/>
                <a:buNone/>
                <a:defRPr/>
              </a:pPr>
              <a:r>
                <a:rPr lang="ru-RU" sz="1800" b="1"/>
                <a:t>Получения</a:t>
              </a:r>
            </a:p>
            <a:p>
              <a:pPr algn="ctr">
                <a:lnSpc>
                  <a:spcPct val="90000"/>
                </a:lnSpc>
                <a:spcBef>
                  <a:spcPct val="20000"/>
                </a:spcBef>
                <a:buClr>
                  <a:schemeClr val="accent1"/>
                </a:buClr>
                <a:buSzPct val="65000"/>
                <a:buFont typeface="Wingdings" pitchFamily="2" charset="2"/>
                <a:buNone/>
                <a:defRPr/>
              </a:pPr>
              <a:r>
                <a:rPr lang="ru-RU" sz="1800" b="1"/>
                <a:t> представления </a:t>
              </a:r>
            </a:p>
            <a:p>
              <a:pPr algn="ctr">
                <a:lnSpc>
                  <a:spcPct val="90000"/>
                </a:lnSpc>
                <a:spcBef>
                  <a:spcPct val="20000"/>
                </a:spcBef>
                <a:buClr>
                  <a:schemeClr val="accent1"/>
                </a:buClr>
                <a:buSzPct val="65000"/>
                <a:buFont typeface="Wingdings" pitchFamily="2" charset="2"/>
                <a:buNone/>
                <a:defRPr/>
              </a:pPr>
              <a:r>
                <a:rPr lang="ru-RU" sz="1800" b="1"/>
                <a:t>о закономерной </a:t>
              </a:r>
            </a:p>
            <a:p>
              <a:pPr algn="ctr">
                <a:lnSpc>
                  <a:spcPct val="90000"/>
                </a:lnSpc>
                <a:spcBef>
                  <a:spcPct val="20000"/>
                </a:spcBef>
                <a:buClr>
                  <a:schemeClr val="accent1"/>
                </a:buClr>
                <a:buSzPct val="65000"/>
                <a:buFont typeface="Wingdings" pitchFamily="2" charset="2"/>
                <a:buNone/>
                <a:defRPr/>
              </a:pPr>
              <a:r>
                <a:rPr lang="ru-RU" sz="1800" b="1"/>
                <a:t>универсальности </a:t>
              </a:r>
            </a:p>
            <a:p>
              <a:pPr algn="ctr">
                <a:lnSpc>
                  <a:spcPct val="90000"/>
                </a:lnSpc>
                <a:spcBef>
                  <a:spcPct val="20000"/>
                </a:spcBef>
                <a:buClr>
                  <a:schemeClr val="accent1"/>
                </a:buClr>
                <a:buSzPct val="65000"/>
                <a:buFont typeface="Wingdings" pitchFamily="2" charset="2"/>
                <a:buNone/>
                <a:defRPr/>
              </a:pPr>
              <a:r>
                <a:rPr lang="ru-RU" sz="1800" b="1"/>
                <a:t>организаций</a:t>
              </a:r>
            </a:p>
            <a:p>
              <a:pPr algn="ctr">
                <a:defRPr/>
              </a:pPr>
              <a:endParaRPr lang="ru-RU" sz="1800" b="1" i="1"/>
            </a:p>
          </p:txBody>
        </p:sp>
        <p:sp>
          <p:nvSpPr>
            <p:cNvPr id="124956" name="_s1037"/>
            <p:cNvSpPr>
              <a:spLocks noChangeArrowheads="1"/>
            </p:cNvSpPr>
            <p:nvPr/>
          </p:nvSpPr>
          <p:spPr bwMode="auto">
            <a:xfrm>
              <a:off x="3787" y="2314"/>
              <a:ext cx="1633" cy="1588"/>
            </a:xfrm>
            <a:prstGeom prst="roundRect">
              <a:avLst>
                <a:gd name="adj" fmla="val 16667"/>
              </a:avLst>
            </a:prstGeom>
            <a:gradFill rotWithShape="1">
              <a:gsLst>
                <a:gs pos="0">
                  <a:srgbClr val="FFFF66">
                    <a:gamma/>
                    <a:shade val="76078"/>
                    <a:invGamma/>
                  </a:srgbClr>
                </a:gs>
                <a:gs pos="50000">
                  <a:srgbClr val="FFFF66"/>
                </a:gs>
                <a:gs pos="100000">
                  <a:srgbClr val="FFFF66">
                    <a:gamma/>
                    <a:shade val="76078"/>
                    <a:invGamma/>
                  </a:srgbClr>
                </a:gs>
              </a:gsLst>
              <a:lin ang="5400000" scaled="1"/>
            </a:gradFill>
            <a:ln w="9525">
              <a:solidFill>
                <a:schemeClr val="tx1"/>
              </a:solidFill>
              <a:round/>
              <a:headEnd/>
              <a:tailEnd/>
            </a:ln>
            <a:effectLst>
              <a:outerShdw dist="107763" dir="13500000" algn="ctr" rotWithShape="0">
                <a:srgbClr val="808080">
                  <a:alpha val="50000"/>
                </a:srgbClr>
              </a:outerShdw>
            </a:effectLst>
          </p:spPr>
          <p:txBody>
            <a:bodyPr wrap="none" lIns="53456" tIns="26728" rIns="53456" bIns="26728" anchor="ctr"/>
            <a:lstStyle/>
            <a:p>
              <a:pPr algn="ctr">
                <a:defRPr/>
              </a:pPr>
              <a:r>
                <a:rPr lang="ru-RU" sz="1800" b="1"/>
                <a:t>Получение </a:t>
              </a:r>
            </a:p>
            <a:p>
              <a:pPr algn="ctr">
                <a:defRPr/>
              </a:pPr>
              <a:r>
                <a:rPr lang="ru-RU" sz="1800" b="1"/>
                <a:t>знаний </a:t>
              </a:r>
            </a:p>
            <a:p>
              <a:pPr algn="ctr">
                <a:defRPr/>
              </a:pPr>
              <a:r>
                <a:rPr lang="ru-RU" sz="1800" b="1"/>
                <a:t>о современных </a:t>
              </a:r>
            </a:p>
            <a:p>
              <a:pPr algn="ctr">
                <a:defRPr/>
              </a:pPr>
              <a:r>
                <a:rPr lang="ru-RU" sz="1800" b="1"/>
                <a:t>прогрессивных </a:t>
              </a:r>
            </a:p>
            <a:p>
              <a:pPr algn="ctr">
                <a:defRPr/>
              </a:pPr>
              <a:r>
                <a:rPr lang="ru-RU" sz="1800" b="1"/>
                <a:t>формах организации</a:t>
              </a:r>
            </a:p>
          </p:txBody>
        </p:sp>
        <p:sp>
          <p:nvSpPr>
            <p:cNvPr id="124957" name="_s1038"/>
            <p:cNvSpPr>
              <a:spLocks noChangeArrowheads="1"/>
            </p:cNvSpPr>
            <p:nvPr/>
          </p:nvSpPr>
          <p:spPr bwMode="auto">
            <a:xfrm>
              <a:off x="3107" y="1117"/>
              <a:ext cx="2313" cy="907"/>
            </a:xfrm>
            <a:prstGeom prst="roundRect">
              <a:avLst>
                <a:gd name="adj" fmla="val 16667"/>
              </a:avLst>
            </a:prstGeom>
            <a:gradFill rotWithShape="1">
              <a:gsLst>
                <a:gs pos="0">
                  <a:srgbClr val="FFFF66">
                    <a:gamma/>
                    <a:shade val="76078"/>
                    <a:invGamma/>
                  </a:srgbClr>
                </a:gs>
                <a:gs pos="50000">
                  <a:srgbClr val="FFFF66"/>
                </a:gs>
                <a:gs pos="100000">
                  <a:srgbClr val="FFFF66">
                    <a:gamma/>
                    <a:shade val="76078"/>
                    <a:invGamma/>
                  </a:srgbClr>
                </a:gs>
              </a:gsLst>
              <a:lin ang="5400000" scaled="1"/>
            </a:gradFill>
            <a:ln w="9525">
              <a:solidFill>
                <a:schemeClr val="tx1"/>
              </a:solidFill>
              <a:round/>
              <a:headEnd/>
              <a:tailEnd/>
            </a:ln>
            <a:effectLst>
              <a:outerShdw dist="107763" dir="13500000" algn="ctr" rotWithShape="0">
                <a:srgbClr val="808080">
                  <a:alpha val="50000"/>
                </a:srgbClr>
              </a:outerShdw>
            </a:effectLst>
          </p:spPr>
          <p:txBody>
            <a:bodyPr wrap="none" lIns="72238" tIns="36119" rIns="72238" bIns="36119" anchor="ctr"/>
            <a:lstStyle/>
            <a:p>
              <a:pPr algn="ctr">
                <a:spcBef>
                  <a:spcPct val="20000"/>
                </a:spcBef>
                <a:buClr>
                  <a:schemeClr val="accent1"/>
                </a:buClr>
                <a:buSzPct val="65000"/>
                <a:buFont typeface="Wingdings" pitchFamily="2" charset="2"/>
                <a:buNone/>
                <a:defRPr/>
              </a:pPr>
              <a:endParaRPr lang="ru-RU" sz="1800" dirty="0"/>
            </a:p>
            <a:p>
              <a:pPr algn="ctr">
                <a:spcBef>
                  <a:spcPct val="20000"/>
                </a:spcBef>
                <a:buClr>
                  <a:schemeClr val="accent1"/>
                </a:buClr>
                <a:buSzPct val="65000"/>
                <a:buFont typeface="Wingdings" pitchFamily="2" charset="2"/>
                <a:buNone/>
                <a:defRPr/>
              </a:pPr>
              <a:r>
                <a:rPr lang="ru-RU" sz="1800" b="1" dirty="0"/>
                <a:t>Получение основных сведений </a:t>
              </a:r>
            </a:p>
            <a:p>
              <a:pPr algn="ctr">
                <a:spcBef>
                  <a:spcPct val="20000"/>
                </a:spcBef>
                <a:buClr>
                  <a:schemeClr val="accent1"/>
                </a:buClr>
                <a:buSzPct val="65000"/>
                <a:buFont typeface="Wingdings" pitchFamily="2" charset="2"/>
                <a:buNone/>
                <a:defRPr/>
              </a:pPr>
              <a:r>
                <a:rPr lang="ru-RU" sz="1800" b="1" dirty="0"/>
                <a:t>о методах организационного </a:t>
              </a:r>
            </a:p>
            <a:p>
              <a:pPr algn="ctr">
                <a:spcBef>
                  <a:spcPct val="20000"/>
                </a:spcBef>
                <a:buClr>
                  <a:schemeClr val="accent1"/>
                </a:buClr>
                <a:buSzPct val="65000"/>
                <a:buFont typeface="Wingdings" pitchFamily="2" charset="2"/>
                <a:buNone/>
                <a:defRPr/>
              </a:pPr>
              <a:r>
                <a:rPr lang="ru-RU" sz="1800" b="1" dirty="0" smtClean="0"/>
                <a:t>поведения</a:t>
              </a:r>
              <a:endParaRPr lang="ru-RU" sz="1800" b="1" dirty="0"/>
            </a:p>
            <a:p>
              <a:pPr algn="ctr">
                <a:defRPr/>
              </a:pPr>
              <a:endParaRPr lang="ru-RU" sz="1800" b="1" i="1" dirty="0"/>
            </a:p>
          </p:txBody>
        </p:sp>
        <p:cxnSp>
          <p:nvCxnSpPr>
            <p:cNvPr id="25611" name="AutoShape 1057"/>
            <p:cNvCxnSpPr>
              <a:cxnSpLocks noChangeShapeType="1"/>
            </p:cNvCxnSpPr>
            <p:nvPr/>
          </p:nvCxnSpPr>
          <p:spPr bwMode="auto">
            <a:xfrm rot="-5400000">
              <a:off x="1227" y="706"/>
              <a:ext cx="1515" cy="1701"/>
            </a:xfrm>
            <a:prstGeom prst="bentConnector3">
              <a:avLst>
                <a:gd name="adj1" fmla="val 8843"/>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5612" name="AutoShape 1058"/>
            <p:cNvCxnSpPr>
              <a:cxnSpLocks noChangeShapeType="1"/>
            </p:cNvCxnSpPr>
            <p:nvPr/>
          </p:nvCxnSpPr>
          <p:spPr bwMode="auto">
            <a:xfrm rot="5400000" flipH="1">
              <a:off x="2950" y="684"/>
              <a:ext cx="1515" cy="1746"/>
            </a:xfrm>
            <a:prstGeom prst="bentConnector3">
              <a:avLst>
                <a:gd name="adj1" fmla="val 950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5613" name="AutoShape 1061"/>
            <p:cNvCxnSpPr>
              <a:cxnSpLocks noChangeShapeType="1"/>
            </p:cNvCxnSpPr>
            <p:nvPr/>
          </p:nvCxnSpPr>
          <p:spPr bwMode="auto">
            <a:xfrm rot="5400000">
              <a:off x="1996" y="277"/>
              <a:ext cx="318" cy="1361"/>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5614" name="AutoShape 1062"/>
            <p:cNvCxnSpPr>
              <a:cxnSpLocks noChangeShapeType="1"/>
            </p:cNvCxnSpPr>
            <p:nvPr/>
          </p:nvCxnSpPr>
          <p:spPr bwMode="auto">
            <a:xfrm rot="16200000" flipH="1">
              <a:off x="3379" y="255"/>
              <a:ext cx="318" cy="1406"/>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25615" name="Line 1063"/>
            <p:cNvSpPr>
              <a:spLocks noChangeShapeType="1"/>
            </p:cNvSpPr>
            <p:nvPr/>
          </p:nvSpPr>
          <p:spPr bwMode="auto">
            <a:xfrm flipV="1">
              <a:off x="2835" y="2069"/>
              <a:ext cx="0" cy="18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ru-RU"/>
            </a:p>
          </p:txBody>
        </p:sp>
      </p:grpSp>
      <p:pic>
        <p:nvPicPr>
          <p:cNvPr id="25603" name="Picture 1065" descr="j029324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6725" y="506413"/>
            <a:ext cx="936625" cy="690562"/>
          </a:xfrm>
          <a:noFill/>
        </p:spPr>
      </p:pic>
      <p:sp>
        <p:nvSpPr>
          <p:cNvPr id="25604" name="Oval 1066" descr="Коричневый мрамор"/>
          <p:cNvSpPr>
            <a:spLocks noChangeArrowheads="1"/>
          </p:cNvSpPr>
          <p:nvPr/>
        </p:nvSpPr>
        <p:spPr bwMode="auto">
          <a:xfrm>
            <a:off x="6804025" y="6237288"/>
            <a:ext cx="2305050" cy="549275"/>
          </a:xfrm>
          <a:prstGeom prst="ellipse">
            <a:avLst/>
          </a:prstGeom>
          <a:blipFill dpi="0" rotWithShape="1">
            <a:blip r:embed="rId4"/>
            <a:srcRect/>
            <a:tile tx="0" ty="0" sx="100000" sy="100000" flip="none" algn="tl"/>
          </a:blipFill>
          <a:ln w="9525">
            <a:solidFill>
              <a:schemeClr val="tx1"/>
            </a:solidFill>
            <a:round/>
            <a:headEnd/>
            <a:tailEnd/>
          </a:ln>
        </p:spPr>
        <p:txBody>
          <a:bodyPr wrap="none" anchor="ctr"/>
          <a:lstStyle/>
          <a:p>
            <a:pPr algn="ctr"/>
            <a:r>
              <a:rPr lang="ru-RU" sz="1800" b="1">
                <a:solidFill>
                  <a:srgbClr val="FFFFFF"/>
                </a:solidFill>
                <a:latin typeface="Times New Roman" pitchFamily="18" charset="0"/>
              </a:rPr>
              <a:t>Общие понятия</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35013" y="277813"/>
            <a:ext cx="8229600" cy="1139825"/>
          </a:xfrm>
        </p:spPr>
        <p:txBody>
          <a:bodyPr/>
          <a:lstStyle/>
          <a:p>
            <a:pPr algn="r" eaLnBrk="1" hangingPunct="1">
              <a:lnSpc>
                <a:spcPct val="75000"/>
              </a:lnSpc>
            </a:pPr>
            <a:r>
              <a:rPr lang="ru-RU" sz="3800" b="1" smtClean="0"/>
              <a:t>Характеристики бюрократической системы организации</a:t>
            </a:r>
          </a:p>
        </p:txBody>
      </p:sp>
      <p:sp>
        <p:nvSpPr>
          <p:cNvPr id="31748" name="Document" descr="Горизонтальный кирпич"/>
          <p:cNvSpPr>
            <a:spLocks noEditPoints="1" noChangeArrowheads="1"/>
          </p:cNvSpPr>
          <p:nvPr/>
        </p:nvSpPr>
        <p:spPr bwMode="auto">
          <a:xfrm>
            <a:off x="3276600" y="1412875"/>
            <a:ext cx="2233613" cy="100806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pattFill prst="horzBrick">
            <a:fgClr>
              <a:srgbClr val="EBDFB3"/>
            </a:fgClr>
            <a:bgClr>
              <a:srgbClr val="FFFFFF"/>
            </a:bgClr>
          </a:pattFill>
          <a:ln w="9525">
            <a:solidFill>
              <a:srgbClr val="000000"/>
            </a:solidFill>
            <a:miter lim="800000"/>
            <a:headEnd/>
            <a:tailEnd/>
          </a:ln>
          <a:effectLst>
            <a:outerShdw dist="107763" dir="2700000" algn="ctr" rotWithShape="0">
              <a:srgbClr val="808080"/>
            </a:outerShdw>
          </a:effectLst>
        </p:spPr>
        <p:txBody>
          <a:bodyPr/>
          <a:lstStyle/>
          <a:p>
            <a:pPr algn="r">
              <a:defRPr/>
            </a:pPr>
            <a:r>
              <a:rPr lang="ru-RU" sz="1800" b="1"/>
              <a:t>Иерархическая командная цепочка</a:t>
            </a:r>
          </a:p>
        </p:txBody>
      </p:sp>
      <p:sp>
        <p:nvSpPr>
          <p:cNvPr id="31749" name="Document" descr="Горизонтальный кирпич"/>
          <p:cNvSpPr>
            <a:spLocks noEditPoints="1" noChangeArrowheads="1"/>
          </p:cNvSpPr>
          <p:nvPr/>
        </p:nvSpPr>
        <p:spPr bwMode="auto">
          <a:xfrm>
            <a:off x="3348038" y="3284538"/>
            <a:ext cx="2449512" cy="100806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pattFill prst="horzBrick">
            <a:fgClr>
              <a:srgbClr val="EBDFB3"/>
            </a:fgClr>
            <a:bgClr>
              <a:srgbClr val="FFFFFF"/>
            </a:bgClr>
          </a:pattFill>
          <a:ln w="9525">
            <a:solidFill>
              <a:srgbClr val="000000"/>
            </a:solidFill>
            <a:miter lim="800000"/>
            <a:headEnd/>
            <a:tailEnd/>
          </a:ln>
          <a:effectLst>
            <a:outerShdw dist="107763" dir="2700000" algn="ctr" rotWithShape="0">
              <a:srgbClr val="808080"/>
            </a:outerShdw>
          </a:effectLst>
        </p:spPr>
        <p:txBody>
          <a:bodyPr/>
          <a:lstStyle/>
          <a:p>
            <a:pPr algn="r">
              <a:defRPr/>
            </a:pPr>
            <a:r>
              <a:rPr lang="ru-RU" sz="1800" b="1"/>
              <a:t>Делегирование и предоставление полномочий</a:t>
            </a:r>
          </a:p>
        </p:txBody>
      </p:sp>
      <p:sp>
        <p:nvSpPr>
          <p:cNvPr id="31750" name="Document" descr="Горизонтальный кирпич"/>
          <p:cNvSpPr>
            <a:spLocks noEditPoints="1" noChangeArrowheads="1"/>
          </p:cNvSpPr>
          <p:nvPr/>
        </p:nvSpPr>
        <p:spPr bwMode="auto">
          <a:xfrm>
            <a:off x="5724525" y="2492375"/>
            <a:ext cx="2519363" cy="10795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pattFill prst="horzBrick">
            <a:fgClr>
              <a:srgbClr val="EBDFB3"/>
            </a:fgClr>
            <a:bgClr>
              <a:srgbClr val="FFFFFF"/>
            </a:bgClr>
          </a:pattFill>
          <a:ln w="9525">
            <a:solidFill>
              <a:srgbClr val="000000"/>
            </a:solidFill>
            <a:miter lim="800000"/>
            <a:headEnd/>
            <a:tailEnd/>
          </a:ln>
          <a:effectLst>
            <a:outerShdw dist="107763" dir="2700000" algn="ctr" rotWithShape="0">
              <a:srgbClr val="808080"/>
            </a:outerShdw>
          </a:effectLst>
        </p:spPr>
        <p:txBody>
          <a:bodyPr/>
          <a:lstStyle/>
          <a:p>
            <a:pPr algn="r">
              <a:defRPr/>
            </a:pPr>
            <a:r>
              <a:rPr lang="ru-RU" sz="1800" b="1"/>
              <a:t>Специализация должностных обязанностей</a:t>
            </a:r>
          </a:p>
        </p:txBody>
      </p:sp>
      <p:sp>
        <p:nvSpPr>
          <p:cNvPr id="31751" name="Document" descr="Горизонтальный кирпич"/>
          <p:cNvSpPr>
            <a:spLocks noEditPoints="1" noChangeArrowheads="1"/>
          </p:cNvSpPr>
          <p:nvPr/>
        </p:nvSpPr>
        <p:spPr bwMode="auto">
          <a:xfrm>
            <a:off x="827088" y="4076700"/>
            <a:ext cx="2233612" cy="79216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pattFill prst="horzBrick">
            <a:fgClr>
              <a:srgbClr val="EBDFB3"/>
            </a:fgClr>
            <a:bgClr>
              <a:srgbClr val="FFFFFF"/>
            </a:bgClr>
          </a:pattFill>
          <a:ln w="9525">
            <a:solidFill>
              <a:srgbClr val="000000"/>
            </a:solidFill>
            <a:miter lim="800000"/>
            <a:headEnd/>
            <a:tailEnd/>
          </a:ln>
          <a:effectLst>
            <a:outerShdw dist="107763" dir="2700000" algn="ctr" rotWithShape="0">
              <a:srgbClr val="808080"/>
            </a:outerShdw>
          </a:effectLst>
        </p:spPr>
        <p:txBody>
          <a:bodyPr/>
          <a:lstStyle/>
          <a:p>
            <a:pPr algn="r">
              <a:defRPr/>
            </a:pPr>
            <a:r>
              <a:rPr lang="ru-RU" sz="1800" b="1"/>
              <a:t>Единые нормы и правила</a:t>
            </a:r>
          </a:p>
        </p:txBody>
      </p:sp>
      <p:sp>
        <p:nvSpPr>
          <p:cNvPr id="31752" name="Document" descr="Горизонтальный кирпич"/>
          <p:cNvSpPr>
            <a:spLocks noEditPoints="1" noChangeArrowheads="1"/>
          </p:cNvSpPr>
          <p:nvPr/>
        </p:nvSpPr>
        <p:spPr bwMode="auto">
          <a:xfrm>
            <a:off x="2339975" y="4797425"/>
            <a:ext cx="3382963" cy="100806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pattFill prst="horzBrick">
            <a:fgClr>
              <a:srgbClr val="EBDFB3"/>
            </a:fgClr>
            <a:bgClr>
              <a:srgbClr val="FFFFFF"/>
            </a:bgClr>
          </a:pattFill>
          <a:ln w="9525">
            <a:solidFill>
              <a:srgbClr val="000000"/>
            </a:solidFill>
            <a:miter lim="800000"/>
            <a:headEnd/>
            <a:tailEnd/>
          </a:ln>
          <a:effectLst>
            <a:outerShdw dist="107763" dir="2700000" algn="ctr" rotWithShape="0">
              <a:srgbClr val="808080"/>
            </a:outerShdw>
          </a:effectLst>
        </p:spPr>
        <p:txBody>
          <a:bodyPr/>
          <a:lstStyle/>
          <a:p>
            <a:pPr algn="r">
              <a:defRPr/>
            </a:pPr>
            <a:r>
              <a:rPr lang="ru-RU" sz="1800" b="1"/>
              <a:t>Стандартизация процедур (определяется каждый вид работы)</a:t>
            </a:r>
          </a:p>
        </p:txBody>
      </p:sp>
      <p:sp>
        <p:nvSpPr>
          <p:cNvPr id="31753" name="Document" descr="Горизонтальный кирпич"/>
          <p:cNvSpPr>
            <a:spLocks noEditPoints="1" noChangeArrowheads="1"/>
          </p:cNvSpPr>
          <p:nvPr/>
        </p:nvSpPr>
        <p:spPr bwMode="auto">
          <a:xfrm>
            <a:off x="6084888" y="4292600"/>
            <a:ext cx="2700337" cy="7191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pattFill prst="horzBrick">
            <a:fgClr>
              <a:srgbClr val="EBDFB3"/>
            </a:fgClr>
            <a:bgClr>
              <a:srgbClr val="FFFFFF"/>
            </a:bgClr>
          </a:pattFill>
          <a:ln w="9525">
            <a:solidFill>
              <a:srgbClr val="000000"/>
            </a:solidFill>
            <a:miter lim="800000"/>
            <a:headEnd/>
            <a:tailEnd/>
          </a:ln>
          <a:effectLst>
            <a:outerShdw dist="107763" dir="2700000" algn="ctr" rotWithShape="0">
              <a:srgbClr val="808080"/>
            </a:outerShdw>
          </a:effectLst>
        </p:spPr>
        <p:txBody>
          <a:bodyPr/>
          <a:lstStyle/>
          <a:p>
            <a:pPr algn="r">
              <a:defRPr/>
            </a:pPr>
            <a:r>
              <a:rPr lang="ru-RU" sz="1800" b="1"/>
              <a:t>Профессиональная карьера</a:t>
            </a:r>
          </a:p>
        </p:txBody>
      </p:sp>
      <p:sp>
        <p:nvSpPr>
          <p:cNvPr id="31754" name="Document" descr="Горизонтальный кирпич"/>
          <p:cNvSpPr>
            <a:spLocks noEditPoints="1" noChangeArrowheads="1"/>
          </p:cNvSpPr>
          <p:nvPr/>
        </p:nvSpPr>
        <p:spPr bwMode="auto">
          <a:xfrm>
            <a:off x="755650" y="2133600"/>
            <a:ext cx="2735263" cy="122396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pattFill prst="horzBrick">
            <a:fgClr>
              <a:srgbClr val="EBDFB3"/>
            </a:fgClr>
            <a:bgClr>
              <a:srgbClr val="FFFFFF"/>
            </a:bgClr>
          </a:pattFill>
          <a:ln w="9525">
            <a:solidFill>
              <a:srgbClr val="000000"/>
            </a:solidFill>
            <a:miter lim="800000"/>
            <a:headEnd/>
            <a:tailEnd/>
          </a:ln>
          <a:effectLst>
            <a:outerShdw dist="107763" dir="2700000" algn="ctr" rotWithShape="0">
              <a:srgbClr val="808080"/>
            </a:outerShdw>
          </a:effectLst>
        </p:spPr>
        <p:txBody>
          <a:bodyPr/>
          <a:lstStyle/>
          <a:p>
            <a:pPr algn="r">
              <a:defRPr/>
            </a:pPr>
            <a:r>
              <a:rPr lang="ru-RU" sz="1800" b="1"/>
              <a:t>Безличностные отношения (взаимоотношения ролей</a:t>
            </a:r>
            <a:r>
              <a:rPr lang="ru-RU" sz="1800"/>
              <a:t>)</a:t>
            </a:r>
          </a:p>
        </p:txBody>
      </p:sp>
      <p:sp>
        <p:nvSpPr>
          <p:cNvPr id="31755" name="Document" descr="Горизонтальный кирпич"/>
          <p:cNvSpPr>
            <a:spLocks noEditPoints="1" noChangeArrowheads="1"/>
          </p:cNvSpPr>
          <p:nvPr/>
        </p:nvSpPr>
        <p:spPr bwMode="auto">
          <a:xfrm>
            <a:off x="5651500" y="5405438"/>
            <a:ext cx="2232025" cy="97631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pattFill prst="horzBrick">
            <a:fgClr>
              <a:srgbClr val="EBDFB3"/>
            </a:fgClr>
            <a:bgClr>
              <a:srgbClr val="FFFFFF"/>
            </a:bgClr>
          </a:pattFill>
          <a:ln w="9525">
            <a:solidFill>
              <a:srgbClr val="000000"/>
            </a:solidFill>
            <a:miter lim="800000"/>
            <a:headEnd/>
            <a:tailEnd/>
          </a:ln>
          <a:effectLst>
            <a:outerShdw dist="107763" dir="2700000" algn="ctr" rotWithShape="0">
              <a:srgbClr val="808080"/>
            </a:outerShdw>
          </a:effectLst>
        </p:spPr>
        <p:txBody>
          <a:bodyPr/>
          <a:lstStyle/>
          <a:p>
            <a:pPr algn="r">
              <a:defRPr/>
            </a:pPr>
            <a:r>
              <a:rPr lang="ru-RU" sz="1800" b="1"/>
              <a:t>Принцип координации : </a:t>
            </a:r>
          </a:p>
          <a:p>
            <a:pPr algn="r">
              <a:defRPr/>
            </a:pPr>
            <a:r>
              <a:rPr lang="ru-RU" sz="1800" b="1"/>
              <a:t>сверху вниз</a:t>
            </a:r>
          </a:p>
        </p:txBody>
      </p:sp>
      <p:sp>
        <p:nvSpPr>
          <p:cNvPr id="56331" name="WordArt 12"/>
          <p:cNvSpPr>
            <a:spLocks noChangeArrowheads="1" noChangeShapeType="1" noTextEdit="1"/>
          </p:cNvSpPr>
          <p:nvPr/>
        </p:nvSpPr>
        <p:spPr bwMode="auto">
          <a:xfrm>
            <a:off x="5969000" y="1268413"/>
            <a:ext cx="2924175"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hevronInverted">
              <a:avLst>
                <a:gd name="adj" fmla="val 75000"/>
              </a:avLst>
            </a:prstTxWarp>
          </a:bodyPr>
          <a:lstStyle/>
          <a:p>
            <a:pPr algn="ctr"/>
            <a:r>
              <a:rPr lang="ru-RU" sz="2800" kern="10">
                <a:solidFill>
                  <a:srgbClr val="FF3300"/>
                </a:solidFill>
                <a:effectLst>
                  <a:outerShdw dist="45791" dir="2021404" algn="ctr" rotWithShape="0">
                    <a:srgbClr val="B2B2B2">
                      <a:alpha val="79999"/>
                    </a:srgbClr>
                  </a:outerShdw>
                </a:effectLst>
                <a:latin typeface="Times New Roman"/>
                <a:cs typeface="Times New Roman"/>
              </a:rPr>
              <a:t>Власть руководства</a:t>
            </a:r>
          </a:p>
        </p:txBody>
      </p:sp>
      <p:pic>
        <p:nvPicPr>
          <p:cNvPr id="56332" name="Picture 13" descr="j029324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33375" y="369888"/>
            <a:ext cx="925513" cy="682625"/>
          </a:xfrm>
          <a:noFill/>
        </p:spPr>
      </p:pic>
      <p:sp>
        <p:nvSpPr>
          <p:cNvPr id="56333" name="Oval 15" descr="Папирус"/>
          <p:cNvSpPr>
            <a:spLocks noChangeArrowheads="1"/>
          </p:cNvSpPr>
          <p:nvPr/>
        </p:nvSpPr>
        <p:spPr bwMode="auto">
          <a:xfrm>
            <a:off x="107950" y="6264275"/>
            <a:ext cx="1873250" cy="549275"/>
          </a:xfrm>
          <a:prstGeom prst="ellipse">
            <a:avLst/>
          </a:prstGeom>
          <a:blipFill dpi="0" rotWithShape="1">
            <a:blip r:embed="rId3"/>
            <a:srcRect/>
            <a:tile tx="0" ty="0" sx="100000" sy="100000" flip="none" algn="tl"/>
          </a:blipFill>
          <a:ln w="9525">
            <a:solidFill>
              <a:schemeClr val="accent1"/>
            </a:solidFill>
            <a:round/>
            <a:headEnd/>
            <a:tailEnd/>
          </a:ln>
        </p:spPr>
        <p:txBody>
          <a:bodyPr wrap="none" anchor="ctr"/>
          <a:lstStyle/>
          <a:p>
            <a:pPr algn="ctr"/>
            <a:r>
              <a:rPr lang="ru-RU" sz="1600" b="1">
                <a:latin typeface="Times New Roman" pitchFamily="18" charset="0"/>
              </a:rPr>
              <a:t>Управление</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randombar(horizontal)">
                                      <p:cBhvr>
                                        <p:cTn id="7" dur="600">
                                          <p:stCondLst>
                                            <p:cond delay="0"/>
                                          </p:stCondLst>
                                        </p:cTn>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CCFF99">
              <a:alpha val="72156"/>
            </a:srgbClr>
          </a:solidFill>
        </p:spPr>
        <p:txBody>
          <a:bodyPr/>
          <a:lstStyle/>
          <a:p>
            <a:pPr algn="r" eaLnBrk="1" hangingPunct="1">
              <a:lnSpc>
                <a:spcPct val="75000"/>
              </a:lnSpc>
            </a:pPr>
            <a:r>
              <a:rPr lang="ru-RU" sz="3800" b="1" smtClean="0">
                <a:solidFill>
                  <a:srgbClr val="996633"/>
                </a:solidFill>
              </a:rPr>
              <a:t>Характеристики мобильно – интеллектуальной организации</a:t>
            </a:r>
          </a:p>
        </p:txBody>
      </p:sp>
      <p:sp>
        <p:nvSpPr>
          <p:cNvPr id="32772" name="Cloud"/>
          <p:cNvSpPr>
            <a:spLocks noChangeAspect="1" noEditPoints="1" noChangeArrowheads="1"/>
          </p:cNvSpPr>
          <p:nvPr/>
        </p:nvSpPr>
        <p:spPr bwMode="auto">
          <a:xfrm>
            <a:off x="0" y="2565400"/>
            <a:ext cx="3392488"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ru-RU" sz="1800" b="1"/>
              <a:t>Горизонтальная координация</a:t>
            </a:r>
          </a:p>
        </p:txBody>
      </p:sp>
      <p:sp>
        <p:nvSpPr>
          <p:cNvPr id="32773" name="Cloud"/>
          <p:cNvSpPr>
            <a:spLocks noChangeAspect="1" noEditPoints="1" noChangeArrowheads="1"/>
          </p:cNvSpPr>
          <p:nvPr/>
        </p:nvSpPr>
        <p:spPr bwMode="auto">
          <a:xfrm>
            <a:off x="1476375" y="1628775"/>
            <a:ext cx="4319588" cy="10810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ru-RU" sz="1800" b="1"/>
              <a:t>Самоуправляющиеся рабочие группы</a:t>
            </a:r>
          </a:p>
        </p:txBody>
      </p:sp>
      <p:sp>
        <p:nvSpPr>
          <p:cNvPr id="32774" name="Cloud"/>
          <p:cNvSpPr>
            <a:spLocks noChangeAspect="1" noEditPoints="1" noChangeArrowheads="1"/>
          </p:cNvSpPr>
          <p:nvPr/>
        </p:nvSpPr>
        <p:spPr bwMode="auto">
          <a:xfrm>
            <a:off x="395288" y="3933825"/>
            <a:ext cx="3887787" cy="12255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ru-RU" sz="1800" b="1"/>
              <a:t>Многопрофильность специалистов</a:t>
            </a:r>
          </a:p>
        </p:txBody>
      </p:sp>
      <p:sp>
        <p:nvSpPr>
          <p:cNvPr id="32775" name="Cloud"/>
          <p:cNvSpPr>
            <a:spLocks noChangeAspect="1" noEditPoints="1" noChangeArrowheads="1"/>
          </p:cNvSpPr>
          <p:nvPr/>
        </p:nvSpPr>
        <p:spPr bwMode="auto">
          <a:xfrm>
            <a:off x="4067175" y="4365625"/>
            <a:ext cx="3097213" cy="11525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ru-RU" sz="1800" b="1"/>
              <a:t>Неформальные системы</a:t>
            </a:r>
          </a:p>
        </p:txBody>
      </p:sp>
      <p:sp>
        <p:nvSpPr>
          <p:cNvPr id="32776" name="Cloud"/>
          <p:cNvSpPr>
            <a:spLocks noChangeAspect="1" noEditPoints="1" noChangeArrowheads="1"/>
          </p:cNvSpPr>
          <p:nvPr/>
        </p:nvSpPr>
        <p:spPr bwMode="auto">
          <a:xfrm>
            <a:off x="676275" y="5156200"/>
            <a:ext cx="3895725" cy="11525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ru-RU" sz="1800" b="1"/>
              <a:t>Давление рынка и морали общества</a:t>
            </a:r>
          </a:p>
        </p:txBody>
      </p:sp>
      <p:sp>
        <p:nvSpPr>
          <p:cNvPr id="32777" name="Cloud"/>
          <p:cNvSpPr>
            <a:spLocks noChangeAspect="1" noEditPoints="1" noChangeArrowheads="1"/>
          </p:cNvSpPr>
          <p:nvPr/>
        </p:nvSpPr>
        <p:spPr bwMode="auto">
          <a:xfrm>
            <a:off x="4427538" y="5445125"/>
            <a:ext cx="4471987" cy="12239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ru-RU" sz="1800" b="1"/>
              <a:t>Карьера на основе профессионального роста</a:t>
            </a:r>
          </a:p>
        </p:txBody>
      </p:sp>
      <p:sp>
        <p:nvSpPr>
          <p:cNvPr id="32778" name="Cloud"/>
          <p:cNvSpPr>
            <a:spLocks noChangeAspect="1" noEditPoints="1" noChangeArrowheads="1"/>
          </p:cNvSpPr>
          <p:nvPr/>
        </p:nvSpPr>
        <p:spPr bwMode="auto">
          <a:xfrm>
            <a:off x="2843213" y="2708275"/>
            <a:ext cx="3603625" cy="14239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ru-RU" sz="1800" b="1"/>
              <a:t>Широкие взаимоотношения сотрудников</a:t>
            </a:r>
          </a:p>
        </p:txBody>
      </p:sp>
      <p:sp>
        <p:nvSpPr>
          <p:cNvPr id="32779" name="Cloud"/>
          <p:cNvSpPr>
            <a:spLocks noChangeAspect="1" noEditPoints="1" noChangeArrowheads="1"/>
          </p:cNvSpPr>
          <p:nvPr/>
        </p:nvSpPr>
        <p:spPr bwMode="auto">
          <a:xfrm>
            <a:off x="5827713" y="2060575"/>
            <a:ext cx="3316287" cy="14239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ru-RU" sz="1800" b="1"/>
              <a:t>Институты свободы и коллективности</a:t>
            </a:r>
          </a:p>
        </p:txBody>
      </p:sp>
      <p:sp>
        <p:nvSpPr>
          <p:cNvPr id="32780" name="Cloud"/>
          <p:cNvSpPr>
            <a:spLocks noChangeAspect="1" noEditPoints="1" noChangeArrowheads="1"/>
          </p:cNvSpPr>
          <p:nvPr/>
        </p:nvSpPr>
        <p:spPr bwMode="auto">
          <a:xfrm>
            <a:off x="6011863" y="3644900"/>
            <a:ext cx="3132137" cy="10636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sz="1800"/>
          </a:p>
          <a:p>
            <a:pPr>
              <a:defRPr/>
            </a:pPr>
            <a:r>
              <a:rPr lang="ru-RU" sz="1800" b="1"/>
              <a:t>Широкие права</a:t>
            </a:r>
          </a:p>
        </p:txBody>
      </p:sp>
      <p:sp>
        <p:nvSpPr>
          <p:cNvPr id="57356" name="WordArt 13"/>
          <p:cNvSpPr>
            <a:spLocks noChangeArrowheads="1" noChangeShapeType="1" noTextEdit="1"/>
          </p:cNvSpPr>
          <p:nvPr/>
        </p:nvSpPr>
        <p:spPr bwMode="auto">
          <a:xfrm>
            <a:off x="5713413" y="1341438"/>
            <a:ext cx="2962275"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hevronInverted">
              <a:avLst>
                <a:gd name="adj" fmla="val 75000"/>
              </a:avLst>
            </a:prstTxWarp>
          </a:bodyPr>
          <a:lstStyle/>
          <a:p>
            <a:pPr algn="ctr"/>
            <a:r>
              <a:rPr lang="ru-RU" sz="2800" kern="10">
                <a:solidFill>
                  <a:srgbClr val="FF3300"/>
                </a:solidFill>
                <a:effectLst>
                  <a:outerShdw dist="45791" dir="2021404" algn="ctr" rotWithShape="0">
                    <a:srgbClr val="B2B2B2">
                      <a:alpha val="79999"/>
                    </a:srgbClr>
                  </a:outerShdw>
                </a:effectLst>
                <a:latin typeface="Times New Roman"/>
                <a:cs typeface="Times New Roman"/>
              </a:rPr>
              <a:t>Власть потребителя</a:t>
            </a:r>
          </a:p>
        </p:txBody>
      </p:sp>
      <p:pic>
        <p:nvPicPr>
          <p:cNvPr id="57357" name="Picture 14" descr="j029324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68313" y="333375"/>
            <a:ext cx="998537" cy="736600"/>
          </a:xfrm>
          <a:noFill/>
        </p:spPr>
      </p:pic>
      <p:sp>
        <p:nvSpPr>
          <p:cNvPr id="57358" name="Oval 16" descr="Папирус"/>
          <p:cNvSpPr>
            <a:spLocks noChangeArrowheads="1"/>
          </p:cNvSpPr>
          <p:nvPr/>
        </p:nvSpPr>
        <p:spPr bwMode="auto">
          <a:xfrm>
            <a:off x="107950" y="6264275"/>
            <a:ext cx="1873250" cy="549275"/>
          </a:xfrm>
          <a:prstGeom prst="ellipse">
            <a:avLst/>
          </a:prstGeom>
          <a:blipFill dpi="0" rotWithShape="1">
            <a:blip r:embed="rId3"/>
            <a:srcRect/>
            <a:tile tx="0" ty="0" sx="100000" sy="100000" flip="none" algn="tl"/>
          </a:blipFill>
          <a:ln w="9525">
            <a:solidFill>
              <a:schemeClr val="accent1"/>
            </a:solidFill>
            <a:round/>
            <a:headEnd/>
            <a:tailEnd/>
          </a:ln>
        </p:spPr>
        <p:txBody>
          <a:bodyPr wrap="none" anchor="ctr"/>
          <a:lstStyle/>
          <a:p>
            <a:pPr algn="ctr"/>
            <a:r>
              <a:rPr lang="ru-RU" sz="1600" b="1">
                <a:latin typeface="Times New Roman" pitchFamily="18" charset="0"/>
              </a:rPr>
              <a:t>Управление</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770">
                                            <p:txEl>
                                              <p:charRg st="4294967295" end="4294967295"/>
                                            </p:txEl>
                                          </p:spTgt>
                                        </p:tgtEl>
                                        <p:attrNameLst>
                                          <p:attrName>style.visibility</p:attrName>
                                        </p:attrNameLst>
                                      </p:cBhvr>
                                      <p:to>
                                        <p:strVal val="visible"/>
                                      </p:to>
                                    </p:set>
                                    <p:animEffect transition="in" filter="fade">
                                      <p:cBhvr>
                                        <p:cTn id="7" dur="2000"/>
                                        <p:tgtEl>
                                          <p:spTgt spid="32770">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50913" y="277813"/>
            <a:ext cx="8229600" cy="1139825"/>
          </a:xfrm>
        </p:spPr>
        <p:txBody>
          <a:bodyPr/>
          <a:lstStyle/>
          <a:p>
            <a:pPr eaLnBrk="1" hangingPunct="1">
              <a:defRPr/>
            </a:pPr>
            <a:r>
              <a:rPr lang="ru-RU" sz="2900" b="1" smtClean="0">
                <a:effectLst>
                  <a:outerShdw blurRad="38100" dist="38100" dir="2700000" algn="tl">
                    <a:srgbClr val="000000"/>
                  </a:outerShdw>
                </a:effectLst>
              </a:rPr>
              <a:t>ОРГАНИЗАЦИОННЫЕ КОММУНИКАЦИИ</a:t>
            </a:r>
            <a:r>
              <a:rPr lang="ru-RU" smtClean="0">
                <a:effectLst>
                  <a:outerShdw blurRad="38100" dist="38100" dir="2700000" algn="tl">
                    <a:srgbClr val="000000"/>
                  </a:outerShdw>
                </a:effectLst>
              </a:rPr>
              <a:t> </a:t>
            </a:r>
          </a:p>
        </p:txBody>
      </p:sp>
      <p:sp>
        <p:nvSpPr>
          <p:cNvPr id="24579" name="Rectangle 3"/>
          <p:cNvSpPr>
            <a:spLocks noGrp="1" noChangeArrowheads="1"/>
          </p:cNvSpPr>
          <p:nvPr>
            <p:ph type="body" sz="half" idx="1"/>
          </p:nvPr>
        </p:nvSpPr>
        <p:spPr>
          <a:xfrm>
            <a:off x="2411413" y="2708275"/>
            <a:ext cx="4038600" cy="1323975"/>
          </a:xfrm>
          <a:solidFill>
            <a:srgbClr val="C6D721">
              <a:alpha val="56862"/>
            </a:srgbClr>
          </a:solidFill>
        </p:spPr>
        <p:txBody>
          <a:bodyPr/>
          <a:lstStyle/>
          <a:p>
            <a:pPr algn="ctr" eaLnBrk="1" hangingPunct="1">
              <a:lnSpc>
                <a:spcPct val="80000"/>
              </a:lnSpc>
              <a:buFont typeface="Wingdings" pitchFamily="2" charset="2"/>
              <a:buNone/>
            </a:pPr>
            <a:r>
              <a:rPr lang="ru-RU" sz="1600" b="1" smtClean="0">
                <a:solidFill>
                  <a:srgbClr val="FF0000"/>
                </a:solidFill>
                <a:latin typeface="Times New Roman" pitchFamily="18" charset="0"/>
              </a:rPr>
              <a:t>Коммуникации</a:t>
            </a:r>
            <a:r>
              <a:rPr lang="ru-RU" sz="1600" b="1" smtClean="0">
                <a:latin typeface="Times New Roman" pitchFamily="18" charset="0"/>
              </a:rPr>
              <a:t> в организационном контексте включают взаимодействие между людьми. Это процесс обмена информацией и передачи сведений между отдельными людьми или их группами. </a:t>
            </a:r>
          </a:p>
        </p:txBody>
      </p:sp>
      <p:sp>
        <p:nvSpPr>
          <p:cNvPr id="24581" name="PubOvalCallout"/>
          <p:cNvSpPr>
            <a:spLocks noEditPoints="1" noChangeArrowheads="1"/>
          </p:cNvSpPr>
          <p:nvPr/>
        </p:nvSpPr>
        <p:spPr bwMode="auto">
          <a:xfrm>
            <a:off x="250825" y="1773238"/>
            <a:ext cx="3384550" cy="1152525"/>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ru-RU" sz="1800" b="1"/>
              <a:t>Внутриличностная коммуникация</a:t>
            </a:r>
          </a:p>
        </p:txBody>
      </p:sp>
      <p:sp>
        <p:nvSpPr>
          <p:cNvPr id="24588" name="PubOvalCallout"/>
          <p:cNvSpPr>
            <a:spLocks noEditPoints="1" noChangeArrowheads="1"/>
          </p:cNvSpPr>
          <p:nvPr/>
        </p:nvSpPr>
        <p:spPr bwMode="auto">
          <a:xfrm>
            <a:off x="3203575" y="1052513"/>
            <a:ext cx="3024188" cy="1152525"/>
          </a:xfrm>
          <a:custGeom>
            <a:avLst/>
            <a:gdLst>
              <a:gd name="G0" fmla="+- 0 0 0"/>
              <a:gd name="G1" fmla="+- 7461 0 0"/>
              <a:gd name="T0" fmla="*/ 10800 w 21600"/>
              <a:gd name="T1" fmla="*/ 0 h 21600"/>
              <a:gd name="T2" fmla="*/ 0 w 21600"/>
              <a:gd name="T3" fmla="*/ 8105 h 21600"/>
              <a:gd name="T4" fmla="*/ 7461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7461"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ru-RU" sz="1800" b="1"/>
              <a:t>Межличностная коммуникация</a:t>
            </a:r>
          </a:p>
        </p:txBody>
      </p:sp>
      <p:sp>
        <p:nvSpPr>
          <p:cNvPr id="24589" name="PubOvalCallout"/>
          <p:cNvSpPr>
            <a:spLocks noEditPoints="1" noChangeArrowheads="1"/>
          </p:cNvSpPr>
          <p:nvPr/>
        </p:nvSpPr>
        <p:spPr bwMode="auto">
          <a:xfrm rot="10800000">
            <a:off x="1619250" y="4941888"/>
            <a:ext cx="3024188" cy="1439862"/>
          </a:xfrm>
          <a:custGeom>
            <a:avLst/>
            <a:gdLst>
              <a:gd name="G0" fmla="+- 0 0 0"/>
              <a:gd name="G1" fmla="+- 7755 0 0"/>
              <a:gd name="T0" fmla="*/ 10800 w 21600"/>
              <a:gd name="T1" fmla="*/ 0 h 21600"/>
              <a:gd name="T2" fmla="*/ 0 w 21600"/>
              <a:gd name="T3" fmla="*/ 8105 h 21600"/>
              <a:gd name="T4" fmla="*/ 7755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7755"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rot="10800000"/>
          <a:lstStyle/>
          <a:p>
            <a:pPr algn="ctr">
              <a:defRPr/>
            </a:pPr>
            <a:r>
              <a:rPr lang="ru-RU" sz="1800" b="1"/>
              <a:t>Внутренняя оперативная коммуникация</a:t>
            </a:r>
          </a:p>
          <a:p>
            <a:pPr algn="ctr">
              <a:defRPr/>
            </a:pPr>
            <a:endParaRPr lang="ru-RU" sz="1600" b="1"/>
          </a:p>
        </p:txBody>
      </p:sp>
      <p:sp>
        <p:nvSpPr>
          <p:cNvPr id="24590" name="PubOvalCallout"/>
          <p:cNvSpPr>
            <a:spLocks noEditPoints="1" noChangeArrowheads="1"/>
          </p:cNvSpPr>
          <p:nvPr/>
        </p:nvSpPr>
        <p:spPr bwMode="auto">
          <a:xfrm rot="10800000">
            <a:off x="3708400" y="4005263"/>
            <a:ext cx="3024188" cy="1152525"/>
          </a:xfrm>
          <a:custGeom>
            <a:avLst/>
            <a:gdLst>
              <a:gd name="G0" fmla="+- 0 0 0"/>
              <a:gd name="G1" fmla="+- 7755 0 0"/>
              <a:gd name="T0" fmla="*/ 10800 w 21600"/>
              <a:gd name="T1" fmla="*/ 0 h 21600"/>
              <a:gd name="T2" fmla="*/ 0 w 21600"/>
              <a:gd name="T3" fmla="*/ 8105 h 21600"/>
              <a:gd name="T4" fmla="*/ 7755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7755"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rot="10800000"/>
          <a:lstStyle/>
          <a:p>
            <a:pPr algn="ctr">
              <a:defRPr/>
            </a:pPr>
            <a:r>
              <a:rPr lang="ru-RU" sz="1800" b="1"/>
              <a:t>Личностная коммуникация</a:t>
            </a:r>
          </a:p>
          <a:p>
            <a:pPr algn="ctr">
              <a:defRPr/>
            </a:pPr>
            <a:endParaRPr lang="ru-RU" sz="1600" b="1"/>
          </a:p>
        </p:txBody>
      </p:sp>
      <p:sp>
        <p:nvSpPr>
          <p:cNvPr id="24591" name="PubOvalCallout"/>
          <p:cNvSpPr>
            <a:spLocks noEditPoints="1" noChangeArrowheads="1"/>
          </p:cNvSpPr>
          <p:nvPr/>
        </p:nvSpPr>
        <p:spPr bwMode="auto">
          <a:xfrm>
            <a:off x="5940425" y="1844675"/>
            <a:ext cx="3024188" cy="1152525"/>
          </a:xfrm>
          <a:custGeom>
            <a:avLst/>
            <a:gdLst>
              <a:gd name="G0" fmla="+- 0 0 0"/>
              <a:gd name="G1" fmla="+- 4433 0 0"/>
              <a:gd name="T0" fmla="*/ 10800 w 21600"/>
              <a:gd name="T1" fmla="*/ 0 h 21600"/>
              <a:gd name="T2" fmla="*/ 0 w 21600"/>
              <a:gd name="T3" fmla="*/ 8105 h 21600"/>
              <a:gd name="T4" fmla="*/ 4433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4433"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ru-RU" sz="1800" b="1"/>
              <a:t>Коммуникация в малой группе</a:t>
            </a:r>
          </a:p>
        </p:txBody>
      </p:sp>
      <p:sp>
        <p:nvSpPr>
          <p:cNvPr id="24592" name="PubOvalCallout"/>
          <p:cNvSpPr>
            <a:spLocks noEditPoints="1" noChangeArrowheads="1"/>
          </p:cNvSpPr>
          <p:nvPr/>
        </p:nvSpPr>
        <p:spPr bwMode="auto">
          <a:xfrm rot="10800000">
            <a:off x="107950" y="4005263"/>
            <a:ext cx="3024188" cy="1152525"/>
          </a:xfrm>
          <a:custGeom>
            <a:avLst/>
            <a:gdLst>
              <a:gd name="G0" fmla="+- 0 0 0"/>
              <a:gd name="G1" fmla="+- 3503 0 0"/>
              <a:gd name="T0" fmla="*/ 10800 w 21600"/>
              <a:gd name="T1" fmla="*/ 0 h 21600"/>
              <a:gd name="T2" fmla="*/ 0 w 21600"/>
              <a:gd name="T3" fmla="*/ 8105 h 21600"/>
              <a:gd name="T4" fmla="*/ 3503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3503"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rot="10800000"/>
          <a:lstStyle/>
          <a:p>
            <a:pPr algn="ctr">
              <a:defRPr/>
            </a:pPr>
            <a:r>
              <a:rPr lang="ru-RU" sz="1800" b="1"/>
              <a:t>Общественная коммуникация</a:t>
            </a:r>
          </a:p>
        </p:txBody>
      </p:sp>
      <p:sp>
        <p:nvSpPr>
          <p:cNvPr id="24593" name="PubOvalCallout"/>
          <p:cNvSpPr>
            <a:spLocks noEditPoints="1" noChangeArrowheads="1"/>
          </p:cNvSpPr>
          <p:nvPr/>
        </p:nvSpPr>
        <p:spPr bwMode="auto">
          <a:xfrm rot="10800000">
            <a:off x="5940425" y="4508500"/>
            <a:ext cx="3024188" cy="1512888"/>
          </a:xfrm>
          <a:custGeom>
            <a:avLst/>
            <a:gdLst>
              <a:gd name="G0" fmla="+- 0 0 0"/>
              <a:gd name="G1" fmla="+- 12393 0 0"/>
              <a:gd name="T0" fmla="*/ 10800 w 21600"/>
              <a:gd name="T1" fmla="*/ 0 h 21600"/>
              <a:gd name="T2" fmla="*/ 0 w 21600"/>
              <a:gd name="T3" fmla="*/ 8105 h 21600"/>
              <a:gd name="T4" fmla="*/ 12393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2393"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rot="10800000"/>
          <a:lstStyle/>
          <a:p>
            <a:pPr algn="ctr">
              <a:defRPr/>
            </a:pPr>
            <a:r>
              <a:rPr lang="ru-RU" sz="1800" b="1"/>
              <a:t>Внешняя оперативная коммуникация</a:t>
            </a:r>
          </a:p>
        </p:txBody>
      </p:sp>
      <p:pic>
        <p:nvPicPr>
          <p:cNvPr id="58379" name="Picture 18" descr="j0293240"/>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250825" y="411163"/>
            <a:ext cx="792163" cy="584200"/>
          </a:xfrm>
          <a:noFill/>
        </p:spPr>
      </p:pic>
      <p:sp>
        <p:nvSpPr>
          <p:cNvPr id="58380" name="Oval 20" descr="Папирус"/>
          <p:cNvSpPr>
            <a:spLocks noChangeArrowheads="1"/>
          </p:cNvSpPr>
          <p:nvPr/>
        </p:nvSpPr>
        <p:spPr bwMode="auto">
          <a:xfrm>
            <a:off x="34925" y="6237288"/>
            <a:ext cx="1873250" cy="549275"/>
          </a:xfrm>
          <a:prstGeom prst="ellipse">
            <a:avLst/>
          </a:prstGeom>
          <a:blipFill dpi="0" rotWithShape="1">
            <a:blip r:embed="rId3"/>
            <a:srcRect/>
            <a:tile tx="0" ty="0" sx="100000" sy="100000" flip="none" algn="tl"/>
          </a:blipFill>
          <a:ln w="9525">
            <a:solidFill>
              <a:schemeClr val="accent1"/>
            </a:solidFill>
            <a:round/>
            <a:headEnd/>
            <a:tailEnd/>
          </a:ln>
        </p:spPr>
        <p:txBody>
          <a:bodyPr wrap="none" anchor="ctr"/>
          <a:lstStyle/>
          <a:p>
            <a:pPr algn="ctr"/>
            <a:r>
              <a:rPr lang="ru-RU" sz="1600" b="1">
                <a:latin typeface="Times New Roman" pitchFamily="18" charset="0"/>
              </a:rPr>
              <a:t>Управление</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anim calcmode="lin" valueType="num">
                                      <p:cBhvr>
                                        <p:cTn id="8" dur="1000" fill="hold"/>
                                        <p:tgtEl>
                                          <p:spTgt spid="24578"/>
                                        </p:tgtEl>
                                        <p:attrNameLst>
                                          <p:attrName>ppt_x</p:attrName>
                                        </p:attrNameLst>
                                      </p:cBhvr>
                                      <p:tavLst>
                                        <p:tav tm="0">
                                          <p:val>
                                            <p:strVal val="#ppt_x"/>
                                          </p:val>
                                        </p:tav>
                                        <p:tav tm="100000">
                                          <p:val>
                                            <p:strVal val="#ppt_x"/>
                                          </p:val>
                                        </p:tav>
                                      </p:tavLst>
                                    </p:anim>
                                    <p:anim calcmode="lin" valueType="num">
                                      <p:cBhvr>
                                        <p:cTn id="9" dur="898" decel="100000" fill="hold"/>
                                        <p:tgtEl>
                                          <p:spTgt spid="2457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457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4579">
                                            <p:txEl>
                                              <p:pRg st="0" end="0"/>
                                            </p:txEl>
                                          </p:spTgt>
                                        </p:tgtEl>
                                        <p:attrNameLst>
                                          <p:attrName>style.visibility</p:attrName>
                                        </p:attrNameLst>
                                      </p:cBhvr>
                                      <p:to>
                                        <p:strVal val="visible"/>
                                      </p:to>
                                    </p:set>
                                    <p:animEffect transition="in" filter="fade">
                                      <p:cBhvr>
                                        <p:cTn id="15" dur="1000"/>
                                        <p:tgtEl>
                                          <p:spTgt spid="24579">
                                            <p:txEl>
                                              <p:pRg st="0" end="0"/>
                                            </p:txEl>
                                          </p:spTgt>
                                        </p:tgtEl>
                                      </p:cBhvr>
                                    </p:animEffect>
                                    <p:anim calcmode="lin" valueType="num">
                                      <p:cBhvr>
                                        <p:cTn id="16"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457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4579">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2" y="274320"/>
            <a:ext cx="7290646" cy="582912"/>
          </a:xfrm>
          <a:ln>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style>
          <a:lnRef idx="3">
            <a:schemeClr val="lt1"/>
          </a:lnRef>
          <a:fillRef idx="1">
            <a:schemeClr val="accent5"/>
          </a:fillRef>
          <a:effectRef idx="1">
            <a:schemeClr val="accent5"/>
          </a:effectRef>
          <a:fontRef idx="minor">
            <a:schemeClr val="lt1"/>
          </a:fontRef>
        </p:style>
        <p:txBody>
          <a:bodyPr>
            <a:normAutofit/>
          </a:bodyPr>
          <a:lstStyle/>
          <a:p>
            <a:pPr algn="ctr">
              <a:defRPr/>
            </a:pPr>
            <a:r>
              <a:rPr lang="ru-RU" sz="3200" dirty="0" smtClean="0">
                <a:solidFill>
                  <a:schemeClr val="tx2"/>
                </a:solidFill>
              </a:rPr>
              <a:t>Модели коммуникаций</a:t>
            </a:r>
            <a:endParaRPr lang="en-US" sz="3200" dirty="0">
              <a:solidFill>
                <a:schemeClr val="tx2"/>
              </a:solidFill>
            </a:endParaRPr>
          </a:p>
        </p:txBody>
      </p:sp>
      <p:sp>
        <p:nvSpPr>
          <p:cNvPr id="7" name="Content Placeholder 6"/>
          <p:cNvSpPr>
            <a:spLocks noGrp="1"/>
          </p:cNvSpPr>
          <p:nvPr>
            <p:ph sz="half" idx="2"/>
          </p:nvPr>
        </p:nvSpPr>
        <p:spPr>
          <a:xfrm>
            <a:off x="1214438" y="1000125"/>
            <a:ext cx="7720012" cy="5643563"/>
          </a:xfrm>
        </p:spPr>
        <p:txBody>
          <a:bodyPr>
            <a:normAutofit/>
          </a:bodyPr>
          <a:lstStyle/>
          <a:p>
            <a:pPr indent="0" algn="just">
              <a:spcBef>
                <a:spcPts val="0"/>
              </a:spcBef>
              <a:buFont typeface="Wingdings" pitchFamily="2" charset="2"/>
              <a:buChar char="v"/>
              <a:defRPr/>
            </a:pPr>
            <a:r>
              <a:rPr lang="ru-RU" sz="1200" b="1" dirty="0" smtClean="0">
                <a:latin typeface="Times New Roman" pitchFamily="18" charset="0"/>
                <a:cs typeface="Times New Roman" pitchFamily="18" charset="0"/>
              </a:rPr>
              <a:t> </a:t>
            </a:r>
            <a:r>
              <a:rPr lang="ru-RU" sz="1200" b="1" i="1" dirty="0" smtClean="0">
                <a:latin typeface="Times New Roman" pitchFamily="18" charset="0"/>
                <a:cs typeface="Times New Roman" pitchFamily="18" charset="0"/>
              </a:rPr>
              <a:t>Коммуникация как действие (единовременный акт) </a:t>
            </a:r>
            <a:r>
              <a:rPr lang="ru-RU" sz="1200" b="1" dirty="0" smtClean="0">
                <a:latin typeface="Times New Roman" pitchFamily="18" charset="0"/>
                <a:cs typeface="Times New Roman" pitchFamily="18" charset="0"/>
              </a:rPr>
              <a:t>— это процесс передачи сообщения от источника к получателю с целью изменить поведение последнего. Ориентирована на выполнение ряда операций, обеспечивающих передачу определенной информации от одного субъекта к другому.</a:t>
            </a:r>
          </a:p>
          <a:p>
            <a:pPr indent="0" algn="just">
              <a:spcBef>
                <a:spcPts val="0"/>
              </a:spcBef>
              <a:buFont typeface="Wingdings" pitchFamily="2" charset="2"/>
              <a:buChar char="v"/>
              <a:defRPr/>
            </a:pPr>
            <a:endParaRPr lang="ru-RU" sz="1200" b="1" dirty="0" smtClean="0">
              <a:latin typeface="Times New Roman" pitchFamily="18" charset="0"/>
              <a:cs typeface="Times New Roman" pitchFamily="18" charset="0"/>
            </a:endParaRPr>
          </a:p>
          <a:p>
            <a:pPr indent="0" algn="just">
              <a:spcBef>
                <a:spcPts val="0"/>
              </a:spcBef>
              <a:buFont typeface="Wingdings" pitchFamily="2" charset="2"/>
              <a:buChar char="v"/>
              <a:defRPr/>
            </a:pPr>
            <a:endParaRPr lang="ru-RU" sz="1200" b="1" dirty="0" smtClean="0">
              <a:latin typeface="Times New Roman" pitchFamily="18" charset="0"/>
              <a:cs typeface="Times New Roman" pitchFamily="18" charset="0"/>
            </a:endParaRPr>
          </a:p>
          <a:p>
            <a:pPr indent="0" algn="just">
              <a:spcBef>
                <a:spcPts val="0"/>
              </a:spcBef>
              <a:buFont typeface="Wingdings" pitchFamily="2" charset="2"/>
              <a:buChar char="v"/>
              <a:defRPr/>
            </a:pPr>
            <a:endParaRPr lang="ru-RU" sz="1200" b="1" dirty="0" smtClean="0">
              <a:latin typeface="Times New Roman" pitchFamily="18" charset="0"/>
              <a:cs typeface="Times New Roman" pitchFamily="18" charset="0"/>
            </a:endParaRPr>
          </a:p>
          <a:p>
            <a:pPr indent="0" algn="just">
              <a:spcBef>
                <a:spcPts val="0"/>
              </a:spcBef>
              <a:buFont typeface="Wingdings" pitchFamily="2" charset="2"/>
              <a:buChar char="v"/>
              <a:defRPr/>
            </a:pPr>
            <a:endParaRPr lang="ru-RU" sz="1200" b="1" dirty="0" smtClean="0">
              <a:latin typeface="Times New Roman" pitchFamily="18" charset="0"/>
              <a:cs typeface="Times New Roman" pitchFamily="18" charset="0"/>
            </a:endParaRPr>
          </a:p>
          <a:p>
            <a:pPr indent="0" algn="just">
              <a:spcBef>
                <a:spcPts val="0"/>
              </a:spcBef>
              <a:buFont typeface="Wingdings" pitchFamily="2" charset="2"/>
              <a:buChar char="v"/>
              <a:defRPr/>
            </a:pPr>
            <a:endParaRPr lang="ru-RU" sz="1200" b="1" dirty="0" smtClean="0">
              <a:latin typeface="Times New Roman" pitchFamily="18" charset="0"/>
              <a:cs typeface="Times New Roman" pitchFamily="18" charset="0"/>
            </a:endParaRPr>
          </a:p>
          <a:p>
            <a:pPr indent="0" algn="just">
              <a:spcBef>
                <a:spcPts val="0"/>
              </a:spcBef>
              <a:buFont typeface="Wingdings" pitchFamily="2" charset="2"/>
              <a:buChar char="v"/>
              <a:defRPr/>
            </a:pPr>
            <a:r>
              <a:rPr lang="ru-RU" sz="1200" b="1" i="1" dirty="0" smtClean="0">
                <a:latin typeface="Times New Roman" pitchFamily="18" charset="0"/>
                <a:cs typeface="Times New Roman" pitchFamily="18" charset="0"/>
              </a:rPr>
              <a:t>Коммуникация как взаимодействие </a:t>
            </a:r>
            <a:r>
              <a:rPr lang="ru-RU" sz="1200" b="1" dirty="0" smtClean="0">
                <a:latin typeface="Times New Roman" pitchFamily="18" charset="0"/>
                <a:cs typeface="Times New Roman" pitchFamily="18" charset="0"/>
              </a:rPr>
              <a:t>предполагает введение элемента обратной связи. Однако линейные связи в данной модели заменены на циркулярные, что делает ее сложной и неточной.</a:t>
            </a:r>
          </a:p>
          <a:p>
            <a:pPr indent="0" algn="just">
              <a:spcBef>
                <a:spcPts val="0"/>
              </a:spcBef>
              <a:buFont typeface="Wingdings" pitchFamily="2" charset="2"/>
              <a:buChar char="v"/>
              <a:defRPr/>
            </a:pPr>
            <a:endParaRPr lang="ru-RU" sz="1200" b="1" dirty="0" smtClean="0">
              <a:latin typeface="Times New Roman" pitchFamily="18" charset="0"/>
              <a:cs typeface="Times New Roman" pitchFamily="18" charset="0"/>
            </a:endParaRPr>
          </a:p>
          <a:p>
            <a:pPr indent="0" algn="just">
              <a:spcBef>
                <a:spcPts val="0"/>
              </a:spcBef>
              <a:buFont typeface="Wingdings" pitchFamily="2" charset="2"/>
              <a:buChar char="v"/>
              <a:defRPr/>
            </a:pPr>
            <a:endParaRPr lang="ru-RU" sz="1200" b="1" dirty="0" smtClean="0">
              <a:latin typeface="Times New Roman" pitchFamily="18" charset="0"/>
              <a:cs typeface="Times New Roman" pitchFamily="18" charset="0"/>
            </a:endParaRPr>
          </a:p>
          <a:p>
            <a:pPr indent="0" algn="just">
              <a:spcBef>
                <a:spcPts val="0"/>
              </a:spcBef>
              <a:buFont typeface="Wingdings" pitchFamily="2" charset="2"/>
              <a:buChar char="v"/>
              <a:defRPr/>
            </a:pPr>
            <a:endParaRPr lang="ru-RU" sz="1200" b="1" dirty="0" smtClean="0">
              <a:latin typeface="Times New Roman" pitchFamily="18" charset="0"/>
              <a:cs typeface="Times New Roman" pitchFamily="18" charset="0"/>
            </a:endParaRPr>
          </a:p>
          <a:p>
            <a:pPr indent="0" algn="just">
              <a:spcBef>
                <a:spcPts val="0"/>
              </a:spcBef>
              <a:buFont typeface="Wingdings" pitchFamily="2" charset="2"/>
              <a:buChar char="v"/>
              <a:defRPr/>
            </a:pPr>
            <a:endParaRPr lang="ru-RU" sz="1200" b="1" dirty="0" smtClean="0">
              <a:latin typeface="Times New Roman" pitchFamily="18" charset="0"/>
              <a:cs typeface="Times New Roman" pitchFamily="18" charset="0"/>
            </a:endParaRPr>
          </a:p>
          <a:p>
            <a:pPr indent="0" algn="just">
              <a:spcBef>
                <a:spcPts val="0"/>
              </a:spcBef>
              <a:buFont typeface="Wingdings" pitchFamily="2" charset="2"/>
              <a:buChar char="v"/>
              <a:defRPr/>
            </a:pPr>
            <a:endParaRPr lang="ru-RU" sz="1200" b="1" dirty="0" smtClean="0">
              <a:latin typeface="Times New Roman" pitchFamily="18" charset="0"/>
              <a:cs typeface="Times New Roman" pitchFamily="18" charset="0"/>
            </a:endParaRPr>
          </a:p>
          <a:p>
            <a:pPr indent="0" algn="just">
              <a:spcBef>
                <a:spcPts val="0"/>
              </a:spcBef>
              <a:buFont typeface="Wingdings" pitchFamily="2" charset="2"/>
              <a:buChar char="v"/>
              <a:defRPr/>
            </a:pPr>
            <a:endParaRPr lang="ru-RU" sz="1200" b="1" dirty="0" smtClean="0">
              <a:latin typeface="Times New Roman" pitchFamily="18" charset="0"/>
              <a:cs typeface="Times New Roman" pitchFamily="18" charset="0"/>
            </a:endParaRPr>
          </a:p>
          <a:p>
            <a:pPr indent="0" algn="just">
              <a:spcBef>
                <a:spcPts val="0"/>
              </a:spcBef>
              <a:buFont typeface="Wingdings" pitchFamily="2" charset="2"/>
              <a:buChar char="v"/>
              <a:defRPr/>
            </a:pPr>
            <a:endParaRPr lang="ru-RU" sz="1200" b="1" dirty="0" smtClean="0">
              <a:latin typeface="Times New Roman" pitchFamily="18" charset="0"/>
              <a:cs typeface="Times New Roman" pitchFamily="18" charset="0"/>
            </a:endParaRPr>
          </a:p>
          <a:p>
            <a:pPr indent="0" algn="just">
              <a:spcBef>
                <a:spcPts val="0"/>
              </a:spcBef>
              <a:buFont typeface="Wingdings" pitchFamily="2" charset="2"/>
              <a:buChar char="v"/>
              <a:defRPr/>
            </a:pPr>
            <a:r>
              <a:rPr lang="ru-RU" sz="1200" b="1" dirty="0" smtClean="0">
                <a:latin typeface="Times New Roman" pitchFamily="18" charset="0"/>
                <a:cs typeface="Times New Roman" pitchFamily="18" charset="0"/>
              </a:rPr>
              <a:t> </a:t>
            </a:r>
            <a:r>
              <a:rPr lang="ru-RU" sz="1200" b="1" i="1" dirty="0" smtClean="0">
                <a:latin typeface="Times New Roman" pitchFamily="18" charset="0"/>
                <a:cs typeface="Times New Roman" pitchFamily="18" charset="0"/>
              </a:rPr>
              <a:t>Коммуникация (коммуникационный процесс) </a:t>
            </a:r>
            <a:r>
              <a:rPr lang="ru-RU" sz="1200" b="1" dirty="0" smtClean="0">
                <a:latin typeface="Times New Roman" pitchFamily="18" charset="0"/>
                <a:cs typeface="Times New Roman" pitchFamily="18" charset="0"/>
              </a:rPr>
              <a:t>— это обмен информацией между сторонами. Основная цель — обеспечение понимания информации, поступающей к потребителю посредством обмена, общения. В модели коммуникации как процессе отсутствуют линейные или циркулярные связи, источник и получатель информации совпадают .</a:t>
            </a:r>
          </a:p>
          <a:p>
            <a:pPr indent="0" algn="just">
              <a:spcBef>
                <a:spcPts val="0"/>
              </a:spcBef>
              <a:buFont typeface="Wingdings" pitchFamily="2" charset="2"/>
              <a:buNone/>
              <a:defRPr/>
            </a:pPr>
            <a:endParaRPr lang="ru-RU" sz="1200" b="1" dirty="0" smtClean="0">
              <a:latin typeface="Times New Roman" pitchFamily="18" charset="0"/>
              <a:cs typeface="Times New Roman" pitchFamily="18" charset="0"/>
            </a:endParaRPr>
          </a:p>
          <a:p>
            <a:pPr indent="0" algn="just">
              <a:spcBef>
                <a:spcPts val="0"/>
              </a:spcBef>
              <a:buFont typeface="Wingdings" pitchFamily="2" charset="2"/>
              <a:buNone/>
              <a:defRPr/>
            </a:pPr>
            <a:endParaRPr lang="ru-RU" sz="1200" b="1" dirty="0" smtClean="0">
              <a:latin typeface="Times New Roman" pitchFamily="18" charset="0"/>
              <a:cs typeface="Times New Roman" pitchFamily="18" charset="0"/>
            </a:endParaRPr>
          </a:p>
          <a:p>
            <a:pPr indent="0" algn="just">
              <a:spcBef>
                <a:spcPts val="0"/>
              </a:spcBef>
              <a:buFont typeface="Wingdings" pitchFamily="2" charset="2"/>
              <a:buChar char="v"/>
              <a:defRPr/>
            </a:pPr>
            <a:endParaRPr lang="ru-RU" sz="1200" b="1" dirty="0" smtClean="0">
              <a:latin typeface="Times New Roman" pitchFamily="18" charset="0"/>
              <a:cs typeface="Times New Roman" pitchFamily="18" charset="0"/>
            </a:endParaRPr>
          </a:p>
          <a:p>
            <a:pPr indent="0" algn="just">
              <a:spcBef>
                <a:spcPts val="0"/>
              </a:spcBef>
              <a:buFont typeface="Wingdings" pitchFamily="2" charset="2"/>
              <a:buChar char="v"/>
              <a:defRPr/>
            </a:pPr>
            <a:endParaRPr lang="ru-RU" sz="1200" b="1" dirty="0" smtClean="0">
              <a:latin typeface="Times New Roman" pitchFamily="18" charset="0"/>
              <a:cs typeface="Times New Roman" pitchFamily="18" charset="0"/>
            </a:endParaRPr>
          </a:p>
          <a:p>
            <a:pPr indent="0" algn="just">
              <a:spcBef>
                <a:spcPts val="0"/>
              </a:spcBef>
              <a:buFont typeface="Wingdings" pitchFamily="2" charset="2"/>
              <a:buChar char="v"/>
              <a:defRPr/>
            </a:pPr>
            <a:endParaRPr lang="ru-RU" sz="1200" b="1" dirty="0" smtClean="0">
              <a:latin typeface="Times New Roman" pitchFamily="18" charset="0"/>
              <a:cs typeface="Times New Roman" pitchFamily="18" charset="0"/>
            </a:endParaRPr>
          </a:p>
          <a:p>
            <a:pPr indent="0" algn="just">
              <a:spcBef>
                <a:spcPts val="0"/>
              </a:spcBef>
              <a:buFont typeface="Wingdings" pitchFamily="2" charset="2"/>
              <a:buChar char="v"/>
              <a:defRPr/>
            </a:pPr>
            <a:endParaRPr lang="ru-RU" sz="1200" b="1" dirty="0" smtClean="0">
              <a:latin typeface="Times New Roman" pitchFamily="18" charset="0"/>
              <a:cs typeface="Times New Roman" pitchFamily="18" charset="0"/>
            </a:endParaRPr>
          </a:p>
          <a:p>
            <a:pPr indent="0" algn="just">
              <a:spcBef>
                <a:spcPts val="0"/>
              </a:spcBef>
              <a:buFont typeface="Wingdings" pitchFamily="2" charset="2"/>
              <a:buChar char="v"/>
              <a:defRPr/>
            </a:pPr>
            <a:endParaRPr lang="ru-RU" sz="1200" b="1" dirty="0" smtClean="0">
              <a:latin typeface="Times New Roman" pitchFamily="18" charset="0"/>
              <a:cs typeface="Times New Roman" pitchFamily="18" charset="0"/>
            </a:endParaRPr>
          </a:p>
          <a:p>
            <a:pPr indent="0" algn="just">
              <a:spcBef>
                <a:spcPts val="0"/>
              </a:spcBef>
              <a:buFont typeface="Wingdings" pitchFamily="2" charset="2"/>
              <a:buChar char="v"/>
              <a:defRPr/>
            </a:pPr>
            <a:endParaRPr lang="ru-RU" sz="1200" b="1" dirty="0" smtClean="0">
              <a:latin typeface="Times New Roman" pitchFamily="18" charset="0"/>
              <a:cs typeface="Times New Roman" pitchFamily="18" charset="0"/>
            </a:endParaRPr>
          </a:p>
          <a:p>
            <a:pPr>
              <a:buFont typeface="Wingdings" pitchFamily="2" charset="2"/>
              <a:buNone/>
              <a:defRPr/>
            </a:pPr>
            <a:endParaRPr lang="en-US" sz="1200" b="1" dirty="0"/>
          </a:p>
        </p:txBody>
      </p:sp>
      <p:pic>
        <p:nvPicPr>
          <p:cNvPr id="4" name="Рисунок 3" descr="ris_12"/>
          <p:cNvPicPr/>
          <p:nvPr/>
        </p:nvPicPr>
        <p:blipFill>
          <a:blip r:embed="rId3"/>
          <a:srcRect b="39999"/>
          <a:stretch>
            <a:fillRect/>
          </a:stretch>
        </p:blipFill>
        <p:spPr bwMode="auto">
          <a:xfrm>
            <a:off x="857224" y="1714488"/>
            <a:ext cx="5743588" cy="78581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 name="Рисунок 4" descr="ris_13"/>
          <p:cNvPicPr/>
          <p:nvPr/>
        </p:nvPicPr>
        <p:blipFill>
          <a:blip r:embed="rId4"/>
          <a:srcRect/>
          <a:stretch>
            <a:fillRect/>
          </a:stretch>
        </p:blipFill>
        <p:spPr bwMode="auto">
          <a:xfrm>
            <a:off x="2928926" y="2928934"/>
            <a:ext cx="5786478" cy="114300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Рисунок 5" descr="ris_14"/>
          <p:cNvPicPr/>
          <p:nvPr/>
        </p:nvPicPr>
        <p:blipFill>
          <a:blip r:embed="rId5"/>
          <a:srcRect/>
          <a:stretch>
            <a:fillRect/>
          </a:stretch>
        </p:blipFill>
        <p:spPr bwMode="auto">
          <a:xfrm>
            <a:off x="857224" y="4936940"/>
            <a:ext cx="5572164" cy="134958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mph" presetSubtype="0" fill="hold" grpId="0" nodeType="clickEffect">
                                  <p:stCondLst>
                                    <p:cond delay="0"/>
                                  </p:stCondLst>
                                  <p:childTnLst>
                                    <p:animClr clrSpc="rgb" dir="cw">
                                      <p:cBhvr override="childStyle">
                                        <p:cTn id="11" dur="1000" autoRev="1" fill="hold"/>
                                        <p:tgtEl>
                                          <p:spTgt spid="7">
                                            <p:txEl>
                                              <p:pRg st="0" end="0"/>
                                            </p:txEl>
                                          </p:spTgt>
                                        </p:tgtEl>
                                        <p:attrNameLst>
                                          <p:attrName>style.color</p:attrName>
                                        </p:attrNameLst>
                                      </p:cBhvr>
                                      <p:to>
                                        <a:schemeClr val="bg1"/>
                                      </p:to>
                                    </p:animClr>
                                    <p:animClr clrSpc="rgb" dir="cw">
                                      <p:cBhvr>
                                        <p:cTn id="12" dur="1000" autoRev="1" fill="hold"/>
                                        <p:tgtEl>
                                          <p:spTgt spid="7">
                                            <p:txEl>
                                              <p:pRg st="0" end="0"/>
                                            </p:txEl>
                                          </p:spTgt>
                                        </p:tgtEl>
                                        <p:attrNameLst>
                                          <p:attrName>fillcolor</p:attrName>
                                        </p:attrNameLst>
                                      </p:cBhvr>
                                      <p:to>
                                        <a:schemeClr val="bg1"/>
                                      </p:to>
                                    </p:animClr>
                                    <p:set>
                                      <p:cBhvr>
                                        <p:cTn id="13" dur="1000" autoRev="1" fill="hold"/>
                                        <p:tgtEl>
                                          <p:spTgt spid="7">
                                            <p:txEl>
                                              <p:pRg st="0" end="0"/>
                                            </p:txEl>
                                          </p:spTgt>
                                        </p:tgtEl>
                                        <p:attrNameLst>
                                          <p:attrName>fill.type</p:attrName>
                                        </p:attrNameLst>
                                      </p:cBhvr>
                                      <p:to>
                                        <p:strVal val="solid"/>
                                      </p:to>
                                    </p:set>
                                    <p:set>
                                      <p:cBhvr>
                                        <p:cTn id="14" dur="1000" autoRev="1" fill="hold"/>
                                        <p:tgtEl>
                                          <p:spTgt spid="7">
                                            <p:txEl>
                                              <p:pRg st="0" end="0"/>
                                            </p:txEl>
                                          </p:spTgt>
                                        </p:tgtEl>
                                        <p:attrNameLst>
                                          <p:attrName>fill.on</p:attrName>
                                        </p:attrNameLst>
                                      </p:cBhvr>
                                      <p:to>
                                        <p:strVal val="tru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mph" presetSubtype="0" fill="hold" grpId="0" nodeType="clickEffect">
                                  <p:stCondLst>
                                    <p:cond delay="0"/>
                                  </p:stCondLst>
                                  <p:childTnLst>
                                    <p:animClr clrSpc="rgb" dir="cw">
                                      <p:cBhvr override="childStyle">
                                        <p:cTn id="18" dur="1000" autoRev="1" fill="hold"/>
                                        <p:tgtEl>
                                          <p:spTgt spid="7">
                                            <p:txEl>
                                              <p:pRg st="6" end="6"/>
                                            </p:txEl>
                                          </p:spTgt>
                                        </p:tgtEl>
                                        <p:attrNameLst>
                                          <p:attrName>style.color</p:attrName>
                                        </p:attrNameLst>
                                      </p:cBhvr>
                                      <p:to>
                                        <a:schemeClr val="bg1"/>
                                      </p:to>
                                    </p:animClr>
                                    <p:animClr clrSpc="rgb" dir="cw">
                                      <p:cBhvr>
                                        <p:cTn id="19" dur="1000" autoRev="1" fill="hold"/>
                                        <p:tgtEl>
                                          <p:spTgt spid="7">
                                            <p:txEl>
                                              <p:pRg st="6" end="6"/>
                                            </p:txEl>
                                          </p:spTgt>
                                        </p:tgtEl>
                                        <p:attrNameLst>
                                          <p:attrName>fillcolor</p:attrName>
                                        </p:attrNameLst>
                                      </p:cBhvr>
                                      <p:to>
                                        <a:schemeClr val="bg1"/>
                                      </p:to>
                                    </p:animClr>
                                    <p:set>
                                      <p:cBhvr>
                                        <p:cTn id="20" dur="1000" autoRev="1" fill="hold"/>
                                        <p:tgtEl>
                                          <p:spTgt spid="7">
                                            <p:txEl>
                                              <p:pRg st="6" end="6"/>
                                            </p:txEl>
                                          </p:spTgt>
                                        </p:tgtEl>
                                        <p:attrNameLst>
                                          <p:attrName>fill.type</p:attrName>
                                        </p:attrNameLst>
                                      </p:cBhvr>
                                      <p:to>
                                        <p:strVal val="solid"/>
                                      </p:to>
                                    </p:set>
                                    <p:set>
                                      <p:cBhvr>
                                        <p:cTn id="21" dur="1000" autoRev="1" fill="hold"/>
                                        <p:tgtEl>
                                          <p:spTgt spid="7">
                                            <p:txEl>
                                              <p:pRg st="6" end="6"/>
                                            </p:txEl>
                                          </p:spTgt>
                                        </p:tgtEl>
                                        <p:attrNameLst>
                                          <p:attrName>fill.on</p:attrName>
                                        </p:attrNameLst>
                                      </p:cBhvr>
                                      <p:to>
                                        <p:strVal val="tru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mph" presetSubtype="0" fill="hold" grpId="0" nodeType="clickEffect">
                                  <p:stCondLst>
                                    <p:cond delay="0"/>
                                  </p:stCondLst>
                                  <p:childTnLst>
                                    <p:animClr clrSpc="rgb" dir="cw">
                                      <p:cBhvr override="childStyle">
                                        <p:cTn id="25" dur="1000" autoRev="1" fill="hold"/>
                                        <p:tgtEl>
                                          <p:spTgt spid="7">
                                            <p:txEl>
                                              <p:pRg st="14" end="14"/>
                                            </p:txEl>
                                          </p:spTgt>
                                        </p:tgtEl>
                                        <p:attrNameLst>
                                          <p:attrName>style.color</p:attrName>
                                        </p:attrNameLst>
                                      </p:cBhvr>
                                      <p:to>
                                        <a:schemeClr val="bg1"/>
                                      </p:to>
                                    </p:animClr>
                                    <p:animClr clrSpc="rgb" dir="cw">
                                      <p:cBhvr>
                                        <p:cTn id="26" dur="1000" autoRev="1" fill="hold"/>
                                        <p:tgtEl>
                                          <p:spTgt spid="7">
                                            <p:txEl>
                                              <p:pRg st="14" end="14"/>
                                            </p:txEl>
                                          </p:spTgt>
                                        </p:tgtEl>
                                        <p:attrNameLst>
                                          <p:attrName>fillcolor</p:attrName>
                                        </p:attrNameLst>
                                      </p:cBhvr>
                                      <p:to>
                                        <a:schemeClr val="bg1"/>
                                      </p:to>
                                    </p:animClr>
                                    <p:set>
                                      <p:cBhvr>
                                        <p:cTn id="27" dur="1000" autoRev="1" fill="hold"/>
                                        <p:tgtEl>
                                          <p:spTgt spid="7">
                                            <p:txEl>
                                              <p:pRg st="14" end="14"/>
                                            </p:txEl>
                                          </p:spTgt>
                                        </p:tgtEl>
                                        <p:attrNameLst>
                                          <p:attrName>fill.type</p:attrName>
                                        </p:attrNameLst>
                                      </p:cBhvr>
                                      <p:to>
                                        <p:strVal val="solid"/>
                                      </p:to>
                                    </p:set>
                                    <p:set>
                                      <p:cBhvr>
                                        <p:cTn id="28" dur="1000" autoRev="1" fill="hold"/>
                                        <p:tgtEl>
                                          <p:spTgt spid="7">
                                            <p:txEl>
                                              <p:pRg st="14" end="1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74638"/>
            <a:ext cx="7422672" cy="1011222"/>
          </a:xfrm>
          <a:ln>
            <a:miter lim="800000"/>
            <a:headEnd/>
            <a:tailEnd/>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l">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a:normAutofit/>
          </a:bodyPr>
          <a:lstStyle/>
          <a:p>
            <a:pPr algn="ctr">
              <a:defRPr/>
            </a:pPr>
            <a:r>
              <a:rPr lang="ru-RU" sz="2800" dirty="0" smtClean="0"/>
              <a:t>12 основных препятствий на пути полноценной коммуникации</a:t>
            </a:r>
            <a:endParaRPr lang="en-US" sz="2800" dirty="0"/>
          </a:p>
        </p:txBody>
      </p:sp>
      <p:sp>
        <p:nvSpPr>
          <p:cNvPr id="7" name="Блок-схема: подготовка 6"/>
          <p:cNvSpPr/>
          <p:nvPr/>
        </p:nvSpPr>
        <p:spPr>
          <a:xfrm>
            <a:off x="500066" y="1714488"/>
            <a:ext cx="2071702" cy="714380"/>
          </a:xfrm>
          <a:prstGeom prst="flowChartPreparati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t>Естественная цензура</a:t>
            </a:r>
          </a:p>
        </p:txBody>
      </p:sp>
      <p:sp>
        <p:nvSpPr>
          <p:cNvPr id="8" name="Блок-схема: подготовка 7"/>
          <p:cNvSpPr/>
          <p:nvPr/>
        </p:nvSpPr>
        <p:spPr>
          <a:xfrm>
            <a:off x="2643206" y="1714488"/>
            <a:ext cx="1785950" cy="714380"/>
          </a:xfrm>
          <a:prstGeom prst="flowChartPreparati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t>Отсутствие ясной цели</a:t>
            </a:r>
          </a:p>
        </p:txBody>
      </p:sp>
      <p:sp>
        <p:nvSpPr>
          <p:cNvPr id="9" name="Блок-схема: подготовка 8"/>
          <p:cNvSpPr/>
          <p:nvPr/>
        </p:nvSpPr>
        <p:spPr>
          <a:xfrm>
            <a:off x="928694" y="2786058"/>
            <a:ext cx="2286016" cy="1000132"/>
          </a:xfrm>
          <a:prstGeom prst="flowChartPreparati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t>Слабое представление о тех, с кем имеете дело</a:t>
            </a:r>
          </a:p>
        </p:txBody>
      </p:sp>
      <p:sp>
        <p:nvSpPr>
          <p:cNvPr id="10" name="Блок-схема: подготовка 9"/>
          <p:cNvSpPr/>
          <p:nvPr/>
        </p:nvSpPr>
        <p:spPr>
          <a:xfrm>
            <a:off x="5857916" y="5000636"/>
            <a:ext cx="2357454" cy="928694"/>
          </a:xfrm>
          <a:prstGeom prst="flowChartPreparati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t>Неправильный выбор языковых средств</a:t>
            </a:r>
          </a:p>
        </p:txBody>
      </p:sp>
      <p:sp>
        <p:nvSpPr>
          <p:cNvPr id="11" name="Блок-схема: подготовка 10"/>
          <p:cNvSpPr/>
          <p:nvPr/>
        </p:nvSpPr>
        <p:spPr>
          <a:xfrm>
            <a:off x="3214710" y="5286388"/>
            <a:ext cx="2571768" cy="1143008"/>
          </a:xfrm>
          <a:prstGeom prst="flowChartPreparati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t>Несоответствие между сообщением и поступком</a:t>
            </a:r>
          </a:p>
        </p:txBody>
      </p:sp>
      <p:sp>
        <p:nvSpPr>
          <p:cNvPr id="12" name="Блок-схема: подготовка 11"/>
          <p:cNvSpPr/>
          <p:nvPr/>
        </p:nvSpPr>
        <p:spPr>
          <a:xfrm>
            <a:off x="6643702" y="2285992"/>
            <a:ext cx="1928826" cy="785818"/>
          </a:xfrm>
          <a:prstGeom prst="flowChartPreparati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t>Неумение выражать свои мысли</a:t>
            </a:r>
          </a:p>
        </p:txBody>
      </p:sp>
      <p:sp>
        <p:nvSpPr>
          <p:cNvPr id="13" name="Блок-схема: подготовка 12"/>
          <p:cNvSpPr/>
          <p:nvPr/>
        </p:nvSpPr>
        <p:spPr>
          <a:xfrm>
            <a:off x="1000132" y="4143380"/>
            <a:ext cx="2357454" cy="928694"/>
          </a:xfrm>
          <a:prstGeom prst="flowChartPreparati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t>Неправильное оформление</a:t>
            </a:r>
          </a:p>
        </p:txBody>
      </p:sp>
      <p:sp>
        <p:nvSpPr>
          <p:cNvPr id="14" name="Блок-схема: подготовка 13"/>
          <p:cNvSpPr/>
          <p:nvPr/>
        </p:nvSpPr>
        <p:spPr>
          <a:xfrm>
            <a:off x="3429024" y="2786058"/>
            <a:ext cx="2214578" cy="1071570"/>
          </a:xfrm>
          <a:prstGeom prst="flowChartPreparati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t>Недостаток полезной информации</a:t>
            </a:r>
          </a:p>
        </p:txBody>
      </p:sp>
      <p:sp>
        <p:nvSpPr>
          <p:cNvPr id="15" name="Блок-схема: подготовка 14"/>
          <p:cNvSpPr/>
          <p:nvPr/>
        </p:nvSpPr>
        <p:spPr>
          <a:xfrm>
            <a:off x="3500462" y="4071942"/>
            <a:ext cx="2286016" cy="1000132"/>
          </a:xfrm>
          <a:prstGeom prst="flowChartPreparati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t>Неправильный выбор канала</a:t>
            </a:r>
          </a:p>
        </p:txBody>
      </p:sp>
      <p:sp>
        <p:nvSpPr>
          <p:cNvPr id="16" name="Блок-схема: подготовка 15"/>
          <p:cNvSpPr/>
          <p:nvPr/>
        </p:nvSpPr>
        <p:spPr>
          <a:xfrm>
            <a:off x="5715040" y="3357562"/>
            <a:ext cx="2428892" cy="1071570"/>
          </a:xfrm>
          <a:prstGeom prst="flowChartPreparati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t>Неподходящее время</a:t>
            </a:r>
          </a:p>
        </p:txBody>
      </p:sp>
      <p:sp>
        <p:nvSpPr>
          <p:cNvPr id="17" name="Блок-схема: подготовка 16"/>
          <p:cNvSpPr/>
          <p:nvPr/>
        </p:nvSpPr>
        <p:spPr>
          <a:xfrm>
            <a:off x="642942" y="5286388"/>
            <a:ext cx="2357454" cy="1143008"/>
          </a:xfrm>
          <a:prstGeom prst="flowChartPreparati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t>Неудачное начало или недооценка адресата</a:t>
            </a:r>
          </a:p>
        </p:txBody>
      </p:sp>
      <p:sp>
        <p:nvSpPr>
          <p:cNvPr id="18" name="Блок-схема: подготовка 17"/>
          <p:cNvSpPr/>
          <p:nvPr/>
        </p:nvSpPr>
        <p:spPr>
          <a:xfrm>
            <a:off x="4500594" y="1714488"/>
            <a:ext cx="2357454" cy="785818"/>
          </a:xfrm>
          <a:prstGeom prst="flowChartPreparati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t>Неправильная упаковка</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amond(in)">
                                      <p:cBhvr>
                                        <p:cTn id="20" dur="20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heckerboard(across)">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edge">
                                      <p:cBhvr>
                                        <p:cTn id="35" dur="2000"/>
                                        <p:tgtEl>
                                          <p:spTgt spid="1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8" presetClass="entr" presetSubtype="0" accel="50000" fill="hold" nodeType="clickEffect">
                                  <p:stCondLst>
                                    <p:cond delay="0"/>
                                  </p:stCondLst>
                                  <p:iterate type="lt">
                                    <p:tmPct val="50000"/>
                                  </p:iterate>
                                  <p:childTnLst>
                                    <p:set>
                                      <p:cBhvr>
                                        <p:cTn id="39" dur="1" fill="hold">
                                          <p:stCondLst>
                                            <p:cond delay="0"/>
                                          </p:stCondLst>
                                        </p:cTn>
                                        <p:tgtEl>
                                          <p:spTgt spid="18"/>
                                        </p:tgtEl>
                                        <p:attrNameLst>
                                          <p:attrName>style.visibility</p:attrName>
                                        </p:attrNameLst>
                                      </p:cBhvr>
                                      <p:to>
                                        <p:strVal val="visible"/>
                                      </p:to>
                                    </p:set>
                                    <p:set>
                                      <p:cBhvr>
                                        <p:cTn id="40" dur="455" fill="hold">
                                          <p:stCondLst>
                                            <p:cond delay="0"/>
                                          </p:stCondLst>
                                        </p:cTn>
                                        <p:tgtEl>
                                          <p:spTgt spid="18"/>
                                        </p:tgtEl>
                                        <p:attrNameLst>
                                          <p:attrName>style.rotation</p:attrName>
                                        </p:attrNameLst>
                                      </p:cBhvr>
                                      <p:to>
                                        <p:strVal val="-45.0"/>
                                      </p:to>
                                    </p:set>
                                    <p:anim calcmode="lin" valueType="num">
                                      <p:cBhvr>
                                        <p:cTn id="41" dur="455" fill="hold">
                                          <p:stCondLst>
                                            <p:cond delay="455"/>
                                          </p:stCondLst>
                                        </p:cTn>
                                        <p:tgtEl>
                                          <p:spTgt spid="18"/>
                                        </p:tgtEl>
                                        <p:attrNameLst>
                                          <p:attrName>style.rotation</p:attrName>
                                        </p:attrNameLst>
                                      </p:cBhvr>
                                      <p:tavLst>
                                        <p:tav tm="0">
                                          <p:val>
                                            <p:fltVal val="-45"/>
                                          </p:val>
                                        </p:tav>
                                        <p:tav tm="69900">
                                          <p:val>
                                            <p:fltVal val="45"/>
                                          </p:val>
                                        </p:tav>
                                        <p:tav tm="100000">
                                          <p:val>
                                            <p:fltVal val="0"/>
                                          </p:val>
                                        </p:tav>
                                      </p:tavLst>
                                    </p:anim>
                                    <p:anim calcmode="lin" valueType="num">
                                      <p:cBhvr>
                                        <p:cTn id="42" dur="455" fill="hold">
                                          <p:stCondLst>
                                            <p:cond delay="0"/>
                                          </p:stCondLst>
                                        </p:cTn>
                                        <p:tgtEl>
                                          <p:spTgt spid="18"/>
                                        </p:tgtEl>
                                        <p:attrNameLst>
                                          <p:attrName>ppt_y</p:attrName>
                                        </p:attrNameLst>
                                      </p:cBhvr>
                                      <p:tavLst>
                                        <p:tav tm="0">
                                          <p:val>
                                            <p:strVal val="#ppt_y-1"/>
                                          </p:val>
                                        </p:tav>
                                        <p:tav tm="100000">
                                          <p:val>
                                            <p:strVal val="#ppt_y-(0.354*#ppt_w-0.172*#ppt_h)"/>
                                          </p:val>
                                        </p:tav>
                                      </p:tavLst>
                                    </p:anim>
                                    <p:anim calcmode="lin" valueType="num">
                                      <p:cBhvr>
                                        <p:cTn id="43" dur="156" decel="50000" autoRev="1" fill="hold">
                                          <p:stCondLst>
                                            <p:cond delay="455"/>
                                          </p:stCondLst>
                                        </p:cTn>
                                        <p:tgtEl>
                                          <p:spTgt spid="18"/>
                                        </p:tgtEl>
                                        <p:attrNameLst>
                                          <p:attrName>ppt_y</p:attrName>
                                        </p:attrNameLst>
                                      </p:cBhvr>
                                      <p:tavLst>
                                        <p:tav tm="0">
                                          <p:val>
                                            <p:strVal val="#ppt_y-(0.354*#ppt_w-0.172*#ppt_h)"/>
                                          </p:val>
                                        </p:tav>
                                        <p:tav tm="100000">
                                          <p:val>
                                            <p:strVal val="#ppt_y-(0.354*#ppt_w-0.172*#ppt_h)-#ppt_h/2"/>
                                          </p:val>
                                        </p:tav>
                                      </p:tavLst>
                                    </p:anim>
                                    <p:anim calcmode="lin" valueType="num">
                                      <p:cBhvr>
                                        <p:cTn id="44" dur="136" fill="hold">
                                          <p:stCondLst>
                                            <p:cond delay="864"/>
                                          </p:stCondLst>
                                        </p:cTn>
                                        <p:tgtEl>
                                          <p:spTgt spid="18"/>
                                        </p:tgtEl>
                                        <p:attrNameLst>
                                          <p:attrName>ppt_y</p:attrName>
                                        </p:attrNameLst>
                                      </p:cBhvr>
                                      <p:tavLst>
                                        <p:tav tm="0">
                                          <p:val>
                                            <p:strVal val="#ppt_y-(0.354*#ppt_w-0.172*#ppt_h)"/>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9" presetClass="entr" presetSubtype="0" accel="10000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52"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Scale>
                                      <p:cBhvr>
                                        <p:cTn id="5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4"/>
                                        </p:tgtEl>
                                        <p:attrNameLst>
                                          <p:attrName>ppt_x</p:attrName>
                                          <p:attrName>ppt_y</p:attrName>
                                        </p:attrNameLst>
                                      </p:cBhvr>
                                    </p:animMotion>
                                    <p:animEffect transition="in" filter="fade">
                                      <p:cBhvr>
                                        <p:cTn id="59" dur="1000"/>
                                        <p:tgtEl>
                                          <p:spTgt spid="1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0" presetClass="entr" presetSubtype="0" decel="100000" fill="hold" nodeType="click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1000" fill="hold"/>
                                        <p:tgtEl>
                                          <p:spTgt spid="13"/>
                                        </p:tgtEl>
                                        <p:attrNameLst>
                                          <p:attrName>ppt_w</p:attrName>
                                        </p:attrNameLst>
                                      </p:cBhvr>
                                      <p:tavLst>
                                        <p:tav tm="0">
                                          <p:val>
                                            <p:strVal val="#ppt_w+.3"/>
                                          </p:val>
                                        </p:tav>
                                        <p:tav tm="100000">
                                          <p:val>
                                            <p:strVal val="#ppt_w"/>
                                          </p:val>
                                        </p:tav>
                                      </p:tavLst>
                                    </p:anim>
                                    <p:anim calcmode="lin" valueType="num">
                                      <p:cBhvr>
                                        <p:cTn id="65" dur="1000" fill="hold"/>
                                        <p:tgtEl>
                                          <p:spTgt spid="13"/>
                                        </p:tgtEl>
                                        <p:attrNameLst>
                                          <p:attrName>ppt_h</p:attrName>
                                        </p:attrNameLst>
                                      </p:cBhvr>
                                      <p:tavLst>
                                        <p:tav tm="0">
                                          <p:val>
                                            <p:strVal val="#ppt_h"/>
                                          </p:val>
                                        </p:tav>
                                        <p:tav tm="100000">
                                          <p:val>
                                            <p:strVal val="#ppt_h"/>
                                          </p:val>
                                        </p:tav>
                                      </p:tavLst>
                                    </p:anim>
                                    <p:animEffect transition="in" filter="fade">
                                      <p:cBhvr>
                                        <p:cTn id="66" dur="1000"/>
                                        <p:tgtEl>
                                          <p:spTgt spid="1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5" presetClass="entr" presetSubtype="0"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1000" fill="hold"/>
                                        <p:tgtEl>
                                          <p:spTgt spid="15"/>
                                        </p:tgtEl>
                                        <p:attrNameLst>
                                          <p:attrName>ppt_w</p:attrName>
                                        </p:attrNameLst>
                                      </p:cBhvr>
                                      <p:tavLst>
                                        <p:tav tm="0">
                                          <p:val>
                                            <p:strVal val="#ppt_w*0.70"/>
                                          </p:val>
                                        </p:tav>
                                        <p:tav tm="100000">
                                          <p:val>
                                            <p:strVal val="#ppt_w"/>
                                          </p:val>
                                        </p:tav>
                                      </p:tavLst>
                                    </p:anim>
                                    <p:anim calcmode="lin" valueType="num">
                                      <p:cBhvr>
                                        <p:cTn id="72" dur="1000" fill="hold"/>
                                        <p:tgtEl>
                                          <p:spTgt spid="15"/>
                                        </p:tgtEl>
                                        <p:attrNameLst>
                                          <p:attrName>ppt_h</p:attrName>
                                        </p:attrNameLst>
                                      </p:cBhvr>
                                      <p:tavLst>
                                        <p:tav tm="0">
                                          <p:val>
                                            <p:strVal val="#ppt_h"/>
                                          </p:val>
                                        </p:tav>
                                        <p:tav tm="100000">
                                          <p:val>
                                            <p:strVal val="#ppt_h"/>
                                          </p:val>
                                        </p:tav>
                                      </p:tavLst>
                                    </p:anim>
                                    <p:animEffect transition="in" filter="fade">
                                      <p:cBhvr>
                                        <p:cTn id="73" dur="1000"/>
                                        <p:tgtEl>
                                          <p:spTgt spid="1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2" presetClass="entr" presetSubtype="0" fill="hold" nodeType="clickEffect">
                                  <p:stCondLst>
                                    <p:cond delay="0"/>
                                  </p:stCondLst>
                                  <p:childTnLst>
                                    <p:set>
                                      <p:cBhvr>
                                        <p:cTn id="77" dur="1" fill="hold">
                                          <p:stCondLst>
                                            <p:cond delay="0"/>
                                          </p:stCondLst>
                                        </p:cTn>
                                        <p:tgtEl>
                                          <p:spTgt spid="17"/>
                                        </p:tgtEl>
                                        <p:attrNameLst>
                                          <p:attrName>style.visibility</p:attrName>
                                        </p:attrNameLst>
                                      </p:cBhvr>
                                      <p:to>
                                        <p:strVal val="visible"/>
                                      </p:to>
                                    </p:set>
                                    <p:animScale>
                                      <p:cBhvr>
                                        <p:cTn id="78"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17"/>
                                        </p:tgtEl>
                                        <p:attrNameLst>
                                          <p:attrName>ppt_x</p:attrName>
                                          <p:attrName>ppt_y</p:attrName>
                                        </p:attrNameLst>
                                      </p:cBhvr>
                                    </p:animMotion>
                                    <p:animEffect transition="in" filter="fade">
                                      <p:cBhvr>
                                        <p:cTn id="80" dur="1000"/>
                                        <p:tgtEl>
                                          <p:spTgt spid="17"/>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9" presetClass="entr" presetSubtype="0" fill="hold" nodeType="click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1000" fill="hold"/>
                                        <p:tgtEl>
                                          <p:spTgt spid="10"/>
                                        </p:tgtEl>
                                        <p:attrNameLst>
                                          <p:attrName>ppt_x</p:attrName>
                                        </p:attrNameLst>
                                      </p:cBhvr>
                                      <p:tavLst>
                                        <p:tav tm="0">
                                          <p:val>
                                            <p:strVal val="#ppt_x-.2"/>
                                          </p:val>
                                        </p:tav>
                                        <p:tav tm="100000">
                                          <p:val>
                                            <p:strVal val="#ppt_x"/>
                                          </p:val>
                                        </p:tav>
                                      </p:tavLst>
                                    </p:anim>
                                    <p:anim calcmode="lin" valueType="num">
                                      <p:cBhvr>
                                        <p:cTn id="8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8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7" name="Rectangle 5"/>
          <p:cNvSpPr>
            <a:spLocks noGrp="1" noChangeArrowheads="1"/>
          </p:cNvSpPr>
          <p:nvPr>
            <p:ph type="title"/>
          </p:nvPr>
        </p:nvSpPr>
        <p:spPr>
          <a:xfrm>
            <a:off x="457200" y="277813"/>
            <a:ext cx="7499350" cy="774700"/>
          </a:xfrm>
          <a:solidFill>
            <a:srgbClr val="FF6699"/>
          </a:solidFill>
        </p:spPr>
        <p:txBody>
          <a:bodyPr/>
          <a:lstStyle/>
          <a:p>
            <a:pPr algn="ctr" eaLnBrk="1" hangingPunct="1">
              <a:defRPr/>
            </a:pPr>
            <a:r>
              <a:rPr lang="ru-RU" b="1" smtClean="0">
                <a:solidFill>
                  <a:schemeClr val="tx1"/>
                </a:solidFill>
                <a:effectLst>
                  <a:outerShdw blurRad="38100" dist="38100" dir="2700000" algn="tl">
                    <a:srgbClr val="FFFFFF"/>
                  </a:outerShdw>
                </a:effectLst>
              </a:rPr>
              <a:t>Модель группового поведения</a:t>
            </a:r>
          </a:p>
        </p:txBody>
      </p:sp>
      <p:pic>
        <p:nvPicPr>
          <p:cNvPr id="44036" name="Picture 4"/>
          <p:cNvPicPr>
            <a:picLocks noGrp="1" noChangeAspect="1" noChangeArrowheads="1"/>
          </p:cNvPicPr>
          <p:nvPr>
            <p:ph sz="half" idx="1"/>
          </p:nvPr>
        </p:nvPicPr>
        <p:blipFill>
          <a:blip r:embed="rId2">
            <a:lum contrast="54000"/>
          </a:blip>
          <a:srcRect/>
          <a:stretch>
            <a:fillRect/>
          </a:stretch>
        </p:blipFill>
        <p:spPr>
          <a:xfrm>
            <a:off x="457200" y="1268413"/>
            <a:ext cx="8291513" cy="4897437"/>
          </a:xfrm>
          <a:ln w="38100" cmpd="dbl">
            <a:solidFill>
              <a:schemeClr val="bg2"/>
            </a:solidFill>
          </a:ln>
          <a:effectLst>
            <a:outerShdw dist="107763" dir="2700000" algn="ctr" rotWithShape="0">
              <a:srgbClr val="808080">
                <a:alpha val="50000"/>
              </a:srgbClr>
            </a:outerShdw>
          </a:effectLst>
        </p:spPr>
      </p:pic>
      <p:pic>
        <p:nvPicPr>
          <p:cNvPr id="61444" name="Picture 7" descr="j029324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8045450" y="374650"/>
            <a:ext cx="919163" cy="677863"/>
          </a:xfrm>
          <a:noFill/>
        </p:spPr>
      </p:pic>
      <p:sp>
        <p:nvSpPr>
          <p:cNvPr id="61445" name="Oval 9" descr="Папирус"/>
          <p:cNvSpPr>
            <a:spLocks noChangeArrowheads="1"/>
          </p:cNvSpPr>
          <p:nvPr/>
        </p:nvSpPr>
        <p:spPr bwMode="auto">
          <a:xfrm>
            <a:off x="34925" y="6264275"/>
            <a:ext cx="1873250" cy="549275"/>
          </a:xfrm>
          <a:prstGeom prst="ellipse">
            <a:avLst/>
          </a:prstGeom>
          <a:blipFill dpi="0" rotWithShape="1">
            <a:blip r:embed="rId4"/>
            <a:srcRect/>
            <a:tile tx="0" ty="0" sx="100000" sy="100000" flip="none" algn="tl"/>
          </a:blipFill>
          <a:ln w="9525">
            <a:solidFill>
              <a:schemeClr val="accent1"/>
            </a:solidFill>
            <a:round/>
            <a:headEnd/>
            <a:tailEnd/>
          </a:ln>
        </p:spPr>
        <p:txBody>
          <a:bodyPr wrap="none" anchor="ctr"/>
          <a:lstStyle/>
          <a:p>
            <a:pPr algn="ctr"/>
            <a:r>
              <a:rPr lang="ru-RU" sz="1600" b="1">
                <a:latin typeface="Times New Roman" pitchFamily="18" charset="0"/>
              </a:rPr>
              <a:t>Управление</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4037">
                                            <p:txEl>
                                              <p:charRg st="4294967295" end="4294967295"/>
                                            </p:txEl>
                                          </p:spTgt>
                                        </p:tgtEl>
                                        <p:attrNameLst>
                                          <p:attrName>style.visibility</p:attrName>
                                        </p:attrNameLst>
                                      </p:cBhvr>
                                      <p:to>
                                        <p:strVal val="visible"/>
                                      </p:to>
                                    </p:set>
                                    <p:animEffect transition="in" filter="fade">
                                      <p:cBhvr>
                                        <p:cTn id="7" dur="1000">
                                          <p:stCondLst>
                                            <p:cond delay="0"/>
                                          </p:stCondLst>
                                        </p:cTn>
                                        <p:tgtEl>
                                          <p:spTgt spid="44037">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35013" y="277813"/>
            <a:ext cx="8229600" cy="919162"/>
          </a:xfrm>
        </p:spPr>
        <p:txBody>
          <a:bodyPr/>
          <a:lstStyle/>
          <a:p>
            <a:pPr algn="r" eaLnBrk="1" hangingPunct="1">
              <a:lnSpc>
                <a:spcPct val="70000"/>
              </a:lnSpc>
              <a:defRPr/>
            </a:pPr>
            <a:r>
              <a:rPr lang="ru-RU" sz="3600" b="1" smtClean="0">
                <a:solidFill>
                  <a:srgbClr val="6B726A"/>
                </a:solidFill>
                <a:effectLst>
                  <a:outerShdw blurRad="38100" dist="38100" dir="2700000" algn="tl">
                    <a:srgbClr val="000000"/>
                  </a:outerShdw>
                </a:effectLst>
              </a:rPr>
              <a:t>Уровни телеологичности, функции и целенаправленности организации</a:t>
            </a:r>
          </a:p>
        </p:txBody>
      </p:sp>
      <p:grpSp>
        <p:nvGrpSpPr>
          <p:cNvPr id="62467" name="Group 51"/>
          <p:cNvGrpSpPr>
            <a:grpSpLocks/>
          </p:cNvGrpSpPr>
          <p:nvPr/>
        </p:nvGrpSpPr>
        <p:grpSpPr bwMode="auto">
          <a:xfrm>
            <a:off x="4808538" y="1606550"/>
            <a:ext cx="3724275" cy="4343400"/>
            <a:chOff x="1973" y="1012"/>
            <a:chExt cx="2346" cy="2736"/>
          </a:xfrm>
        </p:grpSpPr>
        <p:sp>
          <p:nvSpPr>
            <p:cNvPr id="62477" name="Line 41"/>
            <p:cNvSpPr>
              <a:spLocks noChangeShapeType="1"/>
            </p:cNvSpPr>
            <p:nvPr/>
          </p:nvSpPr>
          <p:spPr bwMode="auto">
            <a:xfrm flipV="1">
              <a:off x="2290" y="1752"/>
              <a:ext cx="1225" cy="12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2478" name="Line 43"/>
            <p:cNvSpPr>
              <a:spLocks noChangeShapeType="1"/>
            </p:cNvSpPr>
            <p:nvPr/>
          </p:nvSpPr>
          <p:spPr bwMode="auto">
            <a:xfrm flipV="1">
              <a:off x="2925" y="2387"/>
              <a:ext cx="1180" cy="11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2479" name="Line 32"/>
            <p:cNvSpPr>
              <a:spLocks noChangeShapeType="1"/>
            </p:cNvSpPr>
            <p:nvPr/>
          </p:nvSpPr>
          <p:spPr bwMode="auto">
            <a:xfrm>
              <a:off x="2290" y="1298"/>
              <a:ext cx="0" cy="21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2480" name="Line 33"/>
            <p:cNvSpPr>
              <a:spLocks noChangeShapeType="1"/>
            </p:cNvSpPr>
            <p:nvPr/>
          </p:nvSpPr>
          <p:spPr bwMode="auto">
            <a:xfrm>
              <a:off x="2925" y="1344"/>
              <a:ext cx="0" cy="20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2481" name="Line 34"/>
            <p:cNvSpPr>
              <a:spLocks noChangeShapeType="1"/>
            </p:cNvSpPr>
            <p:nvPr/>
          </p:nvSpPr>
          <p:spPr bwMode="auto">
            <a:xfrm>
              <a:off x="3515" y="1933"/>
              <a:ext cx="0" cy="9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2482" name="Line 35"/>
            <p:cNvSpPr>
              <a:spLocks noChangeShapeType="1"/>
            </p:cNvSpPr>
            <p:nvPr/>
          </p:nvSpPr>
          <p:spPr bwMode="auto">
            <a:xfrm>
              <a:off x="2290" y="1797"/>
              <a:ext cx="127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2483" name="Line 36"/>
            <p:cNvSpPr>
              <a:spLocks noChangeShapeType="1"/>
            </p:cNvSpPr>
            <p:nvPr/>
          </p:nvSpPr>
          <p:spPr bwMode="auto">
            <a:xfrm>
              <a:off x="2290" y="2387"/>
              <a:ext cx="18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2484" name="Line 37"/>
            <p:cNvSpPr>
              <a:spLocks noChangeShapeType="1"/>
            </p:cNvSpPr>
            <p:nvPr/>
          </p:nvSpPr>
          <p:spPr bwMode="auto">
            <a:xfrm>
              <a:off x="2290" y="2976"/>
              <a:ext cx="1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2485" name="Line 38"/>
            <p:cNvSpPr>
              <a:spLocks noChangeShapeType="1"/>
            </p:cNvSpPr>
            <p:nvPr/>
          </p:nvSpPr>
          <p:spPr bwMode="auto">
            <a:xfrm>
              <a:off x="2290" y="3566"/>
              <a:ext cx="6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2486" name="Line 39"/>
            <p:cNvSpPr>
              <a:spLocks noChangeShapeType="1"/>
            </p:cNvSpPr>
            <p:nvPr/>
          </p:nvSpPr>
          <p:spPr bwMode="auto">
            <a:xfrm>
              <a:off x="2290" y="1162"/>
              <a:ext cx="6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2487" name="Line 40"/>
            <p:cNvSpPr>
              <a:spLocks noChangeShapeType="1"/>
            </p:cNvSpPr>
            <p:nvPr/>
          </p:nvSpPr>
          <p:spPr bwMode="auto">
            <a:xfrm>
              <a:off x="2290" y="1752"/>
              <a:ext cx="1225" cy="12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2488" name="Line 42"/>
            <p:cNvSpPr>
              <a:spLocks noChangeShapeType="1"/>
            </p:cNvSpPr>
            <p:nvPr/>
          </p:nvSpPr>
          <p:spPr bwMode="auto">
            <a:xfrm>
              <a:off x="2925" y="1162"/>
              <a:ext cx="1225" cy="1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2489" name="Line 44"/>
            <p:cNvSpPr>
              <a:spLocks noChangeShapeType="1"/>
            </p:cNvSpPr>
            <p:nvPr/>
          </p:nvSpPr>
          <p:spPr bwMode="auto">
            <a:xfrm>
              <a:off x="2290" y="2976"/>
              <a:ext cx="635" cy="6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2490" name="Line 45"/>
            <p:cNvSpPr>
              <a:spLocks noChangeShapeType="1"/>
            </p:cNvSpPr>
            <p:nvPr/>
          </p:nvSpPr>
          <p:spPr bwMode="auto">
            <a:xfrm flipV="1">
              <a:off x="2290" y="1117"/>
              <a:ext cx="635"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8916" name="Oval 4"/>
            <p:cNvSpPr>
              <a:spLocks noChangeArrowheads="1"/>
            </p:cNvSpPr>
            <p:nvPr/>
          </p:nvSpPr>
          <p:spPr bwMode="auto">
            <a:xfrm>
              <a:off x="2734" y="1012"/>
              <a:ext cx="379" cy="342"/>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38917" name="Oval 5"/>
            <p:cNvSpPr>
              <a:spLocks noChangeArrowheads="1"/>
            </p:cNvSpPr>
            <p:nvPr/>
          </p:nvSpPr>
          <p:spPr bwMode="auto">
            <a:xfrm>
              <a:off x="2734" y="3406"/>
              <a:ext cx="379" cy="342"/>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38918" name="Oval 6"/>
            <p:cNvSpPr>
              <a:spLocks noChangeArrowheads="1"/>
            </p:cNvSpPr>
            <p:nvPr/>
          </p:nvSpPr>
          <p:spPr bwMode="auto">
            <a:xfrm>
              <a:off x="3349" y="2813"/>
              <a:ext cx="378" cy="342"/>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38919" name="Oval 7"/>
            <p:cNvSpPr>
              <a:spLocks noChangeArrowheads="1"/>
            </p:cNvSpPr>
            <p:nvPr/>
          </p:nvSpPr>
          <p:spPr bwMode="auto">
            <a:xfrm>
              <a:off x="2734" y="2204"/>
              <a:ext cx="379" cy="343"/>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38920" name="Oval 8"/>
            <p:cNvSpPr>
              <a:spLocks noChangeArrowheads="1"/>
            </p:cNvSpPr>
            <p:nvPr/>
          </p:nvSpPr>
          <p:spPr bwMode="auto">
            <a:xfrm>
              <a:off x="3349" y="1604"/>
              <a:ext cx="378" cy="343"/>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38921" name="Oval 9"/>
            <p:cNvSpPr>
              <a:spLocks noChangeArrowheads="1"/>
            </p:cNvSpPr>
            <p:nvPr/>
          </p:nvSpPr>
          <p:spPr bwMode="auto">
            <a:xfrm>
              <a:off x="3940" y="2214"/>
              <a:ext cx="379" cy="343"/>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62497" name="Rectangle 10"/>
            <p:cNvSpPr>
              <a:spLocks noChangeArrowheads="1"/>
            </p:cNvSpPr>
            <p:nvPr/>
          </p:nvSpPr>
          <p:spPr bwMode="auto">
            <a:xfrm>
              <a:off x="2782" y="1075"/>
              <a:ext cx="284" cy="233"/>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t>Сущ-ность</a:t>
              </a:r>
            </a:p>
          </p:txBody>
        </p:sp>
        <p:sp>
          <p:nvSpPr>
            <p:cNvPr id="38923" name="Oval 11"/>
            <p:cNvSpPr>
              <a:spLocks noChangeArrowheads="1"/>
            </p:cNvSpPr>
            <p:nvPr/>
          </p:nvSpPr>
          <p:spPr bwMode="auto">
            <a:xfrm>
              <a:off x="2095" y="2798"/>
              <a:ext cx="379" cy="342"/>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38924" name="Oval 12"/>
            <p:cNvSpPr>
              <a:spLocks noChangeArrowheads="1"/>
            </p:cNvSpPr>
            <p:nvPr/>
          </p:nvSpPr>
          <p:spPr bwMode="auto">
            <a:xfrm>
              <a:off x="2095" y="1574"/>
              <a:ext cx="379" cy="342"/>
            </a:xfrm>
            <a:prstGeom prst="ellipse">
              <a:avLst/>
            </a:prstGeom>
            <a:solidFill>
              <a:srgbClr val="FFFF99"/>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62500" name="Rectangle 13"/>
            <p:cNvSpPr>
              <a:spLocks noChangeArrowheads="1"/>
            </p:cNvSpPr>
            <p:nvPr/>
          </p:nvSpPr>
          <p:spPr bwMode="auto">
            <a:xfrm>
              <a:off x="2142" y="1626"/>
              <a:ext cx="284" cy="182"/>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cs typeface="Times New Roman" pitchFamily="18" charset="0"/>
                </a:rPr>
                <a:t>С</a:t>
              </a:r>
              <a:r>
                <a:rPr lang="ru-RU" sz="900"/>
                <a:t>инер-гизм</a:t>
              </a:r>
            </a:p>
            <a:p>
              <a:pPr eaLnBrk="0" hangingPunct="0"/>
              <a:endParaRPr lang="ru-RU" sz="900"/>
            </a:p>
          </p:txBody>
        </p:sp>
        <p:sp>
          <p:nvSpPr>
            <p:cNvPr id="62501" name="Rectangle 14"/>
            <p:cNvSpPr>
              <a:spLocks noChangeArrowheads="1"/>
            </p:cNvSpPr>
            <p:nvPr/>
          </p:nvSpPr>
          <p:spPr bwMode="auto">
            <a:xfrm>
              <a:off x="2142" y="2861"/>
              <a:ext cx="284" cy="228"/>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t>Управ-ление</a:t>
              </a:r>
            </a:p>
          </p:txBody>
        </p:sp>
        <p:sp>
          <p:nvSpPr>
            <p:cNvPr id="62502" name="Rectangle 15"/>
            <p:cNvSpPr>
              <a:spLocks noChangeArrowheads="1"/>
            </p:cNvSpPr>
            <p:nvPr/>
          </p:nvSpPr>
          <p:spPr bwMode="auto">
            <a:xfrm>
              <a:off x="2782" y="2296"/>
              <a:ext cx="260" cy="137"/>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t>Актив-ность</a:t>
              </a:r>
            </a:p>
            <a:p>
              <a:pPr eaLnBrk="0" hangingPunct="0"/>
              <a:endParaRPr lang="ru-RU" sz="900"/>
            </a:p>
          </p:txBody>
        </p:sp>
        <p:sp>
          <p:nvSpPr>
            <p:cNvPr id="62503" name="Rectangle 16"/>
            <p:cNvSpPr>
              <a:spLocks noChangeArrowheads="1"/>
            </p:cNvSpPr>
            <p:nvPr/>
          </p:nvSpPr>
          <p:spPr bwMode="auto">
            <a:xfrm>
              <a:off x="3396" y="1700"/>
              <a:ext cx="284" cy="144"/>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t>Адап-тация</a:t>
              </a:r>
            </a:p>
          </p:txBody>
        </p:sp>
        <p:sp>
          <p:nvSpPr>
            <p:cNvPr id="62504" name="Rectangle 17"/>
            <p:cNvSpPr>
              <a:spLocks noChangeArrowheads="1"/>
            </p:cNvSpPr>
            <p:nvPr/>
          </p:nvSpPr>
          <p:spPr bwMode="auto">
            <a:xfrm>
              <a:off x="3963" y="2306"/>
              <a:ext cx="332" cy="131"/>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cs typeface="Times New Roman" pitchFamily="18" charset="0"/>
                </a:rPr>
                <a:t>Откры</a:t>
              </a:r>
              <a:r>
                <a:rPr lang="ru-RU" sz="900"/>
                <a:t>-</a:t>
              </a:r>
              <a:r>
                <a:rPr lang="ru-RU" sz="900">
                  <a:cs typeface="Times New Roman" pitchFamily="18" charset="0"/>
                </a:rPr>
                <a:t>тость</a:t>
              </a:r>
              <a:endParaRPr lang="ru-RU" sz="900"/>
            </a:p>
          </p:txBody>
        </p:sp>
        <p:sp>
          <p:nvSpPr>
            <p:cNvPr id="62505" name="Rectangle 18"/>
            <p:cNvSpPr>
              <a:spLocks noChangeArrowheads="1"/>
            </p:cNvSpPr>
            <p:nvPr/>
          </p:nvSpPr>
          <p:spPr bwMode="auto">
            <a:xfrm>
              <a:off x="3420" y="2899"/>
              <a:ext cx="236" cy="214"/>
            </a:xfrm>
            <a:prstGeom prst="rect">
              <a:avLst/>
            </a:prstGeom>
            <a:solidFill>
              <a:srgbClr val="FFFF99"/>
            </a:solidFill>
            <a:ln w="3175">
              <a:solidFill>
                <a:srgbClr val="FFFF99"/>
              </a:solidFill>
              <a:miter lim="800000"/>
              <a:headEnd/>
              <a:tailEnd/>
            </a:ln>
          </p:spPr>
          <p:txBody>
            <a:bodyPr lIns="12700" tIns="12700" rIns="12700" bIns="12700"/>
            <a:lstStyle/>
            <a:p>
              <a:pPr algn="ctr"/>
              <a:endParaRPr lang="ru-RU" sz="600"/>
            </a:p>
            <a:p>
              <a:pPr algn="ctr"/>
              <a:r>
                <a:rPr lang="ru-RU" sz="900"/>
                <a:t>Связи</a:t>
              </a:r>
            </a:p>
          </p:txBody>
        </p:sp>
        <p:sp>
          <p:nvSpPr>
            <p:cNvPr id="62506" name="Rectangle 19"/>
            <p:cNvSpPr>
              <a:spLocks noChangeArrowheads="1"/>
            </p:cNvSpPr>
            <p:nvPr/>
          </p:nvSpPr>
          <p:spPr bwMode="auto">
            <a:xfrm>
              <a:off x="2805" y="3491"/>
              <a:ext cx="237" cy="179"/>
            </a:xfrm>
            <a:prstGeom prst="rect">
              <a:avLst/>
            </a:prstGeom>
            <a:solidFill>
              <a:srgbClr val="FFFF99"/>
            </a:solidFill>
            <a:ln w="3175">
              <a:solidFill>
                <a:srgbClr val="FFFF99"/>
              </a:solidFill>
              <a:miter lim="800000"/>
              <a:headEnd/>
              <a:tailEnd/>
            </a:ln>
          </p:spPr>
          <p:txBody>
            <a:bodyPr lIns="12700" tIns="12700" rIns="12700" bIns="12700"/>
            <a:lstStyle/>
            <a:p>
              <a:pPr algn="ctr"/>
              <a:r>
                <a:rPr lang="ru-RU" sz="900"/>
                <a:t>Пове-дение</a:t>
              </a:r>
            </a:p>
            <a:p>
              <a:pPr algn="ctr" eaLnBrk="0" hangingPunct="0"/>
              <a:endParaRPr lang="ru-RU" sz="900"/>
            </a:p>
          </p:txBody>
        </p:sp>
        <p:sp>
          <p:nvSpPr>
            <p:cNvPr id="38932" name="Rectangle 20"/>
            <p:cNvSpPr>
              <a:spLocks noChangeArrowheads="1"/>
            </p:cNvSpPr>
            <p:nvPr/>
          </p:nvSpPr>
          <p:spPr bwMode="auto">
            <a:xfrm>
              <a:off x="2598" y="2861"/>
              <a:ext cx="639" cy="251"/>
            </a:xfrm>
            <a:prstGeom prst="rect">
              <a:avLst/>
            </a:prstGeom>
            <a:solidFill>
              <a:srgbClr val="99FFCC"/>
            </a:solidFill>
            <a:ln w="19050">
              <a:solidFill>
                <a:srgbClr val="008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38933" name="Rectangle 21"/>
            <p:cNvSpPr>
              <a:spLocks noChangeArrowheads="1"/>
            </p:cNvSpPr>
            <p:nvPr/>
          </p:nvSpPr>
          <p:spPr bwMode="auto">
            <a:xfrm>
              <a:off x="1983" y="1066"/>
              <a:ext cx="639" cy="251"/>
            </a:xfrm>
            <a:prstGeom prst="rect">
              <a:avLst/>
            </a:prstGeom>
            <a:solidFill>
              <a:srgbClr val="99FFCC"/>
            </a:solidFill>
            <a:ln w="19050">
              <a:solidFill>
                <a:srgbClr val="008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38934" name="Rectangle 22"/>
            <p:cNvSpPr>
              <a:spLocks noChangeArrowheads="1"/>
            </p:cNvSpPr>
            <p:nvPr/>
          </p:nvSpPr>
          <p:spPr bwMode="auto">
            <a:xfrm>
              <a:off x="2576" y="1674"/>
              <a:ext cx="638" cy="251"/>
            </a:xfrm>
            <a:prstGeom prst="rect">
              <a:avLst/>
            </a:prstGeom>
            <a:solidFill>
              <a:srgbClr val="99FFCC"/>
            </a:solidFill>
            <a:ln w="19050">
              <a:solidFill>
                <a:srgbClr val="008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38935" name="Rectangle 23"/>
            <p:cNvSpPr>
              <a:spLocks noChangeArrowheads="1"/>
            </p:cNvSpPr>
            <p:nvPr/>
          </p:nvSpPr>
          <p:spPr bwMode="auto">
            <a:xfrm>
              <a:off x="3191" y="2274"/>
              <a:ext cx="639" cy="252"/>
            </a:xfrm>
            <a:prstGeom prst="rect">
              <a:avLst/>
            </a:prstGeom>
            <a:solidFill>
              <a:srgbClr val="99FFCC"/>
            </a:solidFill>
            <a:ln w="19050">
              <a:solidFill>
                <a:srgbClr val="008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38936" name="Rectangle 24"/>
            <p:cNvSpPr>
              <a:spLocks noChangeArrowheads="1"/>
            </p:cNvSpPr>
            <p:nvPr/>
          </p:nvSpPr>
          <p:spPr bwMode="auto">
            <a:xfrm>
              <a:off x="1983" y="3474"/>
              <a:ext cx="639" cy="251"/>
            </a:xfrm>
            <a:prstGeom prst="rect">
              <a:avLst/>
            </a:prstGeom>
            <a:solidFill>
              <a:srgbClr val="99FFCC"/>
            </a:solidFill>
            <a:ln w="19050">
              <a:solidFill>
                <a:srgbClr val="008000"/>
              </a:solidFill>
              <a:miter lim="800000"/>
              <a:headEnd/>
              <a:tailEnd/>
            </a:ln>
            <a:effectLst>
              <a:outerShdw dist="107763" dir="18900000" algn="ctr" rotWithShape="0">
                <a:srgbClr val="808080">
                  <a:alpha val="50000"/>
                </a:srgbClr>
              </a:outerShdw>
            </a:effectLst>
          </p:spPr>
          <p:txBody>
            <a:bodyPr/>
            <a:lstStyle/>
            <a:p>
              <a:pPr>
                <a:defRPr/>
              </a:pPr>
              <a:endParaRPr lang="ru-RU"/>
            </a:p>
          </p:txBody>
        </p:sp>
        <p:sp>
          <p:nvSpPr>
            <p:cNvPr id="62512" name="Rectangle 25"/>
            <p:cNvSpPr>
              <a:spLocks noChangeArrowheads="1"/>
            </p:cNvSpPr>
            <p:nvPr/>
          </p:nvSpPr>
          <p:spPr bwMode="auto">
            <a:xfrm>
              <a:off x="2028" y="1083"/>
              <a:ext cx="548" cy="200"/>
            </a:xfrm>
            <a:prstGeom prst="rect">
              <a:avLst/>
            </a:prstGeom>
            <a:solidFill>
              <a:srgbClr val="99FFCC"/>
            </a:solidFill>
            <a:ln w="3175">
              <a:solidFill>
                <a:srgbClr val="99FFCC"/>
              </a:solidFill>
              <a:miter lim="800000"/>
              <a:headEnd/>
              <a:tailEnd/>
            </a:ln>
          </p:spPr>
          <p:txBody>
            <a:bodyPr lIns="12700" tIns="12700" rIns="12700" bIns="12700"/>
            <a:lstStyle/>
            <a:p>
              <a:pPr algn="ctr"/>
              <a:r>
                <a:rPr lang="ru-RU" sz="900" b="1">
                  <a:cs typeface="Times New Roman" pitchFamily="18" charset="0"/>
                </a:rPr>
                <a:t>Идеальность</a:t>
              </a:r>
              <a:endParaRPr lang="ru-RU" sz="1100"/>
            </a:p>
            <a:p>
              <a:pPr algn="ctr" eaLnBrk="0" hangingPunct="0"/>
              <a:r>
                <a:rPr lang="ru-RU" sz="900" b="1">
                  <a:cs typeface="Times New Roman" pitchFamily="18" charset="0"/>
                </a:rPr>
                <a:t>системы</a:t>
              </a:r>
              <a:endParaRPr lang="ru-RU" sz="1800"/>
            </a:p>
          </p:txBody>
        </p:sp>
        <p:sp>
          <p:nvSpPr>
            <p:cNvPr id="62513" name="Rectangle 26"/>
            <p:cNvSpPr>
              <a:spLocks noChangeArrowheads="1"/>
            </p:cNvSpPr>
            <p:nvPr/>
          </p:nvSpPr>
          <p:spPr bwMode="auto">
            <a:xfrm>
              <a:off x="2621" y="1709"/>
              <a:ext cx="571" cy="150"/>
            </a:xfrm>
            <a:prstGeom prst="rect">
              <a:avLst/>
            </a:prstGeom>
            <a:solidFill>
              <a:srgbClr val="99FFCC"/>
            </a:solidFill>
            <a:ln w="3175">
              <a:solidFill>
                <a:srgbClr val="99FFCC"/>
              </a:solidFill>
              <a:miter lim="800000"/>
              <a:headEnd/>
              <a:tailEnd/>
            </a:ln>
          </p:spPr>
          <p:txBody>
            <a:bodyPr lIns="12700" tIns="12700" rIns="12700" bIns="12700"/>
            <a:lstStyle/>
            <a:p>
              <a:pPr algn="ctr"/>
              <a:endParaRPr lang="ru-RU" sz="400" b="1"/>
            </a:p>
            <a:p>
              <a:pPr algn="ctr"/>
              <a:r>
                <a:rPr lang="ru-RU" sz="900" b="1">
                  <a:latin typeface="Times New Roman" pitchFamily="18" charset="0"/>
                </a:rPr>
                <a:t>Содержание</a:t>
              </a:r>
              <a:endParaRPr lang="ru-RU" sz="900">
                <a:latin typeface="Times New Roman" pitchFamily="18" charset="0"/>
              </a:endParaRPr>
            </a:p>
          </p:txBody>
        </p:sp>
        <p:sp>
          <p:nvSpPr>
            <p:cNvPr id="62514" name="Rectangle 27"/>
            <p:cNvSpPr>
              <a:spLocks noChangeArrowheads="1"/>
            </p:cNvSpPr>
            <p:nvPr/>
          </p:nvSpPr>
          <p:spPr bwMode="auto">
            <a:xfrm>
              <a:off x="3260" y="2342"/>
              <a:ext cx="547" cy="138"/>
            </a:xfrm>
            <a:prstGeom prst="rect">
              <a:avLst/>
            </a:prstGeom>
            <a:solidFill>
              <a:srgbClr val="99FFCC"/>
            </a:solidFill>
            <a:ln w="3175">
              <a:solidFill>
                <a:srgbClr val="99FFCC"/>
              </a:solidFill>
              <a:miter lim="800000"/>
              <a:headEnd/>
              <a:tailEnd/>
            </a:ln>
          </p:spPr>
          <p:txBody>
            <a:bodyPr lIns="12700" tIns="12700" rIns="12700" bIns="12700"/>
            <a:lstStyle/>
            <a:p>
              <a:pPr algn="ctr"/>
              <a:r>
                <a:rPr lang="ru-RU" sz="900" b="1">
                  <a:latin typeface="Times New Roman" pitchFamily="18" charset="0"/>
                </a:rPr>
                <a:t>Изменчивость</a:t>
              </a:r>
            </a:p>
            <a:p>
              <a:pPr algn="ctr"/>
              <a:endParaRPr lang="ru-RU" sz="900">
                <a:latin typeface="Times New Roman" pitchFamily="18" charset="0"/>
              </a:endParaRPr>
            </a:p>
          </p:txBody>
        </p:sp>
        <p:sp>
          <p:nvSpPr>
            <p:cNvPr id="62515" name="Rectangle 28"/>
            <p:cNvSpPr>
              <a:spLocks noChangeArrowheads="1"/>
            </p:cNvSpPr>
            <p:nvPr/>
          </p:nvSpPr>
          <p:spPr bwMode="auto">
            <a:xfrm>
              <a:off x="2620" y="2882"/>
              <a:ext cx="594" cy="189"/>
            </a:xfrm>
            <a:prstGeom prst="rect">
              <a:avLst/>
            </a:prstGeom>
            <a:solidFill>
              <a:srgbClr val="99FFCC"/>
            </a:solidFill>
            <a:ln w="3175">
              <a:solidFill>
                <a:srgbClr val="99FFCC"/>
              </a:solidFill>
              <a:miter lim="800000"/>
              <a:headEnd/>
              <a:tailEnd/>
            </a:ln>
          </p:spPr>
          <p:txBody>
            <a:bodyPr lIns="12700" tIns="12700" rIns="12700" bIns="12700"/>
            <a:lstStyle/>
            <a:p>
              <a:pPr algn="ctr">
                <a:spcBef>
                  <a:spcPct val="75000"/>
                </a:spcBef>
              </a:pPr>
              <a:endParaRPr lang="ru-RU" sz="400" b="1"/>
            </a:p>
            <a:p>
              <a:pPr algn="ctr"/>
              <a:r>
                <a:rPr lang="ru-RU" sz="900" b="1">
                  <a:cs typeface="Times New Roman" pitchFamily="18" charset="0"/>
                </a:rPr>
                <a:t>Отношения</a:t>
              </a:r>
              <a:endParaRPr lang="ru-RU" sz="1800"/>
            </a:p>
          </p:txBody>
        </p:sp>
        <p:sp>
          <p:nvSpPr>
            <p:cNvPr id="62516" name="Rectangle 29"/>
            <p:cNvSpPr>
              <a:spLocks noChangeArrowheads="1"/>
            </p:cNvSpPr>
            <p:nvPr/>
          </p:nvSpPr>
          <p:spPr bwMode="auto">
            <a:xfrm>
              <a:off x="2005" y="3509"/>
              <a:ext cx="594" cy="144"/>
            </a:xfrm>
            <a:prstGeom prst="rect">
              <a:avLst/>
            </a:prstGeom>
            <a:solidFill>
              <a:srgbClr val="99FFCC"/>
            </a:solidFill>
            <a:ln w="3175">
              <a:solidFill>
                <a:srgbClr val="99FFCC"/>
              </a:solidFill>
              <a:miter lim="800000"/>
              <a:headEnd/>
              <a:tailEnd/>
            </a:ln>
          </p:spPr>
          <p:txBody>
            <a:bodyPr lIns="12700" tIns="12700" rIns="12700" bIns="12700"/>
            <a:lstStyle/>
            <a:p>
              <a:pPr algn="ctr"/>
              <a:r>
                <a:rPr lang="ru-RU" sz="900" b="1">
                  <a:cs typeface="Times New Roman" pitchFamily="18" charset="0"/>
                </a:rPr>
                <a:t>Специфичность</a:t>
              </a:r>
              <a:endParaRPr lang="ru-RU" sz="1100"/>
            </a:p>
            <a:p>
              <a:pPr algn="ctr" eaLnBrk="0" hangingPunct="0"/>
              <a:r>
                <a:rPr lang="ru-RU" sz="900" b="1">
                  <a:cs typeface="Times New Roman" pitchFamily="18" charset="0"/>
                </a:rPr>
                <a:t>системы </a:t>
              </a:r>
              <a:endParaRPr lang="ru-RU" sz="1800"/>
            </a:p>
          </p:txBody>
        </p:sp>
        <p:sp>
          <p:nvSpPr>
            <p:cNvPr id="38942" name="Oval 30"/>
            <p:cNvSpPr>
              <a:spLocks noChangeArrowheads="1"/>
            </p:cNvSpPr>
            <p:nvPr/>
          </p:nvSpPr>
          <p:spPr bwMode="auto">
            <a:xfrm>
              <a:off x="1973" y="2141"/>
              <a:ext cx="576" cy="504"/>
            </a:xfrm>
            <a:prstGeom prst="ellipse">
              <a:avLst/>
            </a:prstGeom>
            <a:solidFill>
              <a:srgbClr val="FFCCFF"/>
            </a:solidFill>
            <a:ln w="12700">
              <a:solidFill>
                <a:srgbClr val="000000"/>
              </a:solidFill>
              <a:round/>
              <a:headEnd/>
              <a:tailEnd/>
            </a:ln>
            <a:effectLst>
              <a:outerShdw dist="107763" dir="18900000" algn="ctr" rotWithShape="0">
                <a:srgbClr val="808080">
                  <a:alpha val="50000"/>
                </a:srgbClr>
              </a:outerShdw>
            </a:effectLst>
          </p:spPr>
          <p:txBody>
            <a:bodyPr/>
            <a:lstStyle/>
            <a:p>
              <a:pPr>
                <a:defRPr/>
              </a:pPr>
              <a:endParaRPr lang="ru-RU"/>
            </a:p>
          </p:txBody>
        </p:sp>
        <p:sp>
          <p:nvSpPr>
            <p:cNvPr id="62518" name="Rectangle 31"/>
            <p:cNvSpPr>
              <a:spLocks noChangeArrowheads="1"/>
            </p:cNvSpPr>
            <p:nvPr/>
          </p:nvSpPr>
          <p:spPr bwMode="auto">
            <a:xfrm>
              <a:off x="2045" y="2296"/>
              <a:ext cx="408" cy="144"/>
            </a:xfrm>
            <a:prstGeom prst="rect">
              <a:avLst/>
            </a:prstGeom>
            <a:solidFill>
              <a:srgbClr val="FFCCFF"/>
            </a:solidFill>
            <a:ln w="3175">
              <a:solidFill>
                <a:srgbClr val="FFCCFF"/>
              </a:solidFill>
              <a:miter lim="800000"/>
              <a:headEnd/>
              <a:tailEnd/>
            </a:ln>
          </p:spPr>
          <p:txBody>
            <a:bodyPr lIns="12700" tIns="12700" rIns="12700" bIns="12700"/>
            <a:lstStyle/>
            <a:p>
              <a:pPr algn="ctr"/>
              <a:r>
                <a:rPr lang="ru-RU" sz="1400" b="1">
                  <a:solidFill>
                    <a:srgbClr val="FF0000"/>
                  </a:solidFill>
                  <a:cs typeface="Times New Roman" pitchFamily="18" charset="0"/>
                </a:rPr>
                <a:t>ЦЕЛЬ</a:t>
              </a:r>
              <a:endParaRPr lang="ru-RU" sz="1800"/>
            </a:p>
          </p:txBody>
        </p:sp>
      </p:grpSp>
      <p:sp>
        <p:nvSpPr>
          <p:cNvPr id="38962" name="AutoShape 50"/>
          <p:cNvSpPr>
            <a:spLocks noChangeArrowheads="1"/>
          </p:cNvSpPr>
          <p:nvPr/>
        </p:nvSpPr>
        <p:spPr bwMode="auto">
          <a:xfrm>
            <a:off x="468313" y="1700213"/>
            <a:ext cx="3959225" cy="1368425"/>
          </a:xfrm>
          <a:prstGeom prst="rightArrowCallout">
            <a:avLst>
              <a:gd name="adj1" fmla="val 22972"/>
              <a:gd name="adj2" fmla="val 50000"/>
              <a:gd name="adj3" fmla="val 35496"/>
              <a:gd name="adj4" fmla="val 80634"/>
            </a:avLst>
          </a:prstGeom>
          <a:solidFill>
            <a:srgbClr val="FFCC00"/>
          </a:solidFill>
          <a:ln w="9525">
            <a:solidFill>
              <a:srgbClr val="FFCCCC">
                <a:alpha val="82001"/>
              </a:srgbClr>
            </a:solidFill>
            <a:miter lim="800000"/>
            <a:headEnd/>
            <a:tailEnd/>
          </a:ln>
          <a:effectLst>
            <a:outerShdw dist="107763" dir="13500000" algn="ctr" rotWithShape="0">
              <a:schemeClr val="bg2">
                <a:alpha val="50000"/>
              </a:schemeClr>
            </a:outerShdw>
          </a:effectLst>
        </p:spPr>
        <p:txBody>
          <a:bodyPr wrap="none" anchor="ctr"/>
          <a:lstStyle/>
          <a:p>
            <a:pPr algn="ctr">
              <a:defRPr/>
            </a:pPr>
            <a:endParaRPr lang="ru-RU" sz="2400">
              <a:effectLst>
                <a:outerShdw blurRad="38100" dist="38100" dir="2700000" algn="tl">
                  <a:srgbClr val="FFFFFF"/>
                </a:outerShdw>
              </a:effectLst>
            </a:endParaRPr>
          </a:p>
          <a:p>
            <a:pPr algn="ctr">
              <a:defRPr/>
            </a:pPr>
            <a:r>
              <a:rPr lang="ru-RU" sz="2400">
                <a:effectLst>
                  <a:outerShdw blurRad="38100" dist="38100" dir="2700000" algn="tl">
                    <a:srgbClr val="FFFFFF"/>
                  </a:outerShdw>
                </a:effectLst>
              </a:rPr>
              <a:t>Уровень </a:t>
            </a:r>
          </a:p>
          <a:p>
            <a:pPr algn="ctr">
              <a:defRPr/>
            </a:pPr>
            <a:r>
              <a:rPr lang="ru-RU" sz="2400">
                <a:effectLst>
                  <a:outerShdw blurRad="38100" dist="38100" dir="2700000" algn="tl">
                    <a:srgbClr val="FFFFFF"/>
                  </a:outerShdw>
                </a:effectLst>
              </a:rPr>
              <a:t>телеологичности </a:t>
            </a:r>
          </a:p>
          <a:p>
            <a:pPr algn="ctr">
              <a:defRPr/>
            </a:pPr>
            <a:r>
              <a:rPr lang="ru-RU" sz="2400">
                <a:effectLst>
                  <a:outerShdw blurRad="38100" dist="38100" dir="2700000" algn="tl">
                    <a:srgbClr val="FFFFFF"/>
                  </a:outerShdw>
                </a:effectLst>
              </a:rPr>
              <a:t>организации</a:t>
            </a:r>
          </a:p>
          <a:p>
            <a:pPr algn="ctr">
              <a:defRPr/>
            </a:pPr>
            <a:endParaRPr lang="ru-RU" sz="1800">
              <a:effectLst>
                <a:outerShdw blurRad="38100" dist="38100" dir="2700000" algn="tl">
                  <a:srgbClr val="FFFFFF"/>
                </a:outerShdw>
              </a:effectLst>
            </a:endParaRPr>
          </a:p>
        </p:txBody>
      </p:sp>
      <p:sp>
        <p:nvSpPr>
          <p:cNvPr id="38964" name="AutoShape 52"/>
          <p:cNvSpPr>
            <a:spLocks noChangeArrowheads="1"/>
          </p:cNvSpPr>
          <p:nvPr/>
        </p:nvSpPr>
        <p:spPr bwMode="auto">
          <a:xfrm>
            <a:off x="468313" y="4508500"/>
            <a:ext cx="4030662" cy="1368425"/>
          </a:xfrm>
          <a:prstGeom prst="rightArrowCallout">
            <a:avLst>
              <a:gd name="adj1" fmla="val 31324"/>
              <a:gd name="adj2" fmla="val 50000"/>
              <a:gd name="adj3" fmla="val 42641"/>
              <a:gd name="adj4" fmla="val 79509"/>
            </a:avLst>
          </a:prstGeom>
          <a:solidFill>
            <a:srgbClr val="FFCC00"/>
          </a:solidFill>
          <a:ln w="9525">
            <a:solidFill>
              <a:srgbClr val="FFCCCC">
                <a:alpha val="82001"/>
              </a:srgbClr>
            </a:solidFill>
            <a:miter lim="800000"/>
            <a:headEnd/>
            <a:tailEnd/>
          </a:ln>
          <a:effectLst>
            <a:outerShdw dist="107763" dir="13500000" algn="ctr" rotWithShape="0">
              <a:schemeClr val="bg2">
                <a:alpha val="50000"/>
              </a:schemeClr>
            </a:outerShdw>
          </a:effectLst>
        </p:spPr>
        <p:txBody>
          <a:bodyPr wrap="none" anchor="ctr"/>
          <a:lstStyle/>
          <a:p>
            <a:pPr algn="ctr">
              <a:defRPr/>
            </a:pPr>
            <a:r>
              <a:rPr lang="ru-RU" sz="2400">
                <a:effectLst>
                  <a:outerShdw blurRad="38100" dist="38100" dir="2700000" algn="tl">
                    <a:srgbClr val="FFFFFF"/>
                  </a:outerShdw>
                </a:effectLst>
              </a:rPr>
              <a:t>Уровень </a:t>
            </a:r>
          </a:p>
          <a:p>
            <a:pPr algn="ctr">
              <a:defRPr/>
            </a:pPr>
            <a:r>
              <a:rPr lang="ru-RU" sz="2400">
                <a:effectLst>
                  <a:outerShdw blurRad="38100" dist="38100" dir="2700000" algn="tl">
                    <a:srgbClr val="FFFFFF"/>
                  </a:outerShdw>
                </a:effectLst>
              </a:rPr>
              <a:t>целенаправленности </a:t>
            </a:r>
          </a:p>
          <a:p>
            <a:pPr algn="ctr">
              <a:defRPr/>
            </a:pPr>
            <a:r>
              <a:rPr lang="ru-RU" sz="2400">
                <a:effectLst>
                  <a:outerShdw blurRad="38100" dist="38100" dir="2700000" algn="tl">
                    <a:srgbClr val="FFFFFF"/>
                  </a:outerShdw>
                </a:effectLst>
              </a:rPr>
              <a:t>организации</a:t>
            </a:r>
          </a:p>
          <a:p>
            <a:pPr algn="ctr">
              <a:defRPr/>
            </a:pPr>
            <a:endParaRPr lang="ru-RU" sz="1800">
              <a:effectLst>
                <a:outerShdw blurRad="38100" dist="38100" dir="2700000" algn="tl">
                  <a:srgbClr val="FFFFFF"/>
                </a:outerShdw>
              </a:effectLst>
            </a:endParaRPr>
          </a:p>
        </p:txBody>
      </p:sp>
      <p:sp>
        <p:nvSpPr>
          <p:cNvPr id="38965" name="AutoShape 53"/>
          <p:cNvSpPr>
            <a:spLocks noChangeArrowheads="1"/>
          </p:cNvSpPr>
          <p:nvPr/>
        </p:nvSpPr>
        <p:spPr bwMode="auto">
          <a:xfrm>
            <a:off x="468313" y="3357563"/>
            <a:ext cx="3959225" cy="863600"/>
          </a:xfrm>
          <a:prstGeom prst="rightArrowCallout">
            <a:avLst>
              <a:gd name="adj1" fmla="val 37500"/>
              <a:gd name="adj2" fmla="val 50000"/>
              <a:gd name="adj3" fmla="val 58389"/>
              <a:gd name="adj4" fmla="val 81315"/>
            </a:avLst>
          </a:prstGeom>
          <a:solidFill>
            <a:srgbClr val="FFCC00"/>
          </a:solidFill>
          <a:ln w="9525">
            <a:solidFill>
              <a:srgbClr val="FFCCCC">
                <a:alpha val="82001"/>
              </a:srgbClr>
            </a:solidFill>
            <a:miter lim="800000"/>
            <a:headEnd/>
            <a:tailEnd/>
          </a:ln>
          <a:effectLst>
            <a:outerShdw dist="107763" dir="13500000" algn="ctr" rotWithShape="0">
              <a:schemeClr val="bg2">
                <a:alpha val="50000"/>
              </a:schemeClr>
            </a:outerShdw>
          </a:effectLst>
        </p:spPr>
        <p:txBody>
          <a:bodyPr wrap="none" anchor="ctr"/>
          <a:lstStyle/>
          <a:p>
            <a:pPr algn="ctr">
              <a:defRPr/>
            </a:pPr>
            <a:r>
              <a:rPr lang="ru-RU" sz="2400">
                <a:effectLst>
                  <a:outerShdw blurRad="38100" dist="38100" dir="2700000" algn="tl">
                    <a:srgbClr val="FFFFFF"/>
                  </a:outerShdw>
                </a:effectLst>
              </a:rPr>
              <a:t>Уровень </a:t>
            </a:r>
          </a:p>
          <a:p>
            <a:pPr algn="ctr">
              <a:defRPr/>
            </a:pPr>
            <a:r>
              <a:rPr lang="ru-RU" sz="2400">
                <a:effectLst>
                  <a:outerShdw blurRad="38100" dist="38100" dir="2700000" algn="tl">
                    <a:srgbClr val="FFFFFF"/>
                  </a:outerShdw>
                </a:effectLst>
              </a:rPr>
              <a:t>функции организации</a:t>
            </a:r>
          </a:p>
        </p:txBody>
      </p:sp>
      <p:sp>
        <p:nvSpPr>
          <p:cNvPr id="62471" name="Line 54"/>
          <p:cNvSpPr>
            <a:spLocks noChangeShapeType="1"/>
          </p:cNvSpPr>
          <p:nvPr/>
        </p:nvSpPr>
        <p:spPr bwMode="auto">
          <a:xfrm>
            <a:off x="468313" y="3213100"/>
            <a:ext cx="7991475"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ru-RU"/>
          </a:p>
        </p:txBody>
      </p:sp>
      <p:sp>
        <p:nvSpPr>
          <p:cNvPr id="62472" name="Line 55"/>
          <p:cNvSpPr>
            <a:spLocks noChangeShapeType="1"/>
          </p:cNvSpPr>
          <p:nvPr/>
        </p:nvSpPr>
        <p:spPr bwMode="auto">
          <a:xfrm>
            <a:off x="468313" y="1557338"/>
            <a:ext cx="7991475"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ru-RU"/>
          </a:p>
        </p:txBody>
      </p:sp>
      <p:sp>
        <p:nvSpPr>
          <p:cNvPr id="62473" name="Line 56"/>
          <p:cNvSpPr>
            <a:spLocks noChangeShapeType="1"/>
          </p:cNvSpPr>
          <p:nvPr/>
        </p:nvSpPr>
        <p:spPr bwMode="auto">
          <a:xfrm>
            <a:off x="468313" y="4365625"/>
            <a:ext cx="7991475"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ru-RU"/>
          </a:p>
        </p:txBody>
      </p:sp>
      <p:sp>
        <p:nvSpPr>
          <p:cNvPr id="62474" name="Line 57"/>
          <p:cNvSpPr>
            <a:spLocks noChangeShapeType="1"/>
          </p:cNvSpPr>
          <p:nvPr/>
        </p:nvSpPr>
        <p:spPr bwMode="auto">
          <a:xfrm>
            <a:off x="539750" y="6021388"/>
            <a:ext cx="7991475"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ru-RU"/>
          </a:p>
        </p:txBody>
      </p:sp>
      <p:pic>
        <p:nvPicPr>
          <p:cNvPr id="62475" name="Picture 60" descr="j029324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50825" y="333375"/>
            <a:ext cx="1069975" cy="788988"/>
          </a:xfrm>
          <a:noFill/>
        </p:spPr>
      </p:pic>
      <p:sp>
        <p:nvSpPr>
          <p:cNvPr id="62476" name="Oval 62" descr="Папирус"/>
          <p:cNvSpPr>
            <a:spLocks noChangeArrowheads="1"/>
          </p:cNvSpPr>
          <p:nvPr/>
        </p:nvSpPr>
        <p:spPr bwMode="auto">
          <a:xfrm>
            <a:off x="106363" y="6264275"/>
            <a:ext cx="1873250" cy="549275"/>
          </a:xfrm>
          <a:prstGeom prst="ellipse">
            <a:avLst/>
          </a:prstGeom>
          <a:blipFill dpi="0" rotWithShape="1">
            <a:blip r:embed="rId3"/>
            <a:srcRect/>
            <a:tile tx="0" ty="0" sx="100000" sy="100000" flip="none" algn="tl"/>
          </a:blipFill>
          <a:ln w="9525">
            <a:solidFill>
              <a:schemeClr val="accent1"/>
            </a:solidFill>
            <a:round/>
            <a:headEnd/>
            <a:tailEnd/>
          </a:ln>
        </p:spPr>
        <p:txBody>
          <a:bodyPr wrap="none" anchor="ctr"/>
          <a:lstStyle/>
          <a:p>
            <a:pPr algn="ctr"/>
            <a:r>
              <a:rPr lang="ru-RU" sz="1600" b="1">
                <a:latin typeface="Times New Roman" pitchFamily="18" charset="0"/>
              </a:rPr>
              <a:t>Управление</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800" decel="100000"/>
                                        <p:tgtEl>
                                          <p:spTgt spid="38914"/>
                                        </p:tgtEl>
                                      </p:cBhvr>
                                    </p:animEffect>
                                    <p:anim calcmode="lin" valueType="num">
                                      <p:cBhvr>
                                        <p:cTn id="8" dur="800" decel="100000" fill="hold"/>
                                        <p:tgtEl>
                                          <p:spTgt spid="38914"/>
                                        </p:tgtEl>
                                        <p:attrNameLst>
                                          <p:attrName>style.rotation</p:attrName>
                                        </p:attrNameLst>
                                      </p:cBhvr>
                                      <p:tavLst>
                                        <p:tav tm="0">
                                          <p:val>
                                            <p:fltVal val="-90"/>
                                          </p:val>
                                        </p:tav>
                                        <p:tav tm="100000">
                                          <p:val>
                                            <p:fltVal val="0"/>
                                          </p:val>
                                        </p:tav>
                                      </p:tavLst>
                                    </p:anim>
                                    <p:anim calcmode="lin" valueType="num">
                                      <p:cBhvr>
                                        <p:cTn id="9" dur="800" decel="100000" fill="hold"/>
                                        <p:tgtEl>
                                          <p:spTgt spid="38914"/>
                                        </p:tgtEl>
                                        <p:attrNameLst>
                                          <p:attrName>ppt_x</p:attrName>
                                        </p:attrNameLst>
                                      </p:cBhvr>
                                      <p:tavLst>
                                        <p:tav tm="0">
                                          <p:val>
                                            <p:strVal val="#ppt_x+0.4"/>
                                          </p:val>
                                        </p:tav>
                                        <p:tav tm="100000">
                                          <p:val>
                                            <p:strVal val="#ppt_x-0.05"/>
                                          </p:val>
                                        </p:tav>
                                      </p:tavLst>
                                    </p:anim>
                                    <p:anim calcmode="lin" valueType="num">
                                      <p:cBhvr>
                                        <p:cTn id="10" dur="800" decel="100000" fill="hold"/>
                                        <p:tgtEl>
                                          <p:spTgt spid="389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89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89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5"/>
          <p:cNvSpPr>
            <a:spLocks noGrp="1" noChangeArrowheads="1"/>
          </p:cNvSpPr>
          <p:nvPr>
            <p:ph type="title"/>
          </p:nvPr>
        </p:nvSpPr>
        <p:spPr>
          <a:xfrm>
            <a:off x="457200" y="115888"/>
            <a:ext cx="8229600" cy="919162"/>
          </a:xfrm>
        </p:spPr>
        <p:txBody>
          <a:bodyPr/>
          <a:lstStyle/>
          <a:p>
            <a:pPr eaLnBrk="1" hangingPunct="1">
              <a:defRPr/>
            </a:pPr>
            <a:r>
              <a:rPr lang="ru-RU" sz="3000" b="1" smtClean="0">
                <a:effectLst>
                  <a:outerShdw blurRad="38100" dist="38100" dir="2700000" algn="tl">
                    <a:srgbClr val="000000"/>
                  </a:outerShdw>
                </a:effectLst>
              </a:rPr>
              <a:t>Современная информационная система организации</a:t>
            </a:r>
          </a:p>
        </p:txBody>
      </p:sp>
      <p:pic>
        <p:nvPicPr>
          <p:cNvPr id="18436" name="Picture 4"/>
          <p:cNvPicPr>
            <a:picLocks noGrp="1" noChangeAspect="1" noChangeArrowheads="1"/>
          </p:cNvPicPr>
          <p:nvPr>
            <p:ph sz="half" idx="1"/>
          </p:nvPr>
        </p:nvPicPr>
        <p:blipFill>
          <a:blip r:embed="rId3">
            <a:lum contrast="84000"/>
          </a:blip>
          <a:srcRect/>
          <a:stretch>
            <a:fillRect/>
          </a:stretch>
        </p:blipFill>
        <p:spPr>
          <a:xfrm>
            <a:off x="395288" y="1196975"/>
            <a:ext cx="4608512" cy="4968875"/>
          </a:xfrm>
          <a:ln>
            <a:solidFill>
              <a:schemeClr val="tx2"/>
            </a:solidFill>
          </a:ln>
          <a:effectLst>
            <a:outerShdw dist="107763" dir="13500000" algn="ctr" rotWithShape="0">
              <a:schemeClr val="bg2">
                <a:alpha val="50000"/>
              </a:schemeClr>
            </a:outerShdw>
          </a:effectLst>
        </p:spPr>
      </p:pic>
      <p:pic>
        <p:nvPicPr>
          <p:cNvPr id="3077" name="Picture 7" descr="j0293240"/>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7451725" y="404813"/>
            <a:ext cx="1063625" cy="784225"/>
          </a:xfrm>
          <a:noFill/>
        </p:spPr>
      </p:pic>
      <p:sp>
        <p:nvSpPr>
          <p:cNvPr id="3078" name="Rectangle 10"/>
          <p:cNvSpPr>
            <a:spLocks noChangeArrowheads="1"/>
          </p:cNvSpPr>
          <p:nvPr/>
        </p:nvSpPr>
        <p:spPr bwMode="auto">
          <a:xfrm>
            <a:off x="0" y="2157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3074" name="Object 9"/>
          <p:cNvGraphicFramePr>
            <a:graphicFrameLocks noChangeAspect="1"/>
          </p:cNvGraphicFramePr>
          <p:nvPr/>
        </p:nvGraphicFramePr>
        <p:xfrm>
          <a:off x="5148263" y="1989138"/>
          <a:ext cx="3941762" cy="3455987"/>
        </p:xfrm>
        <a:graphic>
          <a:graphicData uri="http://schemas.openxmlformats.org/presentationml/2006/ole">
            <mc:AlternateContent xmlns:mc="http://schemas.openxmlformats.org/markup-compatibility/2006">
              <mc:Choice xmlns:v="urn:schemas-microsoft-com:vml" Requires="v">
                <p:oleObj spid="_x0000_s3123" name="Диаграмма" r:id="rId5" imgW="4229100" imgH="2543251" progId="Excel.Chart.8">
                  <p:embed/>
                </p:oleObj>
              </mc:Choice>
              <mc:Fallback>
                <p:oleObj name="Диаграмма" r:id="rId5" imgW="4229100" imgH="2543251" progId="Excel.Chart.8">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1989138"/>
                        <a:ext cx="3941762" cy="3455987"/>
                      </a:xfrm>
                      <a:prstGeom prst="rect">
                        <a:avLst/>
                      </a:prstGeom>
                      <a:solidFill>
                        <a:srgbClr val="FFFFCC"/>
                      </a:solidFill>
                      <a:effectLst>
                        <a:outerShdw dist="107763" dir="13500000" algn="ctr" rotWithShape="0">
                          <a:srgbClr val="808080">
                            <a:alpha val="50000"/>
                          </a:srgbClr>
                        </a:outerShdw>
                      </a:effectLst>
                    </p:spPr>
                  </p:pic>
                </p:oleObj>
              </mc:Fallback>
            </mc:AlternateContent>
          </a:graphicData>
        </a:graphic>
      </p:graphicFrame>
      <p:sp>
        <p:nvSpPr>
          <p:cNvPr id="3079" name="Text Box 11"/>
          <p:cNvSpPr txBox="1">
            <a:spLocks noChangeArrowheads="1"/>
          </p:cNvSpPr>
          <p:nvPr/>
        </p:nvSpPr>
        <p:spPr bwMode="auto">
          <a:xfrm>
            <a:off x="3708400" y="6394450"/>
            <a:ext cx="5327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ru-RU" sz="1200"/>
              <a:t>Источник: Федеральная целевая Программа «Электронная Россия»</a:t>
            </a:r>
          </a:p>
        </p:txBody>
      </p:sp>
      <p:sp>
        <p:nvSpPr>
          <p:cNvPr id="3080" name="Oval 12" descr="Папирус"/>
          <p:cNvSpPr>
            <a:spLocks noChangeArrowheads="1"/>
          </p:cNvSpPr>
          <p:nvPr/>
        </p:nvSpPr>
        <p:spPr bwMode="auto">
          <a:xfrm>
            <a:off x="34925" y="6264275"/>
            <a:ext cx="1873250" cy="549275"/>
          </a:xfrm>
          <a:prstGeom prst="ellipse">
            <a:avLst/>
          </a:prstGeom>
          <a:blipFill dpi="0" rotWithShape="1">
            <a:blip r:embed="rId7"/>
            <a:srcRect/>
            <a:tile tx="0" ty="0" sx="100000" sy="100000" flip="none" algn="tl"/>
          </a:blipFill>
          <a:ln w="9525">
            <a:solidFill>
              <a:schemeClr val="accent1"/>
            </a:solidFill>
            <a:round/>
            <a:headEnd/>
            <a:tailEnd/>
          </a:ln>
        </p:spPr>
        <p:txBody>
          <a:bodyPr wrap="none" anchor="ctr"/>
          <a:lstStyle/>
          <a:p>
            <a:pPr algn="ctr"/>
            <a:r>
              <a:rPr lang="ru-RU" sz="1600" b="1">
                <a:latin typeface="Times New Roman" pitchFamily="18" charset="0"/>
              </a:rPr>
              <a:t>Управление</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18437"/>
                                        </p:tgtEl>
                                      </p:cBhvr>
                                    </p:animEffect>
                                    <p:animScale>
                                      <p:cBhvr>
                                        <p:cTn id="7" dur="250" autoRev="1" fill="hold"/>
                                        <p:tgtEl>
                                          <p:spTgt spid="184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36"/>
          <p:cNvSpPr>
            <a:spLocks noChangeArrowheads="1"/>
          </p:cNvSpPr>
          <p:nvPr/>
        </p:nvSpPr>
        <p:spPr bwMode="auto">
          <a:xfrm>
            <a:off x="179388" y="1268413"/>
            <a:ext cx="4321175" cy="4897437"/>
          </a:xfrm>
          <a:prstGeom prst="rect">
            <a:avLst/>
          </a:prstGeom>
          <a:solidFill>
            <a:schemeClr val="accent1"/>
          </a:solidFill>
          <a:ln w="9525">
            <a:solidFill>
              <a:schemeClr val="tx1"/>
            </a:solidFill>
            <a:miter lim="800000"/>
            <a:headEnd/>
            <a:tailEnd/>
          </a:ln>
        </p:spPr>
        <p:txBody>
          <a:bodyPr wrap="none" anchor="ctr"/>
          <a:lstStyle/>
          <a:p>
            <a:endParaRPr lang="ru-RU"/>
          </a:p>
        </p:txBody>
      </p:sp>
      <p:sp>
        <p:nvSpPr>
          <p:cNvPr id="126978" name="Rectangle 2"/>
          <p:cNvSpPr>
            <a:spLocks noGrp="1" noChangeArrowheads="1"/>
          </p:cNvSpPr>
          <p:nvPr>
            <p:ph type="title"/>
          </p:nvPr>
        </p:nvSpPr>
        <p:spPr/>
        <p:txBody>
          <a:bodyPr/>
          <a:lstStyle/>
          <a:p>
            <a:pPr eaLnBrk="1" hangingPunct="1">
              <a:lnSpc>
                <a:spcPct val="75000"/>
              </a:lnSpc>
              <a:defRPr/>
            </a:pPr>
            <a:r>
              <a:rPr lang="ru-RU" sz="3800" b="1" smtClean="0">
                <a:effectLst>
                  <a:outerShdw blurRad="38100" dist="38100" dir="2700000" algn="tl">
                    <a:srgbClr val="000000"/>
                  </a:outerShdw>
                </a:effectLst>
              </a:rPr>
              <a:t>Коммуникации и организационная культура организации</a:t>
            </a:r>
          </a:p>
        </p:txBody>
      </p:sp>
      <p:sp>
        <p:nvSpPr>
          <p:cNvPr id="126979" name="Rectangle 3"/>
          <p:cNvSpPr>
            <a:spLocks noGrp="1" noChangeArrowheads="1"/>
          </p:cNvSpPr>
          <p:nvPr>
            <p:ph type="body" sz="half" idx="1"/>
          </p:nvPr>
        </p:nvSpPr>
        <p:spPr>
          <a:xfrm>
            <a:off x="4714875" y="1268413"/>
            <a:ext cx="4321175" cy="1541462"/>
          </a:xfrm>
          <a:solidFill>
            <a:srgbClr val="00FFCC">
              <a:alpha val="97000"/>
            </a:srgbClr>
          </a:solidFill>
          <a:ln w="57150" cmpd="thickThin">
            <a:solidFill>
              <a:schemeClr val="accent1"/>
            </a:solidFill>
          </a:ln>
          <a:effectLst>
            <a:outerShdw dist="107763" dir="13500000" algn="ctr" rotWithShape="0">
              <a:schemeClr val="bg2">
                <a:alpha val="50000"/>
              </a:schemeClr>
            </a:outerShdw>
          </a:effectLst>
        </p:spPr>
        <p:txBody>
          <a:bodyPr/>
          <a:lstStyle/>
          <a:p>
            <a:pPr algn="ctr" eaLnBrk="1" hangingPunct="1">
              <a:buFont typeface="Wingdings" pitchFamily="2" charset="2"/>
              <a:buNone/>
              <a:defRPr/>
            </a:pPr>
            <a:r>
              <a:rPr lang="ru-RU" sz="1800" b="1" smtClean="0">
                <a:solidFill>
                  <a:srgbClr val="FF3300"/>
                </a:solidFill>
                <a:effectLst>
                  <a:outerShdw blurRad="38100" dist="38100" dir="2700000" algn="tl">
                    <a:srgbClr val="000000"/>
                  </a:outerShdw>
                </a:effectLst>
              </a:rPr>
              <a:t>ОРГАНИЗАЦИОННАЯ КУЛЬТУРА</a:t>
            </a:r>
            <a:r>
              <a:rPr lang="ru-RU" sz="1800" b="1" smtClean="0"/>
              <a:t> – это система общих ценностей, правил и норм поведения, принимаемых членами организации</a:t>
            </a:r>
          </a:p>
        </p:txBody>
      </p:sp>
      <p:sp>
        <p:nvSpPr>
          <p:cNvPr id="63493" name="WordArt 4"/>
          <p:cNvSpPr>
            <a:spLocks noChangeArrowheads="1" noChangeShapeType="1" noTextEdit="1"/>
          </p:cNvSpPr>
          <p:nvPr/>
        </p:nvSpPr>
        <p:spPr bwMode="auto">
          <a:xfrm rot="5400000">
            <a:off x="-1885950" y="3621088"/>
            <a:ext cx="4632325" cy="358775"/>
          </a:xfrm>
          <a:prstGeom prst="rect">
            <a:avLst/>
          </a:prstGeom>
        </p:spPr>
        <p:txBody>
          <a:bodyPr vert="wordArtVert" wrap="none" fromWordArt="1">
            <a:prstTxWarp prst="textPlain">
              <a:avLst>
                <a:gd name="adj" fmla="val 50000"/>
              </a:avLst>
            </a:prstTxWarp>
          </a:bodyPr>
          <a:lstStyle/>
          <a:p>
            <a:pPr algn="ctr" fontAlgn="auto"/>
            <a:r>
              <a:rPr lang="ru-RU" sz="1800" kern="10">
                <a:ln w="6350">
                  <a:solidFill>
                    <a:srgbClr val="000000"/>
                  </a:solidFill>
                  <a:round/>
                  <a:headEnd/>
                  <a:tailEnd/>
                </a:ln>
                <a:solidFill>
                  <a:srgbClr val="FF0000"/>
                </a:solidFill>
                <a:latin typeface="Arial"/>
                <a:cs typeface="Arial"/>
              </a:rPr>
              <a:t>Признаки организационной культуры</a:t>
            </a:r>
          </a:p>
        </p:txBody>
      </p:sp>
      <p:sp>
        <p:nvSpPr>
          <p:cNvPr id="126981" name="DownRibbonSharp"/>
          <p:cNvSpPr>
            <a:spLocks noEditPoints="1" noChangeArrowheads="1"/>
          </p:cNvSpPr>
          <p:nvPr/>
        </p:nvSpPr>
        <p:spPr bwMode="auto">
          <a:xfrm>
            <a:off x="754063" y="1560513"/>
            <a:ext cx="3600450" cy="1219200"/>
          </a:xfrm>
          <a:custGeom>
            <a:avLst/>
            <a:gdLst>
              <a:gd name="G0" fmla="+- 0 0 0"/>
              <a:gd name="G1" fmla="+- 3523 0 0"/>
              <a:gd name="G2" fmla="+- 3523 2700 0"/>
              <a:gd name="G3" fmla="+- 21600 0 G2"/>
              <a:gd name="G4" fmla="+- 21600 0 G1"/>
              <a:gd name="G5" fmla="+- 21600 0 2700"/>
              <a:gd name="G6" fmla="*/ G5 1 2"/>
              <a:gd name="G7" fmla="+- 2700 0 0"/>
              <a:gd name="T0" fmla="*/ 10800 w 21600"/>
              <a:gd name="T1" fmla="*/ 2700 h 21600"/>
              <a:gd name="T2" fmla="*/ 2700 w 21600"/>
              <a:gd name="T3" fmla="*/ 9450 h 21600"/>
              <a:gd name="T4" fmla="*/ 10800 w 21600"/>
              <a:gd name="T5" fmla="*/ 21600 h 21600"/>
              <a:gd name="T6" fmla="*/ 18900 w 21600"/>
              <a:gd name="T7" fmla="*/ 9450 h 21600"/>
              <a:gd name="T8" fmla="*/ 17694720 60000 65536"/>
              <a:gd name="T9" fmla="*/ 11796480 60000 65536"/>
              <a:gd name="T10" fmla="*/ 5898240 60000 65536"/>
              <a:gd name="T11" fmla="*/ 0 60000 65536"/>
              <a:gd name="T12" fmla="*/ G1 w 21600"/>
              <a:gd name="T13" fmla="*/ G7 h 21600"/>
              <a:gd name="T14" fmla="*/ G4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6223" y="0"/>
                </a:lnTo>
                <a:lnTo>
                  <a:pt x="6223" y="2700"/>
                </a:lnTo>
                <a:lnTo>
                  <a:pt x="15377" y="2700"/>
                </a:lnTo>
                <a:lnTo>
                  <a:pt x="15377" y="0"/>
                </a:lnTo>
                <a:lnTo>
                  <a:pt x="21600" y="0"/>
                </a:lnTo>
                <a:lnTo>
                  <a:pt x="18900" y="9450"/>
                </a:lnTo>
                <a:lnTo>
                  <a:pt x="21600" y="18900"/>
                </a:lnTo>
                <a:lnTo>
                  <a:pt x="18077" y="18900"/>
                </a:lnTo>
                <a:lnTo>
                  <a:pt x="18077" y="21600"/>
                </a:lnTo>
                <a:lnTo>
                  <a:pt x="3523" y="21600"/>
                </a:lnTo>
                <a:lnTo>
                  <a:pt x="3523" y="18900"/>
                </a:lnTo>
                <a:lnTo>
                  <a:pt x="0" y="18900"/>
                </a:lnTo>
                <a:lnTo>
                  <a:pt x="2700" y="9450"/>
                </a:lnTo>
                <a:close/>
              </a:path>
              <a:path w="21600" h="21600" fill="none" extrusionOk="0">
                <a:moveTo>
                  <a:pt x="6223" y="2700"/>
                </a:moveTo>
                <a:lnTo>
                  <a:pt x="3523" y="2700"/>
                </a:lnTo>
                <a:lnTo>
                  <a:pt x="3523" y="18900"/>
                </a:lnTo>
              </a:path>
              <a:path w="21600" h="21600" fill="none" extrusionOk="0">
                <a:moveTo>
                  <a:pt x="3523" y="2700"/>
                </a:moveTo>
                <a:lnTo>
                  <a:pt x="6223" y="0"/>
                </a:lnTo>
              </a:path>
              <a:path w="21600" h="21600" fill="none" extrusionOk="0">
                <a:moveTo>
                  <a:pt x="15377" y="2700"/>
                </a:moveTo>
                <a:lnTo>
                  <a:pt x="18077" y="2700"/>
                </a:lnTo>
                <a:lnTo>
                  <a:pt x="18077" y="18900"/>
                </a:lnTo>
              </a:path>
              <a:path w="21600" h="21600" fill="none" extrusionOk="0">
                <a:moveTo>
                  <a:pt x="18077" y="2700"/>
                </a:moveTo>
                <a:lnTo>
                  <a:pt x="15377" y="0"/>
                </a:lnTo>
              </a:path>
            </a:pathLst>
          </a:custGeom>
          <a:solidFill>
            <a:srgbClr val="FFFFCC"/>
          </a:solidFill>
          <a:ln w="9525">
            <a:solidFill>
              <a:srgbClr val="000000"/>
            </a:solidFill>
            <a:miter lim="800000"/>
            <a:headEnd/>
            <a:tailEnd/>
          </a:ln>
          <a:effectLst>
            <a:outerShdw dist="107763" dir="13500000" algn="ctr" rotWithShape="0">
              <a:srgbClr val="808080">
                <a:alpha val="50000"/>
              </a:srgbClr>
            </a:outerShdw>
          </a:effectLst>
        </p:spPr>
        <p:txBody>
          <a:bodyPr/>
          <a:lstStyle/>
          <a:p>
            <a:pPr algn="ctr">
              <a:defRPr/>
            </a:pPr>
            <a:endParaRPr lang="ru-RU" sz="800" b="1" i="1">
              <a:solidFill>
                <a:srgbClr val="0000FF"/>
              </a:solidFill>
            </a:endParaRPr>
          </a:p>
          <a:p>
            <a:pPr algn="ctr">
              <a:defRPr/>
            </a:pPr>
            <a:r>
              <a:rPr lang="ru-RU" sz="1800" b="1" i="1">
                <a:solidFill>
                  <a:srgbClr val="0000FF"/>
                </a:solidFill>
              </a:rPr>
              <a:t>Всеобщность</a:t>
            </a:r>
          </a:p>
          <a:p>
            <a:pPr algn="ctr">
              <a:defRPr/>
            </a:pPr>
            <a:r>
              <a:rPr lang="ru-RU" sz="1800" b="1" i="1">
                <a:solidFill>
                  <a:srgbClr val="0000FF"/>
                </a:solidFill>
              </a:rPr>
              <a:t>организационной </a:t>
            </a:r>
          </a:p>
          <a:p>
            <a:pPr algn="ctr">
              <a:defRPr/>
            </a:pPr>
            <a:r>
              <a:rPr lang="ru-RU" sz="1800" b="1" i="1">
                <a:solidFill>
                  <a:srgbClr val="0000FF"/>
                </a:solidFill>
              </a:rPr>
              <a:t>культуры</a:t>
            </a:r>
          </a:p>
        </p:txBody>
      </p:sp>
      <p:sp>
        <p:nvSpPr>
          <p:cNvPr id="126982" name="DownRibbonSharp"/>
          <p:cNvSpPr>
            <a:spLocks noEditPoints="1" noChangeArrowheads="1"/>
          </p:cNvSpPr>
          <p:nvPr/>
        </p:nvSpPr>
        <p:spPr bwMode="auto">
          <a:xfrm>
            <a:off x="825500" y="3140075"/>
            <a:ext cx="3457575" cy="1223963"/>
          </a:xfrm>
          <a:custGeom>
            <a:avLst/>
            <a:gdLst>
              <a:gd name="G0" fmla="+- 0 0 0"/>
              <a:gd name="G1" fmla="+- 3187 0 0"/>
              <a:gd name="G2" fmla="+- 3187 2700 0"/>
              <a:gd name="G3" fmla="+- 21600 0 G2"/>
              <a:gd name="G4" fmla="+- 21600 0 G1"/>
              <a:gd name="G5" fmla="+- 21600 0 2447"/>
              <a:gd name="G6" fmla="*/ G5 1 2"/>
              <a:gd name="G7" fmla="+- 2447 0 0"/>
              <a:gd name="T0" fmla="*/ 10800 w 21600"/>
              <a:gd name="T1" fmla="*/ 2447 h 21600"/>
              <a:gd name="T2" fmla="*/ 2700 w 21600"/>
              <a:gd name="T3" fmla="*/ 9577 h 21600"/>
              <a:gd name="T4" fmla="*/ 10800 w 21600"/>
              <a:gd name="T5" fmla="*/ 21600 h 21600"/>
              <a:gd name="T6" fmla="*/ 18900 w 21600"/>
              <a:gd name="T7" fmla="*/ 9577 h 21600"/>
              <a:gd name="T8" fmla="*/ 17694720 60000 65536"/>
              <a:gd name="T9" fmla="*/ 11796480 60000 65536"/>
              <a:gd name="T10" fmla="*/ 5898240 60000 65536"/>
              <a:gd name="T11" fmla="*/ 0 60000 65536"/>
              <a:gd name="T12" fmla="*/ G1 w 21600"/>
              <a:gd name="T13" fmla="*/ G7 h 21600"/>
              <a:gd name="T14" fmla="*/ G4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5887" y="0"/>
                </a:lnTo>
                <a:lnTo>
                  <a:pt x="5887" y="2447"/>
                </a:lnTo>
                <a:lnTo>
                  <a:pt x="15713" y="2447"/>
                </a:lnTo>
                <a:lnTo>
                  <a:pt x="15713" y="0"/>
                </a:lnTo>
                <a:lnTo>
                  <a:pt x="21600" y="0"/>
                </a:lnTo>
                <a:lnTo>
                  <a:pt x="18900" y="9577"/>
                </a:lnTo>
                <a:lnTo>
                  <a:pt x="21600" y="19153"/>
                </a:lnTo>
                <a:lnTo>
                  <a:pt x="18413" y="19153"/>
                </a:lnTo>
                <a:lnTo>
                  <a:pt x="18413" y="21600"/>
                </a:lnTo>
                <a:lnTo>
                  <a:pt x="3187" y="21600"/>
                </a:lnTo>
                <a:lnTo>
                  <a:pt x="3187" y="19153"/>
                </a:lnTo>
                <a:lnTo>
                  <a:pt x="0" y="19153"/>
                </a:lnTo>
                <a:lnTo>
                  <a:pt x="2700" y="9577"/>
                </a:lnTo>
                <a:close/>
              </a:path>
              <a:path w="21600" h="21600" fill="none" extrusionOk="0">
                <a:moveTo>
                  <a:pt x="5887" y="2447"/>
                </a:moveTo>
                <a:lnTo>
                  <a:pt x="3187" y="2447"/>
                </a:lnTo>
                <a:lnTo>
                  <a:pt x="3187" y="19153"/>
                </a:lnTo>
              </a:path>
              <a:path w="21600" h="21600" fill="none" extrusionOk="0">
                <a:moveTo>
                  <a:pt x="3187" y="2447"/>
                </a:moveTo>
                <a:lnTo>
                  <a:pt x="5887" y="0"/>
                </a:lnTo>
              </a:path>
              <a:path w="21600" h="21600" fill="none" extrusionOk="0">
                <a:moveTo>
                  <a:pt x="15713" y="2447"/>
                </a:moveTo>
                <a:lnTo>
                  <a:pt x="18413" y="2447"/>
                </a:lnTo>
                <a:lnTo>
                  <a:pt x="18413" y="19153"/>
                </a:lnTo>
              </a:path>
              <a:path w="21600" h="21600" fill="none" extrusionOk="0">
                <a:moveTo>
                  <a:pt x="18413" y="2447"/>
                </a:moveTo>
                <a:lnTo>
                  <a:pt x="15713" y="0"/>
                </a:lnTo>
              </a:path>
            </a:pathLst>
          </a:custGeom>
          <a:solidFill>
            <a:srgbClr val="FFFFCC"/>
          </a:solidFill>
          <a:ln w="9525">
            <a:solidFill>
              <a:srgbClr val="000000"/>
            </a:solidFill>
            <a:miter lim="800000"/>
            <a:headEnd/>
            <a:tailEnd/>
          </a:ln>
          <a:effectLst>
            <a:outerShdw dist="107763" dir="13500000" algn="ctr" rotWithShape="0">
              <a:srgbClr val="808080">
                <a:alpha val="50000"/>
              </a:srgbClr>
            </a:outerShdw>
          </a:effectLst>
        </p:spPr>
        <p:txBody>
          <a:bodyPr/>
          <a:lstStyle/>
          <a:p>
            <a:pPr algn="ctr">
              <a:defRPr/>
            </a:pPr>
            <a:endParaRPr lang="ru-RU" sz="800" b="1" i="1">
              <a:solidFill>
                <a:srgbClr val="0000FF"/>
              </a:solidFill>
            </a:endParaRPr>
          </a:p>
          <a:p>
            <a:pPr algn="ctr">
              <a:defRPr/>
            </a:pPr>
            <a:r>
              <a:rPr lang="ru-RU" sz="1800" b="1" i="1">
                <a:solidFill>
                  <a:srgbClr val="0000FF"/>
                </a:solidFill>
              </a:rPr>
              <a:t>Неформальность</a:t>
            </a:r>
          </a:p>
          <a:p>
            <a:pPr algn="ctr">
              <a:defRPr/>
            </a:pPr>
            <a:r>
              <a:rPr lang="ru-RU" sz="1800" b="1" i="1">
                <a:solidFill>
                  <a:srgbClr val="0000FF"/>
                </a:solidFill>
              </a:rPr>
              <a:t>организационной </a:t>
            </a:r>
          </a:p>
          <a:p>
            <a:pPr algn="ctr">
              <a:defRPr/>
            </a:pPr>
            <a:r>
              <a:rPr lang="ru-RU" sz="1800" b="1" i="1">
                <a:solidFill>
                  <a:srgbClr val="0000FF"/>
                </a:solidFill>
              </a:rPr>
              <a:t>культуры</a:t>
            </a:r>
          </a:p>
        </p:txBody>
      </p:sp>
      <p:sp>
        <p:nvSpPr>
          <p:cNvPr id="126983" name="DownRibbonSharp"/>
          <p:cNvSpPr>
            <a:spLocks noEditPoints="1" noChangeArrowheads="1"/>
          </p:cNvSpPr>
          <p:nvPr/>
        </p:nvSpPr>
        <p:spPr bwMode="auto">
          <a:xfrm>
            <a:off x="898525" y="4724400"/>
            <a:ext cx="3455988" cy="1219200"/>
          </a:xfrm>
          <a:custGeom>
            <a:avLst/>
            <a:gdLst>
              <a:gd name="G0" fmla="+- 0 0 0"/>
              <a:gd name="G1" fmla="+- 3043 0 0"/>
              <a:gd name="G2" fmla="+- 3043 2700 0"/>
              <a:gd name="G3" fmla="+- 21600 0 G2"/>
              <a:gd name="G4" fmla="+- 21600 0 G1"/>
              <a:gd name="G5" fmla="+- 21600 0 2700"/>
              <a:gd name="G6" fmla="*/ G5 1 2"/>
              <a:gd name="G7" fmla="+- 2700 0 0"/>
              <a:gd name="T0" fmla="*/ 10800 w 21600"/>
              <a:gd name="T1" fmla="*/ 2700 h 21600"/>
              <a:gd name="T2" fmla="*/ 2700 w 21600"/>
              <a:gd name="T3" fmla="*/ 9450 h 21600"/>
              <a:gd name="T4" fmla="*/ 10800 w 21600"/>
              <a:gd name="T5" fmla="*/ 21600 h 21600"/>
              <a:gd name="T6" fmla="*/ 18900 w 21600"/>
              <a:gd name="T7" fmla="*/ 9450 h 21600"/>
              <a:gd name="T8" fmla="*/ 17694720 60000 65536"/>
              <a:gd name="T9" fmla="*/ 11796480 60000 65536"/>
              <a:gd name="T10" fmla="*/ 5898240 60000 65536"/>
              <a:gd name="T11" fmla="*/ 0 60000 65536"/>
              <a:gd name="T12" fmla="*/ G1 w 21600"/>
              <a:gd name="T13" fmla="*/ G7 h 21600"/>
              <a:gd name="T14" fmla="*/ G4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5743" y="0"/>
                </a:lnTo>
                <a:lnTo>
                  <a:pt x="5743" y="2700"/>
                </a:lnTo>
                <a:lnTo>
                  <a:pt x="15857" y="2700"/>
                </a:lnTo>
                <a:lnTo>
                  <a:pt x="15857" y="0"/>
                </a:lnTo>
                <a:lnTo>
                  <a:pt x="21600" y="0"/>
                </a:lnTo>
                <a:lnTo>
                  <a:pt x="18900" y="9450"/>
                </a:lnTo>
                <a:lnTo>
                  <a:pt x="21600" y="18900"/>
                </a:lnTo>
                <a:lnTo>
                  <a:pt x="18557" y="18900"/>
                </a:lnTo>
                <a:lnTo>
                  <a:pt x="18557" y="21600"/>
                </a:lnTo>
                <a:lnTo>
                  <a:pt x="3043" y="21600"/>
                </a:lnTo>
                <a:lnTo>
                  <a:pt x="3043" y="18900"/>
                </a:lnTo>
                <a:lnTo>
                  <a:pt x="0" y="18900"/>
                </a:lnTo>
                <a:lnTo>
                  <a:pt x="2700" y="9450"/>
                </a:lnTo>
                <a:close/>
              </a:path>
              <a:path w="21600" h="21600" fill="none" extrusionOk="0">
                <a:moveTo>
                  <a:pt x="5743" y="2700"/>
                </a:moveTo>
                <a:lnTo>
                  <a:pt x="3043" y="2700"/>
                </a:lnTo>
                <a:lnTo>
                  <a:pt x="3043" y="18900"/>
                </a:lnTo>
              </a:path>
              <a:path w="21600" h="21600" fill="none" extrusionOk="0">
                <a:moveTo>
                  <a:pt x="3043" y="2700"/>
                </a:moveTo>
                <a:lnTo>
                  <a:pt x="5743" y="0"/>
                </a:lnTo>
              </a:path>
              <a:path w="21600" h="21600" fill="none" extrusionOk="0">
                <a:moveTo>
                  <a:pt x="15857" y="2700"/>
                </a:moveTo>
                <a:lnTo>
                  <a:pt x="18557" y="2700"/>
                </a:lnTo>
                <a:lnTo>
                  <a:pt x="18557" y="18900"/>
                </a:lnTo>
              </a:path>
              <a:path w="21600" h="21600" fill="none" extrusionOk="0">
                <a:moveTo>
                  <a:pt x="18557" y="2700"/>
                </a:moveTo>
                <a:lnTo>
                  <a:pt x="15857" y="0"/>
                </a:lnTo>
              </a:path>
            </a:pathLst>
          </a:custGeom>
          <a:solidFill>
            <a:srgbClr val="FFFFCC"/>
          </a:solidFill>
          <a:ln w="9525">
            <a:solidFill>
              <a:srgbClr val="000000"/>
            </a:solidFill>
            <a:miter lim="800000"/>
            <a:headEnd/>
            <a:tailEnd/>
          </a:ln>
          <a:effectLst>
            <a:outerShdw dist="107763" dir="13500000" algn="ctr" rotWithShape="0">
              <a:srgbClr val="808080">
                <a:alpha val="50000"/>
              </a:srgbClr>
            </a:outerShdw>
          </a:effectLst>
        </p:spPr>
        <p:txBody>
          <a:bodyPr/>
          <a:lstStyle/>
          <a:p>
            <a:pPr algn="ctr">
              <a:defRPr/>
            </a:pPr>
            <a:endParaRPr lang="ru-RU" sz="800" b="1" i="1">
              <a:solidFill>
                <a:srgbClr val="0000FF"/>
              </a:solidFill>
            </a:endParaRPr>
          </a:p>
          <a:p>
            <a:pPr algn="ctr">
              <a:defRPr/>
            </a:pPr>
            <a:r>
              <a:rPr lang="ru-RU" sz="1800" b="1" i="1">
                <a:solidFill>
                  <a:srgbClr val="0000FF"/>
                </a:solidFill>
              </a:rPr>
              <a:t>Устойчивость</a:t>
            </a:r>
          </a:p>
          <a:p>
            <a:pPr algn="ctr">
              <a:defRPr/>
            </a:pPr>
            <a:r>
              <a:rPr lang="ru-RU" sz="1800" b="1" i="1">
                <a:solidFill>
                  <a:srgbClr val="0000FF"/>
                </a:solidFill>
              </a:rPr>
              <a:t>организационной </a:t>
            </a:r>
          </a:p>
          <a:p>
            <a:pPr algn="ctr">
              <a:defRPr/>
            </a:pPr>
            <a:r>
              <a:rPr lang="ru-RU" sz="1800" b="1" i="1">
                <a:solidFill>
                  <a:srgbClr val="0000FF"/>
                </a:solidFill>
              </a:rPr>
              <a:t>культуры</a:t>
            </a:r>
          </a:p>
        </p:txBody>
      </p:sp>
      <p:pic>
        <p:nvPicPr>
          <p:cNvPr id="63497" name="Picture 8" descr="j0293240"/>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7972425" y="341313"/>
            <a:ext cx="1063625" cy="784225"/>
          </a:xfrm>
          <a:noFill/>
        </p:spPr>
      </p:pic>
      <p:grpSp>
        <p:nvGrpSpPr>
          <p:cNvPr id="63498" name="Group 37"/>
          <p:cNvGrpSpPr>
            <a:grpSpLocks/>
          </p:cNvGrpSpPr>
          <p:nvPr/>
        </p:nvGrpSpPr>
        <p:grpSpPr bwMode="auto">
          <a:xfrm>
            <a:off x="4778375" y="3500438"/>
            <a:ext cx="4186238" cy="3097212"/>
            <a:chOff x="2971" y="935"/>
            <a:chExt cx="2637" cy="1951"/>
          </a:xfrm>
        </p:grpSpPr>
        <p:sp>
          <p:nvSpPr>
            <p:cNvPr id="126998" name="desk1"/>
            <p:cNvSpPr>
              <a:spLocks noEditPoints="1" noChangeArrowheads="1"/>
            </p:cNvSpPr>
            <p:nvPr/>
          </p:nvSpPr>
          <p:spPr bwMode="auto">
            <a:xfrm>
              <a:off x="4468" y="935"/>
              <a:ext cx="1140" cy="272"/>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FFCCFF"/>
            </a:solidFill>
            <a:ln w="28575">
              <a:solidFill>
                <a:srgbClr val="000000"/>
              </a:solidFill>
              <a:miter lim="800000"/>
              <a:headEnd/>
              <a:tailEnd/>
            </a:ln>
            <a:effectLst>
              <a:outerShdw dist="107763" dir="13500000" algn="ctr" rotWithShape="0">
                <a:srgbClr val="808080">
                  <a:alpha val="50000"/>
                </a:srgbClr>
              </a:outerShdw>
            </a:effectLst>
          </p:spPr>
          <p:txBody>
            <a:bodyPr/>
            <a:lstStyle/>
            <a:p>
              <a:pPr algn="ctr">
                <a:defRPr/>
              </a:pPr>
              <a:r>
                <a:rPr lang="ru-RU" sz="1800" b="1">
                  <a:solidFill>
                    <a:srgbClr val="0000FF"/>
                  </a:solidFill>
                  <a:effectLst>
                    <a:outerShdw blurRad="38100" dist="38100" dir="2700000" algn="tl">
                      <a:srgbClr val="000000"/>
                    </a:outerShdw>
                  </a:effectLst>
                </a:rPr>
                <a:t>ОБЩЕСТВО</a:t>
              </a:r>
            </a:p>
          </p:txBody>
        </p:sp>
        <p:sp>
          <p:nvSpPr>
            <p:cNvPr id="126999" name="desk1"/>
            <p:cNvSpPr>
              <a:spLocks noEditPoints="1" noChangeArrowheads="1"/>
            </p:cNvSpPr>
            <p:nvPr/>
          </p:nvSpPr>
          <p:spPr bwMode="auto">
            <a:xfrm>
              <a:off x="2971" y="935"/>
              <a:ext cx="1140" cy="272"/>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FFCCFF"/>
            </a:solidFill>
            <a:ln w="28575">
              <a:solidFill>
                <a:srgbClr val="000000"/>
              </a:solidFill>
              <a:miter lim="800000"/>
              <a:headEnd/>
              <a:tailEnd/>
            </a:ln>
            <a:effectLst>
              <a:outerShdw dist="107763" dir="13500000" algn="ctr" rotWithShape="0">
                <a:srgbClr val="808080">
                  <a:alpha val="50000"/>
                </a:srgbClr>
              </a:outerShdw>
            </a:effectLst>
          </p:spPr>
          <p:txBody>
            <a:bodyPr/>
            <a:lstStyle/>
            <a:p>
              <a:pPr algn="ctr">
                <a:defRPr/>
              </a:pPr>
              <a:r>
                <a:rPr lang="ru-RU" sz="1800" b="1">
                  <a:solidFill>
                    <a:srgbClr val="0000FF"/>
                  </a:solidFill>
                  <a:effectLst>
                    <a:outerShdw blurRad="38100" dist="38100" dir="2700000" algn="tl">
                      <a:srgbClr val="000000"/>
                    </a:outerShdw>
                  </a:effectLst>
                </a:rPr>
                <a:t>РЫНОК</a:t>
              </a:r>
            </a:p>
          </p:txBody>
        </p:sp>
        <p:sp>
          <p:nvSpPr>
            <p:cNvPr id="127000" name="desk1"/>
            <p:cNvSpPr>
              <a:spLocks noEditPoints="1" noChangeArrowheads="1"/>
            </p:cNvSpPr>
            <p:nvPr/>
          </p:nvSpPr>
          <p:spPr bwMode="auto">
            <a:xfrm>
              <a:off x="3334" y="1480"/>
              <a:ext cx="1951" cy="272"/>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FFCCFF"/>
            </a:solidFill>
            <a:ln w="28575">
              <a:solidFill>
                <a:srgbClr val="000000"/>
              </a:solidFill>
              <a:miter lim="800000"/>
              <a:headEnd/>
              <a:tailEnd/>
            </a:ln>
            <a:effectLst>
              <a:outerShdw dist="107763" dir="13500000" algn="ctr" rotWithShape="0">
                <a:srgbClr val="808080">
                  <a:alpha val="50000"/>
                </a:srgbClr>
              </a:outerShdw>
            </a:effectLst>
          </p:spPr>
          <p:txBody>
            <a:bodyPr/>
            <a:lstStyle/>
            <a:p>
              <a:pPr algn="ctr">
                <a:defRPr/>
              </a:pPr>
              <a:r>
                <a:rPr lang="ru-RU" sz="1800" b="1" i="1"/>
                <a:t>КУЛЬТУРА ФИРМЫ</a:t>
              </a:r>
            </a:p>
          </p:txBody>
        </p:sp>
        <p:sp>
          <p:nvSpPr>
            <p:cNvPr id="127001" name="desk1"/>
            <p:cNvSpPr>
              <a:spLocks noEditPoints="1" noChangeArrowheads="1"/>
            </p:cNvSpPr>
            <p:nvPr/>
          </p:nvSpPr>
          <p:spPr bwMode="auto">
            <a:xfrm>
              <a:off x="3016" y="1888"/>
              <a:ext cx="2586" cy="272"/>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FFCCFF"/>
            </a:solidFill>
            <a:ln w="28575">
              <a:solidFill>
                <a:srgbClr val="000000"/>
              </a:solidFill>
              <a:miter lim="800000"/>
              <a:headEnd/>
              <a:tailEnd/>
            </a:ln>
            <a:effectLst>
              <a:outerShdw dist="107763" dir="13500000" algn="ctr" rotWithShape="0">
                <a:srgbClr val="808080">
                  <a:alpha val="50000"/>
                </a:srgbClr>
              </a:outerShdw>
            </a:effectLst>
          </p:spPr>
          <p:txBody>
            <a:bodyPr/>
            <a:lstStyle/>
            <a:p>
              <a:pPr algn="ctr">
                <a:defRPr/>
              </a:pPr>
              <a:r>
                <a:rPr lang="ru-RU" sz="1600" b="1" i="1"/>
                <a:t>ПРЕДСТАВЛЕНИЕ О ЦЕННОСТЯХ</a:t>
              </a:r>
            </a:p>
          </p:txBody>
        </p:sp>
        <p:sp>
          <p:nvSpPr>
            <p:cNvPr id="127002" name="desk1"/>
            <p:cNvSpPr>
              <a:spLocks noEditPoints="1" noChangeArrowheads="1"/>
            </p:cNvSpPr>
            <p:nvPr/>
          </p:nvSpPr>
          <p:spPr bwMode="auto">
            <a:xfrm>
              <a:off x="3016" y="2251"/>
              <a:ext cx="2586" cy="272"/>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FFCCFF"/>
            </a:solidFill>
            <a:ln w="28575">
              <a:solidFill>
                <a:srgbClr val="000000"/>
              </a:solidFill>
              <a:miter lim="800000"/>
              <a:headEnd/>
              <a:tailEnd/>
            </a:ln>
            <a:effectLst>
              <a:outerShdw dist="107763" dir="13500000" algn="ctr" rotWithShape="0">
                <a:srgbClr val="808080">
                  <a:alpha val="50000"/>
                </a:srgbClr>
              </a:outerShdw>
            </a:effectLst>
          </p:spPr>
          <p:txBody>
            <a:bodyPr/>
            <a:lstStyle/>
            <a:p>
              <a:pPr algn="ctr">
                <a:defRPr/>
              </a:pPr>
              <a:r>
                <a:rPr lang="ru-RU" sz="1600" b="1" i="1"/>
                <a:t>НОРМЫ И ПРАВИЛА ПОВЕДЕНИЯ</a:t>
              </a:r>
            </a:p>
          </p:txBody>
        </p:sp>
        <p:sp>
          <p:nvSpPr>
            <p:cNvPr id="127003" name="desk1"/>
            <p:cNvSpPr>
              <a:spLocks noEditPoints="1" noChangeArrowheads="1"/>
            </p:cNvSpPr>
            <p:nvPr/>
          </p:nvSpPr>
          <p:spPr bwMode="auto">
            <a:xfrm>
              <a:off x="3016" y="2614"/>
              <a:ext cx="2586" cy="272"/>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FFCCFF"/>
            </a:solidFill>
            <a:ln w="28575">
              <a:solidFill>
                <a:srgbClr val="000000"/>
              </a:solidFill>
              <a:miter lim="800000"/>
              <a:headEnd/>
              <a:tailEnd/>
            </a:ln>
            <a:effectLst>
              <a:outerShdw dist="107763" dir="13500000" algn="ctr" rotWithShape="0">
                <a:srgbClr val="808080">
                  <a:alpha val="50000"/>
                </a:srgbClr>
              </a:outerShdw>
            </a:effectLst>
          </p:spPr>
          <p:txBody>
            <a:bodyPr/>
            <a:lstStyle/>
            <a:p>
              <a:pPr algn="ctr">
                <a:defRPr/>
              </a:pPr>
              <a:r>
                <a:rPr lang="ru-RU" sz="1600" b="1" i="1"/>
                <a:t>КОНКРЕТНОЕ ПОВЕДЕНИЕ</a:t>
              </a:r>
            </a:p>
          </p:txBody>
        </p:sp>
        <p:cxnSp>
          <p:nvCxnSpPr>
            <p:cNvPr id="63507" name="AutoShape 28"/>
            <p:cNvCxnSpPr>
              <a:cxnSpLocks noChangeShapeType="1"/>
              <a:stCxn id="126998" idx="6"/>
              <a:endCxn id="127000" idx="5"/>
            </p:cNvCxnSpPr>
            <p:nvPr/>
          </p:nvCxnSpPr>
          <p:spPr bwMode="auto">
            <a:xfrm rot="16200000" flipH="1">
              <a:off x="4957" y="1288"/>
              <a:ext cx="409" cy="247"/>
            </a:xfrm>
            <a:prstGeom prst="bentConnector4">
              <a:avLst>
                <a:gd name="adj1" fmla="val 33250"/>
                <a:gd name="adj2" fmla="val 158301"/>
              </a:avLst>
            </a:prstGeom>
            <a:noFill/>
            <a:ln w="28575">
              <a:solidFill>
                <a:srgbClr val="FF3300"/>
              </a:solidFill>
              <a:miter lim="800000"/>
              <a:headEnd/>
              <a:tailEnd/>
            </a:ln>
            <a:extLst>
              <a:ext uri="{909E8E84-426E-40DD-AFC4-6F175D3DCCD1}">
                <a14:hiddenFill xmlns:a14="http://schemas.microsoft.com/office/drawing/2010/main">
                  <a:noFill/>
                </a14:hiddenFill>
              </a:ext>
            </a:extLst>
          </p:spPr>
        </p:cxnSp>
        <p:cxnSp>
          <p:nvCxnSpPr>
            <p:cNvPr id="63508" name="AutoShape 29"/>
            <p:cNvCxnSpPr>
              <a:cxnSpLocks noChangeShapeType="1"/>
              <a:stCxn id="126999" idx="6"/>
              <a:endCxn id="127000" idx="7"/>
            </p:cNvCxnSpPr>
            <p:nvPr/>
          </p:nvCxnSpPr>
          <p:spPr bwMode="auto">
            <a:xfrm rot="5400000">
              <a:off x="3233" y="1308"/>
              <a:ext cx="409" cy="207"/>
            </a:xfrm>
            <a:prstGeom prst="bentConnector4">
              <a:avLst>
                <a:gd name="adj1" fmla="val 33250"/>
                <a:gd name="adj2" fmla="val 169565"/>
              </a:avLst>
            </a:prstGeom>
            <a:noFill/>
            <a:ln w="28575">
              <a:solidFill>
                <a:srgbClr val="FF3300"/>
              </a:solidFill>
              <a:miter lim="800000"/>
              <a:headEnd/>
              <a:tailEnd/>
            </a:ln>
            <a:extLst>
              <a:ext uri="{909E8E84-426E-40DD-AFC4-6F175D3DCCD1}">
                <a14:hiddenFill xmlns:a14="http://schemas.microsoft.com/office/drawing/2010/main">
                  <a:noFill/>
                </a14:hiddenFill>
              </a:ext>
            </a:extLst>
          </p:spPr>
        </p:cxnSp>
        <p:cxnSp>
          <p:nvCxnSpPr>
            <p:cNvPr id="63509" name="AutoShape 30"/>
            <p:cNvCxnSpPr>
              <a:cxnSpLocks noChangeShapeType="1"/>
              <a:stCxn id="127000" idx="6"/>
              <a:endCxn id="127001" idx="4"/>
            </p:cNvCxnSpPr>
            <p:nvPr/>
          </p:nvCxnSpPr>
          <p:spPr bwMode="auto">
            <a:xfrm flipH="1">
              <a:off x="4309" y="1752"/>
              <a:ext cx="1" cy="136"/>
            </a:xfrm>
            <a:prstGeom prst="straightConnector1">
              <a:avLst/>
            </a:prstGeom>
            <a:noFill/>
            <a:ln w="28575">
              <a:solidFill>
                <a:srgbClr val="FF3300"/>
              </a:solidFill>
              <a:round/>
              <a:headEnd/>
              <a:tailEnd/>
            </a:ln>
            <a:extLst>
              <a:ext uri="{909E8E84-426E-40DD-AFC4-6F175D3DCCD1}">
                <a14:hiddenFill xmlns:a14="http://schemas.microsoft.com/office/drawing/2010/main">
                  <a:noFill/>
                </a14:hiddenFill>
              </a:ext>
            </a:extLst>
          </p:spPr>
        </p:cxnSp>
        <p:cxnSp>
          <p:nvCxnSpPr>
            <p:cNvPr id="63510" name="AutoShape 31"/>
            <p:cNvCxnSpPr>
              <a:cxnSpLocks noChangeShapeType="1"/>
              <a:stCxn id="127001" idx="6"/>
              <a:endCxn id="127002" idx="4"/>
            </p:cNvCxnSpPr>
            <p:nvPr/>
          </p:nvCxnSpPr>
          <p:spPr bwMode="auto">
            <a:xfrm>
              <a:off x="4309" y="2160"/>
              <a:ext cx="0" cy="91"/>
            </a:xfrm>
            <a:prstGeom prst="straightConnector1">
              <a:avLst/>
            </a:prstGeom>
            <a:noFill/>
            <a:ln w="28575">
              <a:solidFill>
                <a:srgbClr val="FF3300"/>
              </a:solidFill>
              <a:round/>
              <a:headEnd/>
              <a:tailEnd/>
            </a:ln>
            <a:extLst>
              <a:ext uri="{909E8E84-426E-40DD-AFC4-6F175D3DCCD1}">
                <a14:hiddenFill xmlns:a14="http://schemas.microsoft.com/office/drawing/2010/main">
                  <a:noFill/>
                </a14:hiddenFill>
              </a:ext>
            </a:extLst>
          </p:spPr>
        </p:cxnSp>
        <p:cxnSp>
          <p:nvCxnSpPr>
            <p:cNvPr id="63511" name="AutoShape 32"/>
            <p:cNvCxnSpPr>
              <a:cxnSpLocks noChangeShapeType="1"/>
              <a:stCxn id="127002" idx="6"/>
              <a:endCxn id="127003" idx="4"/>
            </p:cNvCxnSpPr>
            <p:nvPr/>
          </p:nvCxnSpPr>
          <p:spPr bwMode="auto">
            <a:xfrm>
              <a:off x="4309" y="2523"/>
              <a:ext cx="0" cy="91"/>
            </a:xfrm>
            <a:prstGeom prst="straightConnector1">
              <a:avLst/>
            </a:prstGeom>
            <a:noFill/>
            <a:ln w="28575">
              <a:solidFill>
                <a:srgbClr val="FF3300"/>
              </a:solidFill>
              <a:round/>
              <a:headEnd/>
              <a:tailEnd/>
            </a:ln>
            <a:extLst>
              <a:ext uri="{909E8E84-426E-40DD-AFC4-6F175D3DCCD1}">
                <a14:hiddenFill xmlns:a14="http://schemas.microsoft.com/office/drawing/2010/main">
                  <a:noFill/>
                </a14:hiddenFill>
              </a:ext>
            </a:extLst>
          </p:spPr>
        </p:cxnSp>
      </p:grpSp>
      <p:sp>
        <p:nvSpPr>
          <p:cNvPr id="63499" name="Text Box 38" descr="Фиолетовый узор"/>
          <p:cNvSpPr txBox="1">
            <a:spLocks noChangeArrowheads="1"/>
          </p:cNvSpPr>
          <p:nvPr/>
        </p:nvSpPr>
        <p:spPr bwMode="auto">
          <a:xfrm>
            <a:off x="4716463" y="2997200"/>
            <a:ext cx="4248150" cy="314325"/>
          </a:xfrm>
          <a:prstGeom prst="rect">
            <a:avLst/>
          </a:prstGeom>
          <a:blipFill dpi="0" rotWithShape="1">
            <a:blip r:embed="rId3"/>
            <a:srcRect/>
            <a:tile tx="0" ty="0" sx="100000" sy="100000" flip="none" algn="tl"/>
          </a:blipFill>
          <a:ln w="9525">
            <a:solidFill>
              <a:srgbClr val="FF3300"/>
            </a:solidFill>
            <a:miter lim="800000"/>
            <a:headEnd/>
            <a:tailEnd/>
          </a:ln>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ru-RU" sz="1400" b="1" i="1">
                <a:solidFill>
                  <a:srgbClr val="F8F8F8"/>
                </a:solidFill>
              </a:rPr>
              <a:t>Формирование организационной культуры</a:t>
            </a:r>
          </a:p>
        </p:txBody>
      </p:sp>
      <p:sp>
        <p:nvSpPr>
          <p:cNvPr id="63500" name="Oval 40" descr="Папирус"/>
          <p:cNvSpPr>
            <a:spLocks noChangeArrowheads="1"/>
          </p:cNvSpPr>
          <p:nvPr/>
        </p:nvSpPr>
        <p:spPr bwMode="auto">
          <a:xfrm>
            <a:off x="34925" y="6264275"/>
            <a:ext cx="1873250" cy="549275"/>
          </a:xfrm>
          <a:prstGeom prst="ellipse">
            <a:avLst/>
          </a:prstGeom>
          <a:blipFill dpi="0" rotWithShape="1">
            <a:blip r:embed="rId4"/>
            <a:srcRect/>
            <a:tile tx="0" ty="0" sx="100000" sy="100000" flip="none" algn="tl"/>
          </a:blipFill>
          <a:ln w="9525">
            <a:solidFill>
              <a:schemeClr val="accent1"/>
            </a:solidFill>
            <a:round/>
            <a:headEnd/>
            <a:tailEnd/>
          </a:ln>
        </p:spPr>
        <p:txBody>
          <a:bodyPr wrap="none" anchor="ctr"/>
          <a:lstStyle/>
          <a:p>
            <a:pPr algn="ctr"/>
            <a:r>
              <a:rPr lang="ru-RU" sz="1600" b="1">
                <a:latin typeface="Times New Roman" pitchFamily="18" charset="0"/>
              </a:rPr>
              <a:t>Управление</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fade">
                                      <p:cBhvr>
                                        <p:cTn id="7" dur="2000"/>
                                        <p:tgtEl>
                                          <p:spTgt spid="1269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6979">
                                            <p:txEl>
                                              <p:pRg st="0" end="0"/>
                                            </p:txEl>
                                          </p:spTgt>
                                        </p:tgtEl>
                                        <p:attrNameLst>
                                          <p:attrName>style.visibility</p:attrName>
                                        </p:attrNameLst>
                                      </p:cBhvr>
                                      <p:to>
                                        <p:strVal val="visible"/>
                                      </p:to>
                                    </p:set>
                                    <p:animEffect transition="in" filter="wipe(left)">
                                      <p:cBhvr>
                                        <p:cTn id="12" dur="500"/>
                                        <p:tgtEl>
                                          <p:spTgt spid="1269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P spid="126979"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4"/>
          <p:cNvSpPr>
            <a:spLocks noChangeArrowheads="1"/>
          </p:cNvSpPr>
          <p:nvPr/>
        </p:nvSpPr>
        <p:spPr bwMode="auto">
          <a:xfrm>
            <a:off x="1979613" y="404813"/>
            <a:ext cx="66119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ru-RU" sz="1600" b="1" i="1"/>
              <a:t>Истинная роль главного руководителя состоит в том,</a:t>
            </a:r>
          </a:p>
          <a:p>
            <a:pPr algn="r"/>
            <a:r>
              <a:rPr lang="ru-RU" sz="1600" b="1" i="1"/>
              <a:t>чтобы управлять ценностными установками организации.</a:t>
            </a:r>
          </a:p>
          <a:p>
            <a:pPr algn="r"/>
            <a:r>
              <a:rPr lang="ru-RU" sz="1600" b="1"/>
              <a:t>Т. Питерс, Р. Уотермен</a:t>
            </a:r>
            <a:r>
              <a:rPr lang="ru-RU" sz="1600"/>
              <a:t> </a:t>
            </a:r>
          </a:p>
        </p:txBody>
      </p:sp>
      <p:sp>
        <p:nvSpPr>
          <p:cNvPr id="64515" name="Rectangle 17"/>
          <p:cNvSpPr>
            <a:spLocks noChangeArrowheads="1"/>
          </p:cNvSpPr>
          <p:nvPr/>
        </p:nvSpPr>
        <p:spPr bwMode="auto">
          <a:xfrm>
            <a:off x="468313" y="1628775"/>
            <a:ext cx="80645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dist"/>
            <a:r>
              <a:rPr lang="ru-RU" sz="2400" b="1">
                <a:latin typeface="Times New Roman" pitchFamily="18" charset="0"/>
              </a:rPr>
              <a:t>Корпоративная культура</a:t>
            </a:r>
            <a:r>
              <a:rPr lang="ru-RU" sz="2400">
                <a:latin typeface="Times New Roman" pitchFamily="18" charset="0"/>
              </a:rPr>
              <a:t> это набор поддерживаемых организацией  основополагающих ценностей и стандартов, убеждений, этических норм, верований и ожиданий, которые бездоказательно принимаются большинством сотрудников, задают людям ориентиры их деятельности и определяют способ объединения и согласованность действий управленческого звена, структурных единиц и отдельных сотрудников.</a:t>
            </a:r>
          </a:p>
        </p:txBody>
      </p:sp>
      <p:pic>
        <p:nvPicPr>
          <p:cNvPr id="108562" name="Picture 18" descr="j01494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575" y="4678363"/>
            <a:ext cx="2144713"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3" name="Picture 19" descr="j01863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4724400"/>
            <a:ext cx="12890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4" name="Picture 20" descr="j02330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4652963"/>
            <a:ext cx="1887537"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08563"/>
                                        </p:tgtEl>
                                        <p:attrNameLst>
                                          <p:attrName>style.visibility</p:attrName>
                                        </p:attrNameLst>
                                      </p:cBhvr>
                                      <p:to>
                                        <p:strVal val="visible"/>
                                      </p:to>
                                    </p:set>
                                    <p:animEffect transition="in" filter="box(in)">
                                      <p:cBhvr>
                                        <p:cTn id="7" dur="500"/>
                                        <p:tgtEl>
                                          <p:spTgt spid="108563"/>
                                        </p:tgtEl>
                                      </p:cBhvr>
                                    </p:animEffect>
                                  </p:childTnLst>
                                </p:cTn>
                              </p:par>
                              <p:par>
                                <p:cTn id="8" presetID="8" presetClass="entr" presetSubtype="16" fill="hold" nodeType="withEffect">
                                  <p:stCondLst>
                                    <p:cond delay="0"/>
                                  </p:stCondLst>
                                  <p:childTnLst>
                                    <p:set>
                                      <p:cBhvr>
                                        <p:cTn id="9" dur="1" fill="hold">
                                          <p:stCondLst>
                                            <p:cond delay="0"/>
                                          </p:stCondLst>
                                        </p:cTn>
                                        <p:tgtEl>
                                          <p:spTgt spid="108562"/>
                                        </p:tgtEl>
                                        <p:attrNameLst>
                                          <p:attrName>style.visibility</p:attrName>
                                        </p:attrNameLst>
                                      </p:cBhvr>
                                      <p:to>
                                        <p:strVal val="visible"/>
                                      </p:to>
                                    </p:set>
                                    <p:animEffect transition="in" filter="diamond(in)">
                                      <p:cBhvr>
                                        <p:cTn id="10" dur="2000"/>
                                        <p:tgtEl>
                                          <p:spTgt spid="108562"/>
                                        </p:tgtEl>
                                      </p:cBhvr>
                                    </p:animEffect>
                                  </p:childTnLst>
                                </p:cTn>
                              </p:par>
                              <p:par>
                                <p:cTn id="11" presetID="4" presetClass="entr" presetSubtype="16" fill="hold" nodeType="withEffect">
                                  <p:stCondLst>
                                    <p:cond delay="0"/>
                                  </p:stCondLst>
                                  <p:childTnLst>
                                    <p:set>
                                      <p:cBhvr>
                                        <p:cTn id="12" dur="1" fill="hold">
                                          <p:stCondLst>
                                            <p:cond delay="0"/>
                                          </p:stCondLst>
                                        </p:cTn>
                                        <p:tgtEl>
                                          <p:spTgt spid="108564"/>
                                        </p:tgtEl>
                                        <p:attrNameLst>
                                          <p:attrName>style.visibility</p:attrName>
                                        </p:attrNameLst>
                                      </p:cBhvr>
                                      <p:to>
                                        <p:strVal val="visible"/>
                                      </p:to>
                                    </p:set>
                                    <p:animEffect transition="in" filter="box(in)">
                                      <p:cBhvr>
                                        <p:cTn id="13" dur="500"/>
                                        <p:tgtEl>
                                          <p:spTgt spid="108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r" eaLnBrk="1" hangingPunct="1"/>
            <a:r>
              <a:rPr lang="ru-RU" smtClean="0"/>
              <a:t>Основные определения</a:t>
            </a:r>
          </a:p>
        </p:txBody>
      </p:sp>
      <p:sp>
        <p:nvSpPr>
          <p:cNvPr id="34819" name="Rectangle 3"/>
          <p:cNvSpPr>
            <a:spLocks noGrp="1" noChangeArrowheads="1"/>
          </p:cNvSpPr>
          <p:nvPr>
            <p:ph type="body" sz="half" idx="1"/>
          </p:nvPr>
        </p:nvSpPr>
        <p:spPr>
          <a:xfrm>
            <a:off x="457200" y="1600200"/>
            <a:ext cx="8291513" cy="4530725"/>
          </a:xfrm>
          <a:gradFill rotWithShape="1">
            <a:gsLst>
              <a:gs pos="0">
                <a:srgbClr val="FFCC66">
                  <a:gamma/>
                  <a:shade val="76078"/>
                  <a:invGamma/>
                </a:srgbClr>
              </a:gs>
              <a:gs pos="100000">
                <a:srgbClr val="FFCC66"/>
              </a:gs>
            </a:gsLst>
            <a:path path="shape">
              <a:fillToRect l="50000" t="50000" r="50000" b="50000"/>
            </a:path>
          </a:gradFill>
          <a:ln>
            <a:solidFill>
              <a:schemeClr val="hlink"/>
            </a:solidFill>
          </a:ln>
          <a:effectLst>
            <a:outerShdw dist="107763" dir="18900000" algn="ctr" rotWithShape="0">
              <a:schemeClr val="bg2">
                <a:alpha val="50000"/>
              </a:schemeClr>
            </a:outerShdw>
          </a:effectLst>
        </p:spPr>
        <p:txBody>
          <a:bodyPr/>
          <a:lstStyle/>
          <a:p>
            <a:pPr eaLnBrk="1" hangingPunct="1">
              <a:buSzPct val="135000"/>
              <a:buFont typeface="Wingdings" pitchFamily="2" charset="2"/>
              <a:buBlip>
                <a:blip r:embed="rId4"/>
              </a:buBlip>
              <a:defRPr/>
            </a:pPr>
            <a:r>
              <a:rPr lang="ru-RU" sz="2200" smtClean="0">
                <a:solidFill>
                  <a:srgbClr val="FF3300"/>
                </a:solidFill>
                <a:latin typeface="Arial Black" pitchFamily="34" charset="0"/>
              </a:rPr>
              <a:t>ОРГАНИЗАЦИЯ</a:t>
            </a:r>
            <a:r>
              <a:rPr lang="ru-RU" sz="2200" smtClean="0"/>
              <a:t> представляет собой сознательно координированное социальное образование, функционирующее на специфической основе в определенных границах и реализующее достижение определенных целей.</a:t>
            </a:r>
          </a:p>
          <a:p>
            <a:pPr eaLnBrk="1" hangingPunct="1">
              <a:spcBef>
                <a:spcPct val="30000"/>
              </a:spcBef>
              <a:buSzPct val="135000"/>
              <a:buFont typeface="Wingdings" pitchFamily="2" charset="2"/>
              <a:buBlip>
                <a:blip r:embed="rId4"/>
              </a:buBlip>
              <a:defRPr/>
            </a:pPr>
            <a:r>
              <a:rPr lang="ru-RU" sz="2200" smtClean="0">
                <a:solidFill>
                  <a:srgbClr val="000099"/>
                </a:solidFill>
                <a:latin typeface="Arial Black" pitchFamily="34" charset="0"/>
              </a:rPr>
              <a:t>ТЕОРИЯ ОРГАНИЗАЦИИ</a:t>
            </a:r>
            <a:r>
              <a:rPr lang="ru-RU" sz="2200" smtClean="0"/>
              <a:t> – область научного знания об общих закономерностях образования, устройства, функционирования и развития организаций как сложных динамических систем, имеющих цель.</a:t>
            </a:r>
          </a:p>
          <a:p>
            <a:pPr eaLnBrk="1" hangingPunct="1">
              <a:buSzPct val="135000"/>
              <a:buFont typeface="Wingdings" pitchFamily="2" charset="2"/>
              <a:buBlip>
                <a:blip r:embed="rId4"/>
              </a:buBlip>
              <a:defRPr/>
            </a:pPr>
            <a:r>
              <a:rPr lang="ru-RU" sz="2200" smtClean="0">
                <a:solidFill>
                  <a:schemeClr val="tx2"/>
                </a:solidFill>
                <a:latin typeface="Arial Black" pitchFamily="34" charset="0"/>
              </a:rPr>
              <a:t>ОРГАНИЗАЦИОННАЯ СТРУКТУРА</a:t>
            </a:r>
            <a:r>
              <a:rPr lang="ru-RU" sz="2200" smtClean="0"/>
              <a:t> (модель) системы – упорядоченная совокупность элементов и категорий, характеризующих данную модель.</a:t>
            </a:r>
          </a:p>
        </p:txBody>
      </p:sp>
      <p:sp>
        <p:nvSpPr>
          <p:cNvPr id="26628" name="Text Box 4"/>
          <p:cNvSpPr txBox="1">
            <a:spLocks noChangeArrowheads="1"/>
          </p:cNvSpPr>
          <p:nvPr/>
        </p:nvSpPr>
        <p:spPr bwMode="auto">
          <a:xfrm>
            <a:off x="611188" y="6308725"/>
            <a:ext cx="7993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ru-RU"/>
              <a:t>Источник: </a:t>
            </a:r>
            <a:r>
              <a:rPr lang="ru-RU" sz="1200"/>
              <a:t>Акимова Т.А. Теория организации. М.,  ЮНИТИ -2003</a:t>
            </a:r>
            <a:r>
              <a:rPr lang="ru-RU" sz="1800"/>
              <a:t> </a:t>
            </a:r>
            <a:r>
              <a:rPr lang="ru-RU"/>
              <a:t> </a:t>
            </a:r>
          </a:p>
        </p:txBody>
      </p:sp>
      <p:pic>
        <p:nvPicPr>
          <p:cNvPr id="26629" name="Picture 5" descr="j0293240"/>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a:xfrm>
            <a:off x="412750" y="333375"/>
            <a:ext cx="1135063" cy="836613"/>
          </a:xfrm>
          <a:noFill/>
        </p:spPr>
      </p:pic>
      <p:sp>
        <p:nvSpPr>
          <p:cNvPr id="26630" name="Oval 8" descr="Коричневый мрамор"/>
          <p:cNvSpPr>
            <a:spLocks noChangeArrowheads="1"/>
          </p:cNvSpPr>
          <p:nvPr/>
        </p:nvSpPr>
        <p:spPr bwMode="auto">
          <a:xfrm>
            <a:off x="6804025" y="6237288"/>
            <a:ext cx="2305050" cy="549275"/>
          </a:xfrm>
          <a:prstGeom prst="ellipse">
            <a:avLst/>
          </a:prstGeom>
          <a:blipFill dpi="0" rotWithShape="1">
            <a:blip r:embed="rId6"/>
            <a:srcRect/>
            <a:tile tx="0" ty="0" sx="100000" sy="100000" flip="none" algn="tl"/>
          </a:blipFill>
          <a:ln w="9525">
            <a:solidFill>
              <a:schemeClr val="tx1"/>
            </a:solidFill>
            <a:round/>
            <a:headEnd/>
            <a:tailEnd/>
          </a:ln>
        </p:spPr>
        <p:txBody>
          <a:bodyPr wrap="none" anchor="ctr"/>
          <a:lstStyle/>
          <a:p>
            <a:pPr algn="ctr"/>
            <a:r>
              <a:rPr lang="ru-RU" sz="1800" b="1">
                <a:solidFill>
                  <a:srgbClr val="FFFFFF"/>
                </a:solidFill>
                <a:latin typeface="Times New Roman" pitchFamily="18" charset="0"/>
              </a:rPr>
              <a:t>Общие понятия</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2000"/>
                                        <p:tgtEl>
                                          <p:spTgt spid="34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bg/>
                                          </p:spTgt>
                                        </p:tgtEl>
                                        <p:attrNameLst>
                                          <p:attrName>style.visibility</p:attrName>
                                        </p:attrNameLst>
                                      </p:cBhvr>
                                      <p:to>
                                        <p:strVal val="visible"/>
                                      </p:to>
                                    </p:set>
                                    <p:animEffect transition="in" filter="fade">
                                      <p:cBhvr>
                                        <p:cTn id="12" dur="2000"/>
                                        <p:tgtEl>
                                          <p:spTgt spid="34819">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19">
                                            <p:txEl>
                                              <p:pRg st="0" end="0"/>
                                            </p:txEl>
                                          </p:spTgt>
                                        </p:tgtEl>
                                        <p:attrNameLst>
                                          <p:attrName>style.visibility</p:attrName>
                                        </p:attrNameLst>
                                      </p:cBhvr>
                                      <p:to>
                                        <p:strVal val="visible"/>
                                      </p:to>
                                    </p:set>
                                    <p:animEffect transition="in" filter="fade">
                                      <p:cBhvr>
                                        <p:cTn id="17" dur="2000"/>
                                        <p:tgtEl>
                                          <p:spTgt spid="3481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819">
                                            <p:txEl>
                                              <p:pRg st="1" end="1"/>
                                            </p:txEl>
                                          </p:spTgt>
                                        </p:tgtEl>
                                        <p:attrNameLst>
                                          <p:attrName>style.visibility</p:attrName>
                                        </p:attrNameLst>
                                      </p:cBhvr>
                                      <p:to>
                                        <p:strVal val="visible"/>
                                      </p:to>
                                    </p:set>
                                    <p:animEffect transition="in" filter="fade">
                                      <p:cBhvr>
                                        <p:cTn id="22" dur="2000"/>
                                        <p:tgtEl>
                                          <p:spTgt spid="3481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819">
                                            <p:txEl>
                                              <p:pRg st="2" end="2"/>
                                            </p:txEl>
                                          </p:spTgt>
                                        </p:tgtEl>
                                        <p:attrNameLst>
                                          <p:attrName>style.visibility</p:attrName>
                                        </p:attrNameLst>
                                      </p:cBhvr>
                                      <p:to>
                                        <p:strVal val="visible"/>
                                      </p:to>
                                    </p:set>
                                    <p:animEffect transition="in" filter="fade">
                                      <p:cBhvr>
                                        <p:cTn id="27" dur="20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68313" y="182563"/>
            <a:ext cx="8302625" cy="1006475"/>
          </a:xfrm>
        </p:spPr>
        <p:txBody>
          <a:bodyPr>
            <a:spAutoFit/>
          </a:bodyPr>
          <a:lstStyle/>
          <a:p>
            <a:pPr algn="ctr" eaLnBrk="1" hangingPunct="1">
              <a:tabLst>
                <a:tab pos="2955925" algn="l"/>
              </a:tabLst>
            </a:pPr>
            <a:r>
              <a:rPr lang="ru-RU" sz="3000" b="1" smtClean="0">
                <a:solidFill>
                  <a:schemeClr val="tx1"/>
                </a:solidFill>
                <a:latin typeface="Arial" charset="0"/>
              </a:rPr>
              <a:t>Другие определения корпоративной культуры</a:t>
            </a:r>
          </a:p>
        </p:txBody>
      </p:sp>
      <p:sp>
        <p:nvSpPr>
          <p:cNvPr id="65539" name="Rectangle 4"/>
          <p:cNvSpPr>
            <a:spLocks noChangeArrowheads="1"/>
          </p:cNvSpPr>
          <p:nvPr/>
        </p:nvSpPr>
        <p:spPr bwMode="auto">
          <a:xfrm>
            <a:off x="323850" y="1773238"/>
            <a:ext cx="8569325"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hangingPunct="0"/>
            <a:r>
              <a:rPr lang="ru-RU" sz="1700"/>
              <a:t>«Вошедший в привычку, ставший традицией образ мышления и способ действия, который в большей или меньшей степени разделяют все работники предприятия и который должен быть усвоен и хотя бы частично принят новичками, чтобы новые члены коллектива стали „своими“».</a:t>
            </a:r>
          </a:p>
          <a:p>
            <a:pPr algn="r" eaLnBrk="0" hangingPunct="0"/>
            <a:r>
              <a:rPr lang="ru-RU" sz="1700"/>
              <a:t>Э. Джекс</a:t>
            </a:r>
          </a:p>
          <a:p>
            <a:pPr algn="just" eaLnBrk="0" hangingPunct="0"/>
            <a:r>
              <a:rPr lang="ru-RU" sz="1700"/>
              <a:t>«Комплекс убеждений и ожиданий, разделяемый членами организации, эти убеждения и ожидания формируют нормы, которые в значительной степени определяют поведение в организации отдельных личностей и групп».</a:t>
            </a:r>
          </a:p>
          <a:p>
            <a:pPr algn="r" eaLnBrk="0" hangingPunct="0"/>
            <a:r>
              <a:rPr lang="ru-RU" sz="1700"/>
              <a:t>Х. Шварц и С. Дэвис</a:t>
            </a:r>
          </a:p>
          <a:p>
            <a:pPr algn="just" eaLnBrk="0" hangingPunct="0"/>
            <a:r>
              <a:rPr lang="ru-RU" sz="1700"/>
              <a:t>«Система отношений, действий и артефактов, которая выдерживает испытание временем и формирует у членов данного культурного общества довольно уникальную общую для них психологию».</a:t>
            </a:r>
          </a:p>
          <a:p>
            <a:pPr algn="r" eaLnBrk="0" hangingPunct="0"/>
            <a:r>
              <a:rPr lang="ru-RU" sz="1700"/>
              <a:t>П.Б. Вейл</a:t>
            </a:r>
          </a:p>
          <a:p>
            <a:pPr algn="just" eaLnBrk="0" hangingPunct="0"/>
            <a:r>
              <a:rPr lang="ru-RU" sz="1700"/>
              <a:t>«Один из способов осуществления организационной деятельности посредством использования языка, фольклора, традиций и других средств передачи основных ценностей, убеждений, идеологии, которые направляют деятельность предприятия в нужное русло».</a:t>
            </a:r>
          </a:p>
          <a:p>
            <a:pPr algn="r" eaLnBrk="0" hangingPunct="0"/>
            <a:r>
              <a:rPr lang="ru-RU" sz="1700"/>
              <a:t>Г. Морган</a:t>
            </a:r>
          </a:p>
        </p:txBody>
      </p:sp>
      <p:pic>
        <p:nvPicPr>
          <p:cNvPr id="65540" name="Picture 8" descr="BD2137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638175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9" descr="BD2137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2924175"/>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10" descr="BD2137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933825"/>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12" descr="BD2137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5013325"/>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13" descr="BD2137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628775"/>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8926" y="1714488"/>
            <a:ext cx="3214710" cy="1500198"/>
          </a:xfrm>
          <a:ln>
            <a:miter lim="800000"/>
            <a:headEnd/>
            <a:tailEnd/>
          </a:ln>
          <a:effectLst/>
          <a:scene3d>
            <a:camera prst="orthographicFront">
              <a:rot lat="0" lon="0" rev="0"/>
            </a:camera>
            <a:lightRig rig="glow" dir="tl">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ormAutofit fontScale="90000"/>
          </a:bodyPr>
          <a:lstStyle/>
          <a:p>
            <a:pPr algn="ctr">
              <a:defRPr/>
            </a:pPr>
            <a:r>
              <a:rPr lang="ru-RU" sz="3200" dirty="0" smtClean="0">
                <a:solidFill>
                  <a:srgbClr val="FFFF00"/>
                </a:solidFill>
              </a:rPr>
              <a:t>Функции организационной культуры</a:t>
            </a:r>
            <a:endParaRPr lang="en-US" sz="3200" dirty="0">
              <a:solidFill>
                <a:srgbClr val="FFFF00"/>
              </a:solidFill>
            </a:endParaRPr>
          </a:p>
        </p:txBody>
      </p:sp>
      <p:graphicFrame>
        <p:nvGraphicFramePr>
          <p:cNvPr id="4" name="Содержимое 3"/>
          <p:cNvGraphicFramePr>
            <a:graphicFrameLocks noGrp="1"/>
          </p:cNvGraphicFramePr>
          <p:nvPr>
            <p:ph idx="1"/>
          </p:nvPr>
        </p:nvGraphicFramePr>
        <p:xfrm>
          <a:off x="357158" y="428604"/>
          <a:ext cx="8643998" cy="550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descr="MP900409631.JPG"/>
          <p:cNvPicPr>
            <a:picLocks noChangeAspect="1"/>
          </p:cNvPicPr>
          <p:nvPr/>
        </p:nvPicPr>
        <p:blipFill>
          <a:blip r:embed="rId8" cstate="print"/>
          <a:stretch>
            <a:fillRect/>
          </a:stretch>
        </p:blipFill>
        <p:spPr>
          <a:xfrm>
            <a:off x="3571868" y="3357586"/>
            <a:ext cx="2286016" cy="16430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857232"/>
            <a:ext cx="7498080" cy="1143000"/>
          </a:xfrm>
          <a:ln>
            <a:miter lim="800000"/>
            <a:headEnd/>
            <a:tailEnd/>
          </a:ln>
          <a:effectLst>
            <a:outerShdw blurRad="127000" dist="38100" dir="2700000" algn="ctr">
              <a:srgbClr val="000000">
                <a:alpha val="45000"/>
              </a:srgbClr>
            </a:outerShdw>
          </a:effectLst>
          <a:scene3d>
            <a:camera prst="perspectiveFront" fov="2700000">
              <a:rot lat="20376000" lon="1938000" rev="20112001"/>
            </a:camera>
            <a:lightRig rig="soft" dir="tl">
              <a:rot lat="0" lon="0" rev="0"/>
            </a:lightRig>
          </a:scene3d>
          <a:sp3d prstMaterial="translucentPowder">
            <a:bevelT w="203200" h="50800" prst="softRound"/>
          </a:sp3d>
        </p:spPr>
        <p:style>
          <a:lnRef idx="0">
            <a:schemeClr val="accent2"/>
          </a:lnRef>
          <a:fillRef idx="3">
            <a:schemeClr val="accent2"/>
          </a:fillRef>
          <a:effectRef idx="3">
            <a:schemeClr val="accent2"/>
          </a:effectRef>
          <a:fontRef idx="minor">
            <a:schemeClr val="lt1"/>
          </a:fontRef>
        </p:style>
        <p:txBody>
          <a:bodyPr>
            <a:normAutofit/>
          </a:bodyPr>
          <a:lstStyle/>
          <a:p>
            <a:pPr algn="ctr">
              <a:defRPr/>
            </a:pPr>
            <a:r>
              <a:rPr lang="ru-RU" sz="2400" dirty="0" smtClean="0">
                <a:solidFill>
                  <a:srgbClr val="FFFF00"/>
                </a:solidFill>
              </a:rPr>
              <a:t>Сигналы, позволяющие прийти к пониманию культуры организации</a:t>
            </a:r>
            <a:endParaRPr lang="en-US" sz="2400" dirty="0">
              <a:solidFill>
                <a:srgbClr val="FFFF00"/>
              </a:solidFill>
            </a:endParaRPr>
          </a:p>
        </p:txBody>
      </p:sp>
      <p:sp>
        <p:nvSpPr>
          <p:cNvPr id="3" name="Content Placeholder 2"/>
          <p:cNvSpPr>
            <a:spLocks noGrp="1"/>
          </p:cNvSpPr>
          <p:nvPr>
            <p:ph sz="half" idx="1"/>
          </p:nvPr>
        </p:nvSpPr>
        <p:spPr>
          <a:xfrm>
            <a:off x="285720" y="1928802"/>
            <a:ext cx="4850904" cy="4643470"/>
          </a:xfrm>
          <a:ln>
            <a:miter lim="800000"/>
            <a:headEnd/>
            <a:tailEnd/>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oAutofit/>
          </a:bodyPr>
          <a:lstStyle/>
          <a:p>
            <a:pPr>
              <a:defRPr/>
            </a:pPr>
            <a:r>
              <a:rPr lang="ru-RU" sz="3200" dirty="0" smtClean="0">
                <a:solidFill>
                  <a:srgbClr val="0066FF"/>
                </a:solidFill>
              </a:rPr>
              <a:t>Внешняя обстановка, интерьер;</a:t>
            </a:r>
          </a:p>
          <a:p>
            <a:pPr>
              <a:defRPr/>
            </a:pPr>
            <a:r>
              <a:rPr lang="ru-RU" sz="3200" dirty="0" smtClean="0">
                <a:solidFill>
                  <a:srgbClr val="0066FF"/>
                </a:solidFill>
              </a:rPr>
              <a:t>Корпоративная литература;</a:t>
            </a:r>
          </a:p>
          <a:p>
            <a:pPr>
              <a:defRPr/>
            </a:pPr>
            <a:r>
              <a:rPr lang="ru-RU" sz="3200" dirty="0" smtClean="0">
                <a:solidFill>
                  <a:srgbClr val="0066FF"/>
                </a:solidFill>
              </a:rPr>
              <a:t>Отношение к клиентам;</a:t>
            </a:r>
          </a:p>
          <a:p>
            <a:pPr>
              <a:defRPr/>
            </a:pPr>
            <a:r>
              <a:rPr lang="ru-RU" sz="3200" dirty="0" smtClean="0">
                <a:solidFill>
                  <a:srgbClr val="0066FF"/>
                </a:solidFill>
              </a:rPr>
              <a:t>История компании;</a:t>
            </a:r>
          </a:p>
          <a:p>
            <a:pPr>
              <a:defRPr/>
            </a:pPr>
            <a:r>
              <a:rPr lang="ru-RU" sz="3200" dirty="0" smtClean="0">
                <a:solidFill>
                  <a:srgbClr val="0066FF"/>
                </a:solidFill>
              </a:rPr>
              <a:t>Мобильность;</a:t>
            </a:r>
            <a:endParaRPr lang="en-US" sz="3200" dirty="0">
              <a:solidFill>
                <a:srgbClr val="0066FF"/>
              </a:solidFill>
            </a:endParaRPr>
          </a:p>
        </p:txBody>
      </p:sp>
      <p:pic>
        <p:nvPicPr>
          <p:cNvPr id="67590" name="Содержимое 4" descr="MP900433150.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76850" y="2636838"/>
            <a:ext cx="3657600" cy="2438400"/>
          </a:xfr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1003">
            <a:schemeClr val="lt2"/>
          </a:fillRef>
          <a:effectRef idx="0">
            <a:scrgbClr r="0" g="0" b="0"/>
          </a:effectRef>
          <a:fontRef idx="major"/>
        </p:style>
        <p:txBody>
          <a:bodyPr>
            <a:noAutofit/>
          </a:bodyPr>
          <a:lstStyle/>
          <a:p>
            <a:pPr algn="ctr">
              <a:defRPr/>
            </a:pPr>
            <a:r>
              <a:rPr lang="ru-RU" sz="3600" b="1" dirty="0" smtClean="0">
                <a:solidFill>
                  <a:srgbClr val="FFFF00"/>
                </a:solidFill>
              </a:rPr>
              <a:t>Основные элементы организационной культуры</a:t>
            </a:r>
            <a:endParaRPr lang="en-US" sz="3600" b="1" dirty="0">
              <a:solidFill>
                <a:srgbClr val="FFFF00"/>
              </a:solidFill>
            </a:endParaRPr>
          </a:p>
        </p:txBody>
      </p:sp>
      <p:sp>
        <p:nvSpPr>
          <p:cNvPr id="3" name="Content Placeholder 2"/>
          <p:cNvSpPr>
            <a:spLocks noGrp="1"/>
          </p:cNvSpPr>
          <p:nvPr>
            <p:ph idx="1"/>
          </p:nvPr>
        </p:nvSpPr>
        <p:spPr>
          <a:ln>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1002">
            <a:schemeClr val="lt1"/>
          </a:fillRef>
          <a:effectRef idx="0">
            <a:scrgbClr r="0" g="0" b="0"/>
          </a:effectRef>
          <a:fontRef idx="major"/>
        </p:style>
        <p:txBody>
          <a:bodyPr>
            <a:noAutofit/>
          </a:bodyPr>
          <a:lstStyle/>
          <a:p>
            <a:pPr>
              <a:buFont typeface="Wingdings" pitchFamily="2" charset="2"/>
              <a:buChar char="ü"/>
              <a:defRPr/>
            </a:pPr>
            <a:r>
              <a:rPr lang="ru-RU" sz="2800" dirty="0" smtClean="0"/>
              <a:t>организационные ценности;</a:t>
            </a:r>
          </a:p>
          <a:p>
            <a:pPr>
              <a:buFont typeface="Wingdings" pitchFamily="2" charset="2"/>
              <a:buChar char="ü"/>
              <a:defRPr/>
            </a:pPr>
            <a:r>
              <a:rPr lang="ru-RU" sz="2800" dirty="0" smtClean="0"/>
              <a:t>нравственные принципы и деловая этика (как важнейший компонент культуры организации!);</a:t>
            </a:r>
          </a:p>
          <a:p>
            <a:pPr>
              <a:buFont typeface="Wingdings" pitchFamily="2" charset="2"/>
              <a:buChar char="ü"/>
              <a:defRPr/>
            </a:pPr>
            <a:r>
              <a:rPr lang="ru-RU" sz="2800" dirty="0" smtClean="0"/>
              <a:t>методы мотивации работника;</a:t>
            </a:r>
          </a:p>
          <a:p>
            <a:pPr>
              <a:buFont typeface="Wingdings" pitchFamily="2" charset="2"/>
              <a:buChar char="ü"/>
              <a:defRPr/>
            </a:pPr>
            <a:r>
              <a:rPr lang="ru-RU" sz="2800" dirty="0" smtClean="0"/>
              <a:t>организация труда и способы контроля;</a:t>
            </a:r>
          </a:p>
          <a:p>
            <a:pPr>
              <a:buFont typeface="Wingdings" pitchFamily="2" charset="2"/>
              <a:buChar char="ü"/>
              <a:defRPr/>
            </a:pPr>
            <a:r>
              <a:rPr lang="ru-RU" sz="2800" dirty="0" smtClean="0"/>
              <a:t>стиль руководства;</a:t>
            </a:r>
          </a:p>
          <a:p>
            <a:pPr>
              <a:buFont typeface="Wingdings" pitchFamily="2" charset="2"/>
              <a:buChar char="ü"/>
              <a:defRPr/>
            </a:pPr>
            <a:r>
              <a:rPr lang="ru-RU" sz="2800" dirty="0" smtClean="0"/>
              <a:t>пути разрешения конфликтов, поведение в ситуации кризиса;</a:t>
            </a:r>
          </a:p>
          <a:p>
            <a:pPr>
              <a:buFont typeface="Wingdings" pitchFamily="2" charset="2"/>
              <a:buChar char="ü"/>
              <a:defRPr/>
            </a:pPr>
            <a:r>
              <a:rPr lang="ru-RU" sz="2800" dirty="0" smtClean="0"/>
              <a:t>коммуникационная система, язык общения.</a:t>
            </a:r>
            <a:br>
              <a:rPr lang="ru-RU" sz="2800" dirty="0" smtClean="0"/>
            </a:br>
            <a:endParaRPr lang="en-US" sz="2800" dirty="0"/>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scene3d>
            <a:camera prst="orthographicFront"/>
            <a:lightRig rig="threePt" dir="t"/>
          </a:scene3d>
          <a:sp3d>
            <a:bevelT w="152400" h="50800" prst="softRound"/>
          </a:sp3d>
        </p:spPr>
        <p:style>
          <a:lnRef idx="0">
            <a:scrgbClr r="0" g="0" b="0"/>
          </a:lnRef>
          <a:fillRef idx="1002">
            <a:schemeClr val="dk2"/>
          </a:fillRef>
          <a:effectRef idx="0">
            <a:scrgbClr r="0" g="0" b="0"/>
          </a:effectRef>
          <a:fontRef idx="major"/>
        </p:style>
        <p:txBody>
          <a:bodyPr>
            <a:normAutofit fontScale="90000"/>
          </a:bodyPr>
          <a:lstStyle/>
          <a:p>
            <a:pPr algn="ctr">
              <a:defRPr/>
            </a:pPr>
            <a:r>
              <a:rPr lang="ru-RU" sz="2700" b="1" dirty="0" smtClean="0">
                <a:solidFill>
                  <a:srgbClr val="002060"/>
                </a:solidFill>
              </a:rPr>
              <a:t>РАЗВИТИЮ ОРГАНИЗАЦИОННОЙ КУЛЬТУРЫ</a:t>
            </a:r>
            <a:br>
              <a:rPr lang="ru-RU" sz="2700" b="1" dirty="0" smtClean="0">
                <a:solidFill>
                  <a:srgbClr val="002060"/>
                </a:solidFill>
              </a:rPr>
            </a:br>
            <a:r>
              <a:rPr lang="ru-RU" sz="2700" b="1" dirty="0" smtClean="0">
                <a:solidFill>
                  <a:srgbClr val="002060"/>
                </a:solidFill>
              </a:rPr>
              <a:t>СПОСОБСТВУЕТ</a:t>
            </a:r>
            <a:endParaRPr lang="en-US" b="1" dirty="0">
              <a:solidFill>
                <a:srgbClr val="002060"/>
              </a:solidFill>
            </a:endParaRPr>
          </a:p>
        </p:txBody>
      </p:sp>
      <p:graphicFrame>
        <p:nvGraphicFramePr>
          <p:cNvPr id="5" name="Содержимое 4"/>
          <p:cNvGraphicFramePr>
            <a:graphicFrameLocks noGrp="1"/>
          </p:cNvGraphicFramePr>
          <p:nvPr>
            <p:ph idx="1"/>
          </p:nvPr>
        </p:nvGraphicFramePr>
        <p:xfrm>
          <a:off x="214282" y="1485920"/>
          <a:ext cx="8720168"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5" descr="MP900424355.JPG"/>
          <p:cNvPicPr>
            <a:picLocks noChangeAspect="1"/>
          </p:cNvPicPr>
          <p:nvPr/>
        </p:nvPicPr>
        <p:blipFill>
          <a:blip r:embed="rId8" cstate="print"/>
          <a:stretch>
            <a:fillRect/>
          </a:stretch>
        </p:blipFill>
        <p:spPr>
          <a:xfrm>
            <a:off x="7500958" y="1571612"/>
            <a:ext cx="1428760" cy="952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4)">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166688"/>
            <a:ext cx="8229600" cy="1250950"/>
          </a:xfrm>
        </p:spPr>
        <p:txBody>
          <a:bodyPr>
            <a:spAutoFit/>
          </a:bodyPr>
          <a:lstStyle/>
          <a:p>
            <a:pPr algn="ctr" eaLnBrk="1" hangingPunct="1"/>
            <a:r>
              <a:rPr lang="ru-RU" sz="3800" b="1" smtClean="0">
                <a:solidFill>
                  <a:schemeClr val="tx1"/>
                </a:solidFill>
                <a:latin typeface="Arial" charset="0"/>
              </a:rPr>
              <a:t>Компоненты корпоративной культуры</a:t>
            </a:r>
          </a:p>
        </p:txBody>
      </p:sp>
      <p:sp>
        <p:nvSpPr>
          <p:cNvPr id="161802" name="Oval 10"/>
          <p:cNvSpPr>
            <a:spLocks noChangeArrowheads="1"/>
          </p:cNvSpPr>
          <p:nvPr/>
        </p:nvSpPr>
        <p:spPr bwMode="auto">
          <a:xfrm>
            <a:off x="3203575" y="2852738"/>
            <a:ext cx="3167063" cy="2376487"/>
          </a:xfrm>
          <a:prstGeom prst="ellipse">
            <a:avLst/>
          </a:prstGeom>
          <a:gradFill rotWithShape="1">
            <a:gsLst>
              <a:gs pos="0">
                <a:srgbClr val="FFFF66"/>
              </a:gs>
              <a:gs pos="100000">
                <a:srgbClr val="CEEC8C"/>
              </a:gs>
            </a:gsLst>
            <a:path path="shape">
              <a:fillToRect l="50000" t="50000" r="50000" b="50000"/>
            </a:path>
          </a:gradFill>
          <a:ln w="9525">
            <a:solidFill>
              <a:schemeClr val="tx1"/>
            </a:solidFill>
            <a:round/>
            <a:headEnd/>
            <a:tailEnd/>
          </a:ln>
        </p:spPr>
        <p:txBody>
          <a:bodyPr anchor="ctr"/>
          <a:lstStyle/>
          <a:p>
            <a:pPr algn="ctr"/>
            <a:r>
              <a:rPr lang="ru-RU" sz="2800"/>
              <a:t>принятая система лидерства</a:t>
            </a:r>
          </a:p>
        </p:txBody>
      </p:sp>
      <p:sp>
        <p:nvSpPr>
          <p:cNvPr id="161803" name="Oval 11"/>
          <p:cNvSpPr>
            <a:spLocks noChangeArrowheads="1"/>
          </p:cNvSpPr>
          <p:nvPr/>
        </p:nvSpPr>
        <p:spPr bwMode="auto">
          <a:xfrm>
            <a:off x="468313" y="4149725"/>
            <a:ext cx="3240087" cy="2447925"/>
          </a:xfrm>
          <a:prstGeom prst="ellipse">
            <a:avLst/>
          </a:prstGeom>
          <a:gradFill rotWithShape="1">
            <a:gsLst>
              <a:gs pos="0">
                <a:srgbClr val="FFFF66"/>
              </a:gs>
              <a:gs pos="100000">
                <a:srgbClr val="CEEC8C"/>
              </a:gs>
            </a:gsLst>
            <a:path path="shape">
              <a:fillToRect l="50000" t="50000" r="50000" b="50000"/>
            </a:path>
          </a:gradFill>
          <a:ln w="9525">
            <a:solidFill>
              <a:schemeClr val="tx1"/>
            </a:solidFill>
            <a:round/>
            <a:headEnd/>
            <a:tailEnd/>
          </a:ln>
        </p:spPr>
        <p:txBody>
          <a:bodyPr lIns="0" rIns="0" anchor="ctr"/>
          <a:lstStyle/>
          <a:p>
            <a:pPr algn="ctr"/>
            <a:r>
              <a:rPr lang="ru-RU" sz="2800"/>
              <a:t>положение индивида в организации</a:t>
            </a:r>
          </a:p>
        </p:txBody>
      </p:sp>
      <p:sp>
        <p:nvSpPr>
          <p:cNvPr id="161804" name="Oval 12"/>
          <p:cNvSpPr>
            <a:spLocks noChangeArrowheads="1"/>
          </p:cNvSpPr>
          <p:nvPr/>
        </p:nvSpPr>
        <p:spPr bwMode="auto">
          <a:xfrm>
            <a:off x="5795963" y="4221163"/>
            <a:ext cx="3240087" cy="2447925"/>
          </a:xfrm>
          <a:prstGeom prst="ellipse">
            <a:avLst/>
          </a:prstGeom>
          <a:gradFill rotWithShape="1">
            <a:gsLst>
              <a:gs pos="0">
                <a:srgbClr val="FFFF66">
                  <a:alpha val="79999"/>
                </a:srgbClr>
              </a:gs>
              <a:gs pos="100000">
                <a:srgbClr val="CEEC8C"/>
              </a:gs>
            </a:gsLst>
            <a:path path="shape">
              <a:fillToRect l="50000" t="50000" r="50000" b="50000"/>
            </a:path>
          </a:gradFill>
          <a:ln w="9525">
            <a:solidFill>
              <a:schemeClr val="tx1"/>
            </a:solidFill>
            <a:round/>
            <a:headEnd/>
            <a:tailEnd/>
          </a:ln>
        </p:spPr>
        <p:txBody>
          <a:bodyPr anchor="ctr"/>
          <a:lstStyle/>
          <a:p>
            <a:pPr algn="ctr"/>
            <a:r>
              <a:rPr lang="ru-RU" sz="2800"/>
              <a:t>принятая символика: лозунги, ритуалы </a:t>
            </a:r>
          </a:p>
        </p:txBody>
      </p:sp>
      <p:sp>
        <p:nvSpPr>
          <p:cNvPr id="161805" name="Oval 13"/>
          <p:cNvSpPr>
            <a:spLocks noChangeArrowheads="1"/>
          </p:cNvSpPr>
          <p:nvPr/>
        </p:nvSpPr>
        <p:spPr bwMode="auto">
          <a:xfrm>
            <a:off x="250825" y="1628775"/>
            <a:ext cx="3384550" cy="2447925"/>
          </a:xfrm>
          <a:prstGeom prst="ellipse">
            <a:avLst/>
          </a:prstGeom>
          <a:gradFill rotWithShape="1">
            <a:gsLst>
              <a:gs pos="0">
                <a:srgbClr val="FFFF66"/>
              </a:gs>
              <a:gs pos="100000">
                <a:srgbClr val="CEEC8C"/>
              </a:gs>
            </a:gsLst>
            <a:path path="shape">
              <a:fillToRect l="50000" t="50000" r="50000" b="50000"/>
            </a:path>
          </a:gradFill>
          <a:ln w="9525">
            <a:solidFill>
              <a:schemeClr val="tx1"/>
            </a:solidFill>
            <a:round/>
            <a:headEnd/>
            <a:tailEnd/>
          </a:ln>
        </p:spPr>
        <p:txBody>
          <a:bodyPr lIns="0" rIns="0" anchor="ctr"/>
          <a:lstStyle/>
          <a:p>
            <a:pPr algn="ctr"/>
            <a:r>
              <a:rPr lang="ru-RU" sz="2800"/>
              <a:t>действующая система коммуникации</a:t>
            </a:r>
          </a:p>
        </p:txBody>
      </p:sp>
      <p:sp>
        <p:nvSpPr>
          <p:cNvPr id="161806" name="Oval 14"/>
          <p:cNvSpPr>
            <a:spLocks noChangeArrowheads="1"/>
          </p:cNvSpPr>
          <p:nvPr/>
        </p:nvSpPr>
        <p:spPr bwMode="auto">
          <a:xfrm>
            <a:off x="5867400" y="1557338"/>
            <a:ext cx="3168650" cy="2376487"/>
          </a:xfrm>
          <a:prstGeom prst="ellipse">
            <a:avLst/>
          </a:prstGeom>
          <a:gradFill rotWithShape="1">
            <a:gsLst>
              <a:gs pos="0">
                <a:srgbClr val="FFFF66"/>
              </a:gs>
              <a:gs pos="100000">
                <a:srgbClr val="CEEC8C"/>
              </a:gs>
            </a:gsLst>
            <a:path path="shape">
              <a:fillToRect l="50000" t="50000" r="50000" b="50000"/>
            </a:path>
          </a:gradFill>
          <a:ln w="9525">
            <a:solidFill>
              <a:schemeClr val="tx1"/>
            </a:solidFill>
            <a:round/>
            <a:headEnd/>
            <a:tailEnd/>
          </a:ln>
        </p:spPr>
        <p:txBody>
          <a:bodyPr anchor="ctr"/>
          <a:lstStyle/>
          <a:p>
            <a:pPr algn="ctr"/>
            <a:r>
              <a:rPr lang="ru-RU" sz="2800"/>
              <a:t>стили разрешения конфликтов</a:t>
            </a:r>
          </a:p>
        </p:txBody>
      </p:sp>
    </p:spTree>
  </p:cSld>
  <p:clrMapOvr>
    <a:masterClrMapping/>
  </p:clrMapOvr>
  <p:transition spd="slow" advTm="10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autoRev="1" fill="hold" grpId="0" nodeType="clickEffect">
                                  <p:stCondLst>
                                    <p:cond delay="0"/>
                                  </p:stCondLst>
                                  <p:childTnLst>
                                    <p:animScale>
                                      <p:cBhvr>
                                        <p:cTn id="6" dur="2000" fill="hold"/>
                                        <p:tgtEl>
                                          <p:spTgt spid="161805"/>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autoRev="1" fill="hold" grpId="0" nodeType="clickEffect">
                                  <p:stCondLst>
                                    <p:cond delay="0"/>
                                  </p:stCondLst>
                                  <p:childTnLst>
                                    <p:animScale>
                                      <p:cBhvr>
                                        <p:cTn id="10" dur="2000" fill="hold"/>
                                        <p:tgtEl>
                                          <p:spTgt spid="161806"/>
                                        </p:tgtEl>
                                      </p:cBhvr>
                                      <p:by x="150000" y="150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autoRev="1" fill="hold" grpId="0" nodeType="clickEffect">
                                  <p:stCondLst>
                                    <p:cond delay="0"/>
                                  </p:stCondLst>
                                  <p:childTnLst>
                                    <p:animScale>
                                      <p:cBhvr>
                                        <p:cTn id="14" dur="2000" fill="hold"/>
                                        <p:tgtEl>
                                          <p:spTgt spid="161802"/>
                                        </p:tgtEl>
                                      </p:cBhvr>
                                      <p:by x="150000" y="150000"/>
                                    </p:animScale>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mph" presetSubtype="0" autoRev="1" fill="hold" grpId="0" nodeType="clickEffect">
                                  <p:stCondLst>
                                    <p:cond delay="0"/>
                                  </p:stCondLst>
                                  <p:childTnLst>
                                    <p:animScale>
                                      <p:cBhvr>
                                        <p:cTn id="18" dur="2000" fill="hold"/>
                                        <p:tgtEl>
                                          <p:spTgt spid="161803"/>
                                        </p:tgtEl>
                                      </p:cBhvr>
                                      <p:by x="150000" y="150000"/>
                                    </p:animScale>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mph" presetSubtype="0" autoRev="1" fill="hold" grpId="0" nodeType="clickEffect">
                                  <p:stCondLst>
                                    <p:cond delay="0"/>
                                  </p:stCondLst>
                                  <p:childTnLst>
                                    <p:animScale>
                                      <p:cBhvr>
                                        <p:cTn id="22" dur="2000" fill="hold"/>
                                        <p:tgtEl>
                                          <p:spTgt spid="16180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2" grpId="0" animBg="1"/>
      <p:bldP spid="161803" grpId="0" animBg="1"/>
      <p:bldP spid="161804" grpId="0" animBg="1"/>
      <p:bldP spid="161805" grpId="0" animBg="1"/>
      <p:bldP spid="16180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14338" y="279400"/>
            <a:ext cx="8229600" cy="1006475"/>
          </a:xfrm>
          <a:solidFill>
            <a:srgbClr val="FFCCFF"/>
          </a:solidFill>
        </p:spPr>
        <p:txBody>
          <a:bodyPr>
            <a:spAutoFit/>
          </a:bodyPr>
          <a:lstStyle/>
          <a:p>
            <a:pPr algn="ctr" eaLnBrk="1" hangingPunct="1"/>
            <a:r>
              <a:rPr lang="ru-RU" sz="3000" b="1" smtClean="0">
                <a:solidFill>
                  <a:schemeClr val="tx1"/>
                </a:solidFill>
                <a:latin typeface="Arial" charset="0"/>
              </a:rPr>
              <a:t>Виды корпоративных культур</a:t>
            </a:r>
            <a:br>
              <a:rPr lang="ru-RU" sz="3000" b="1" smtClean="0">
                <a:solidFill>
                  <a:schemeClr val="tx1"/>
                </a:solidFill>
                <a:latin typeface="Arial" charset="0"/>
              </a:rPr>
            </a:br>
            <a:r>
              <a:rPr lang="ru-RU" sz="3000" b="1" smtClean="0">
                <a:solidFill>
                  <a:schemeClr val="tx1"/>
                </a:solidFill>
                <a:latin typeface="Arial" charset="0"/>
              </a:rPr>
              <a:t>по Д. Зонненфельду</a:t>
            </a:r>
            <a:endParaRPr lang="ru-RU" sz="4000" smtClean="0"/>
          </a:p>
        </p:txBody>
      </p:sp>
      <p:sp>
        <p:nvSpPr>
          <p:cNvPr id="152597" name="Rectangle 21"/>
          <p:cNvSpPr>
            <a:spLocks noChangeArrowheads="1"/>
          </p:cNvSpPr>
          <p:nvPr/>
        </p:nvSpPr>
        <p:spPr bwMode="auto">
          <a:xfrm>
            <a:off x="539750" y="1989138"/>
            <a:ext cx="8107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Char char="Ø"/>
            </a:pPr>
            <a:r>
              <a:rPr lang="ru-RU" sz="4000" b="1">
                <a:solidFill>
                  <a:srgbClr val="00B050"/>
                </a:solidFill>
              </a:rPr>
              <a:t> «БЕЙСБОЛЬНАЯ КОМАНДА»</a:t>
            </a:r>
          </a:p>
        </p:txBody>
      </p:sp>
      <p:sp>
        <p:nvSpPr>
          <p:cNvPr id="152598" name="Rectangle 22"/>
          <p:cNvSpPr>
            <a:spLocks noChangeArrowheads="1"/>
          </p:cNvSpPr>
          <p:nvPr/>
        </p:nvSpPr>
        <p:spPr bwMode="auto">
          <a:xfrm>
            <a:off x="539750" y="2997200"/>
            <a:ext cx="6346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Char char="Ø"/>
            </a:pPr>
            <a:r>
              <a:rPr lang="ru-RU" sz="4000">
                <a:solidFill>
                  <a:srgbClr val="0070C0"/>
                </a:solidFill>
              </a:rPr>
              <a:t> «КЛУБНАЯ КУЛЬТУРА»</a:t>
            </a:r>
          </a:p>
        </p:txBody>
      </p:sp>
      <p:sp>
        <p:nvSpPr>
          <p:cNvPr id="152599" name="Rectangle 23"/>
          <p:cNvSpPr>
            <a:spLocks noChangeArrowheads="1"/>
          </p:cNvSpPr>
          <p:nvPr/>
        </p:nvSpPr>
        <p:spPr bwMode="auto">
          <a:xfrm>
            <a:off x="468313" y="4005263"/>
            <a:ext cx="8515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Char char="Ø"/>
            </a:pPr>
            <a:r>
              <a:rPr lang="ru-RU" sz="4000">
                <a:solidFill>
                  <a:srgbClr val="7030A0"/>
                </a:solidFill>
              </a:rPr>
              <a:t> «АКАДЕМИЧЕСКАЯ КУЛЬТУРА»</a:t>
            </a:r>
          </a:p>
        </p:txBody>
      </p:sp>
      <p:sp>
        <p:nvSpPr>
          <p:cNvPr id="152600" name="Rectangle 24"/>
          <p:cNvSpPr>
            <a:spLocks noChangeArrowheads="1"/>
          </p:cNvSpPr>
          <p:nvPr/>
        </p:nvSpPr>
        <p:spPr bwMode="auto">
          <a:xfrm>
            <a:off x="539750" y="5084763"/>
            <a:ext cx="7278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Char char="Ø"/>
            </a:pPr>
            <a:r>
              <a:rPr lang="ru-RU" sz="4000">
                <a:solidFill>
                  <a:srgbClr val="FF0000"/>
                </a:solidFill>
              </a:rPr>
              <a:t> «ОБОРОННАЯ КУЛЬТУРА»</a:t>
            </a:r>
          </a:p>
        </p:txBody>
      </p:sp>
      <p:pic>
        <p:nvPicPr>
          <p:cNvPr id="71687" name="Picture 12" descr="j023468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08838" y="2870200"/>
            <a:ext cx="17208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152597"/>
                                        </p:tgtEl>
                                        <p:attrNameLst>
                                          <p:attrName>style.color</p:attrName>
                                        </p:attrNameLst>
                                      </p:cBhvr>
                                      <p:to>
                                        <a:schemeClr val="tx1"/>
                                      </p:to>
                                    </p:animClr>
                                    <p:animClr clrSpc="rgb" dir="cw">
                                      <p:cBhvr>
                                        <p:cTn id="7" dur="500" fill="hold"/>
                                        <p:tgtEl>
                                          <p:spTgt spid="152597"/>
                                        </p:tgtEl>
                                        <p:attrNameLst>
                                          <p:attrName>fillcolor</p:attrName>
                                        </p:attrNameLst>
                                      </p:cBhvr>
                                      <p:to>
                                        <a:schemeClr val="tx1"/>
                                      </p:to>
                                    </p:animClr>
                                    <p:set>
                                      <p:cBhvr>
                                        <p:cTn id="8" dur="500" fill="hold"/>
                                        <p:tgtEl>
                                          <p:spTgt spid="152597"/>
                                        </p:tgtEl>
                                        <p:attrNameLst>
                                          <p:attrName>fill.type</p:attrName>
                                        </p:attrNameLst>
                                      </p:cBhvr>
                                      <p:to>
                                        <p:strVal val="solid"/>
                                      </p:to>
                                    </p:set>
                                    <p:anim to="1.5" calcmode="lin" valueType="num">
                                      <p:cBhvr override="childStyle">
                                        <p:cTn id="9" dur="500" fill="hold"/>
                                        <p:tgtEl>
                                          <p:spTgt spid="152597"/>
                                        </p:tgtEl>
                                        <p:attrNameLst>
                                          <p:attrName>style.fontSize</p:attrName>
                                        </p:attrNameLst>
                                      </p:cBhvr>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8" presetClass="emph" presetSubtype="0" fill="hold" grpId="0" nodeType="clickEffect">
                                  <p:stCondLst>
                                    <p:cond delay="0"/>
                                  </p:stCondLst>
                                  <p:iterate type="lt">
                                    <p:tmPct val="10000"/>
                                  </p:iterate>
                                  <p:childTnLst>
                                    <p:animClr clrSpc="rgb" dir="cw">
                                      <p:cBhvr override="childStyle">
                                        <p:cTn id="13" dur="500" fill="hold"/>
                                        <p:tgtEl>
                                          <p:spTgt spid="152598"/>
                                        </p:tgtEl>
                                        <p:attrNameLst>
                                          <p:attrName>style.color</p:attrName>
                                        </p:attrNameLst>
                                      </p:cBhvr>
                                      <p:to>
                                        <a:schemeClr val="tx1"/>
                                      </p:to>
                                    </p:animClr>
                                    <p:animClr clrSpc="rgb" dir="cw">
                                      <p:cBhvr>
                                        <p:cTn id="14" dur="500" fill="hold"/>
                                        <p:tgtEl>
                                          <p:spTgt spid="152598"/>
                                        </p:tgtEl>
                                        <p:attrNameLst>
                                          <p:attrName>fillcolor</p:attrName>
                                        </p:attrNameLst>
                                      </p:cBhvr>
                                      <p:to>
                                        <a:schemeClr val="tx1"/>
                                      </p:to>
                                    </p:animClr>
                                    <p:set>
                                      <p:cBhvr>
                                        <p:cTn id="15" dur="500" fill="hold"/>
                                        <p:tgtEl>
                                          <p:spTgt spid="152598"/>
                                        </p:tgtEl>
                                        <p:attrNameLst>
                                          <p:attrName>fill.type</p:attrName>
                                        </p:attrNameLst>
                                      </p:cBhvr>
                                      <p:to>
                                        <p:strVal val="solid"/>
                                      </p:to>
                                    </p:set>
                                    <p:anim to="1.5" calcmode="lin" valueType="num">
                                      <p:cBhvr override="childStyle">
                                        <p:cTn id="16" dur="500" fill="hold"/>
                                        <p:tgtEl>
                                          <p:spTgt spid="152598"/>
                                        </p:tgtEl>
                                        <p:attrNameLst>
                                          <p:attrName>style.fontSize</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8" presetClass="emph" presetSubtype="0" fill="hold" nodeType="clickEffect">
                                  <p:stCondLst>
                                    <p:cond delay="0"/>
                                  </p:stCondLst>
                                  <p:iterate type="lt">
                                    <p:tmPct val="10000"/>
                                  </p:iterate>
                                  <p:childTnLst>
                                    <p:animClr clrSpc="rgb" dir="cw">
                                      <p:cBhvr override="childStyle">
                                        <p:cTn id="20" dur="500" fill="hold"/>
                                        <p:tgtEl>
                                          <p:spTgt spid="152599">
                                            <p:txEl>
                                              <p:pRg st="0" end="0"/>
                                            </p:txEl>
                                          </p:spTgt>
                                        </p:tgtEl>
                                        <p:attrNameLst>
                                          <p:attrName>style.color</p:attrName>
                                        </p:attrNameLst>
                                      </p:cBhvr>
                                      <p:to>
                                        <a:schemeClr val="tx1"/>
                                      </p:to>
                                    </p:animClr>
                                    <p:animClr clrSpc="rgb" dir="cw">
                                      <p:cBhvr>
                                        <p:cTn id="21" dur="500" fill="hold"/>
                                        <p:tgtEl>
                                          <p:spTgt spid="152599">
                                            <p:txEl>
                                              <p:pRg st="0" end="0"/>
                                            </p:txEl>
                                          </p:spTgt>
                                        </p:tgtEl>
                                        <p:attrNameLst>
                                          <p:attrName>fillcolor</p:attrName>
                                        </p:attrNameLst>
                                      </p:cBhvr>
                                      <p:to>
                                        <a:schemeClr val="tx1"/>
                                      </p:to>
                                    </p:animClr>
                                    <p:set>
                                      <p:cBhvr>
                                        <p:cTn id="22" dur="500" fill="hold"/>
                                        <p:tgtEl>
                                          <p:spTgt spid="152599">
                                            <p:txEl>
                                              <p:pRg st="0" end="0"/>
                                            </p:txEl>
                                          </p:spTgt>
                                        </p:tgtEl>
                                        <p:attrNameLst>
                                          <p:attrName>fill.type</p:attrName>
                                        </p:attrNameLst>
                                      </p:cBhvr>
                                      <p:to>
                                        <p:strVal val="solid"/>
                                      </p:to>
                                    </p:set>
                                    <p:anim to="1.5" calcmode="lin" valueType="num">
                                      <p:cBhvr override="childStyle">
                                        <p:cTn id="23" dur="500" fill="hold"/>
                                        <p:tgtEl>
                                          <p:spTgt spid="152599">
                                            <p:txEl>
                                              <p:pRg st="0" end="0"/>
                                            </p:txEl>
                                          </p:spTgt>
                                        </p:tgtEl>
                                        <p:attrNameLst>
                                          <p:attrName>style.fontSize</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8" presetClass="emph" presetSubtype="0" fill="hold" grpId="0" nodeType="clickEffect">
                                  <p:stCondLst>
                                    <p:cond delay="0"/>
                                  </p:stCondLst>
                                  <p:iterate type="lt">
                                    <p:tmPct val="10000"/>
                                  </p:iterate>
                                  <p:childTnLst>
                                    <p:animClr clrSpc="rgb" dir="cw">
                                      <p:cBhvr override="childStyle">
                                        <p:cTn id="27" dur="500" fill="hold"/>
                                        <p:tgtEl>
                                          <p:spTgt spid="152600"/>
                                        </p:tgtEl>
                                        <p:attrNameLst>
                                          <p:attrName>style.color</p:attrName>
                                        </p:attrNameLst>
                                      </p:cBhvr>
                                      <p:to>
                                        <a:schemeClr val="tx1"/>
                                      </p:to>
                                    </p:animClr>
                                    <p:animClr clrSpc="rgb" dir="cw">
                                      <p:cBhvr>
                                        <p:cTn id="28" dur="500" fill="hold"/>
                                        <p:tgtEl>
                                          <p:spTgt spid="152600"/>
                                        </p:tgtEl>
                                        <p:attrNameLst>
                                          <p:attrName>fillcolor</p:attrName>
                                        </p:attrNameLst>
                                      </p:cBhvr>
                                      <p:to>
                                        <a:schemeClr val="tx1"/>
                                      </p:to>
                                    </p:animClr>
                                    <p:set>
                                      <p:cBhvr>
                                        <p:cTn id="29" dur="500" fill="hold"/>
                                        <p:tgtEl>
                                          <p:spTgt spid="152600"/>
                                        </p:tgtEl>
                                        <p:attrNameLst>
                                          <p:attrName>fill.type</p:attrName>
                                        </p:attrNameLst>
                                      </p:cBhvr>
                                      <p:to>
                                        <p:strVal val="solid"/>
                                      </p:to>
                                    </p:set>
                                    <p:anim to="1.5" calcmode="lin" valueType="num">
                                      <p:cBhvr override="childStyle">
                                        <p:cTn id="30" dur="500" fill="hold"/>
                                        <p:tgtEl>
                                          <p:spTgt spid="152600"/>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7" grpId="0"/>
      <p:bldP spid="152598" grpId="0"/>
      <p:bldP spid="15260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75"/>
          <p:cNvGrpSpPr>
            <a:grpSpLocks/>
          </p:cNvGrpSpPr>
          <p:nvPr/>
        </p:nvGrpSpPr>
        <p:grpSpPr bwMode="auto">
          <a:xfrm>
            <a:off x="395288" y="692150"/>
            <a:ext cx="8216900" cy="5832475"/>
            <a:chOff x="272" y="153"/>
            <a:chExt cx="3027" cy="2448"/>
          </a:xfrm>
        </p:grpSpPr>
        <p:cxnSp>
          <p:nvCxnSpPr>
            <p:cNvPr id="4100" name="_s4100"/>
            <p:cNvCxnSpPr>
              <a:cxnSpLocks noChangeShapeType="1"/>
            </p:cNvCxnSpPr>
            <p:nvPr/>
          </p:nvCxnSpPr>
          <p:spPr bwMode="auto">
            <a:xfrm rot="10800000">
              <a:off x="1983" y="886"/>
              <a:ext cx="146" cy="144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101" name="_s4101"/>
            <p:cNvCxnSpPr>
              <a:cxnSpLocks noChangeShapeType="1"/>
            </p:cNvCxnSpPr>
            <p:nvPr/>
          </p:nvCxnSpPr>
          <p:spPr bwMode="auto">
            <a:xfrm rot="10800000">
              <a:off x="1983" y="886"/>
              <a:ext cx="119" cy="93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102" name="_s4102"/>
            <p:cNvCxnSpPr>
              <a:cxnSpLocks noChangeShapeType="1"/>
            </p:cNvCxnSpPr>
            <p:nvPr/>
          </p:nvCxnSpPr>
          <p:spPr bwMode="auto">
            <a:xfrm rot="10800000">
              <a:off x="1983" y="855"/>
              <a:ext cx="120" cy="55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103" name="_s4103"/>
            <p:cNvCxnSpPr>
              <a:cxnSpLocks noChangeShapeType="1"/>
            </p:cNvCxnSpPr>
            <p:nvPr/>
          </p:nvCxnSpPr>
          <p:spPr bwMode="auto">
            <a:xfrm flipV="1">
              <a:off x="1505" y="705"/>
              <a:ext cx="80" cy="1624"/>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104" name="_s4104"/>
            <p:cNvCxnSpPr>
              <a:cxnSpLocks noChangeShapeType="1"/>
            </p:cNvCxnSpPr>
            <p:nvPr/>
          </p:nvCxnSpPr>
          <p:spPr bwMode="auto">
            <a:xfrm flipV="1">
              <a:off x="1479" y="705"/>
              <a:ext cx="106" cy="113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105" name="_s4105"/>
            <p:cNvCxnSpPr>
              <a:cxnSpLocks noChangeShapeType="1"/>
            </p:cNvCxnSpPr>
            <p:nvPr/>
          </p:nvCxnSpPr>
          <p:spPr bwMode="auto">
            <a:xfrm flipV="1">
              <a:off x="1452" y="765"/>
              <a:ext cx="132" cy="65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106" name="_s4106"/>
            <p:cNvCxnSpPr>
              <a:cxnSpLocks noChangeShapeType="1"/>
              <a:stCxn id="7" idx="3"/>
            </p:cNvCxnSpPr>
            <p:nvPr/>
          </p:nvCxnSpPr>
          <p:spPr bwMode="auto">
            <a:xfrm flipV="1">
              <a:off x="1453" y="886"/>
              <a:ext cx="132" cy="234"/>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107" name="_s4107"/>
            <p:cNvCxnSpPr>
              <a:cxnSpLocks noChangeShapeType="1"/>
            </p:cNvCxnSpPr>
            <p:nvPr/>
          </p:nvCxnSpPr>
          <p:spPr bwMode="auto">
            <a:xfrm rot="10800000">
              <a:off x="1983" y="886"/>
              <a:ext cx="120" cy="214"/>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108" name="_s4108"/>
            <p:cNvCxnSpPr>
              <a:cxnSpLocks noChangeShapeType="1"/>
              <a:stCxn id="5" idx="0"/>
              <a:endCxn id="3" idx="2"/>
            </p:cNvCxnSpPr>
            <p:nvPr/>
          </p:nvCxnSpPr>
          <p:spPr bwMode="auto">
            <a:xfrm rot="5400000" flipH="1">
              <a:off x="2076" y="229"/>
              <a:ext cx="144" cy="567"/>
            </a:xfrm>
            <a:prstGeom prst="bentConnector3">
              <a:avLst>
                <a:gd name="adj1" fmla="val 33333"/>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109" name="_s4109"/>
            <p:cNvCxnSpPr>
              <a:cxnSpLocks noChangeShapeType="1"/>
              <a:stCxn id="4" idx="0"/>
              <a:endCxn id="3" idx="2"/>
            </p:cNvCxnSpPr>
            <p:nvPr/>
          </p:nvCxnSpPr>
          <p:spPr bwMode="auto">
            <a:xfrm rot="16200000">
              <a:off x="1433" y="153"/>
              <a:ext cx="144" cy="719"/>
            </a:xfrm>
            <a:prstGeom prst="bentConnector3">
              <a:avLst>
                <a:gd name="adj1" fmla="val 33333"/>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4110"/>
            <p:cNvSpPr>
              <a:spLocks noChangeArrowheads="1"/>
            </p:cNvSpPr>
            <p:nvPr/>
          </p:nvSpPr>
          <p:spPr bwMode="auto">
            <a:xfrm>
              <a:off x="962" y="153"/>
              <a:ext cx="1803" cy="288"/>
            </a:xfrm>
            <a:prstGeom prst="roundRect">
              <a:avLst>
                <a:gd name="adj" fmla="val 16667"/>
              </a:avLst>
            </a:prstGeom>
            <a:solidFill>
              <a:srgbClr val="CC99FF"/>
            </a:soli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Verdana" pitchFamily="34" charset="0"/>
                  <a:cs typeface="Arial" charset="0"/>
                </a:rPr>
                <a:t>Корпоративная культура</a:t>
              </a:r>
            </a:p>
          </p:txBody>
        </p:sp>
        <p:sp>
          <p:nvSpPr>
            <p:cNvPr id="4" name="_s4111"/>
            <p:cNvSpPr>
              <a:spLocks noChangeArrowheads="1"/>
            </p:cNvSpPr>
            <p:nvPr/>
          </p:nvSpPr>
          <p:spPr bwMode="auto">
            <a:xfrm>
              <a:off x="577" y="585"/>
              <a:ext cx="1135" cy="288"/>
            </a:xfrm>
            <a:prstGeom prst="roundRect">
              <a:avLst>
                <a:gd name="adj" fmla="val 16667"/>
              </a:avLst>
            </a:prstGeom>
            <a:solidFill>
              <a:srgbClr val="FF99CC"/>
            </a:soli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Verdana" pitchFamily="34" charset="0"/>
                  <a:cs typeface="Arial" charset="0"/>
                </a:rPr>
                <a:t>«положительная» («позитивная»)</a:t>
              </a:r>
            </a:p>
          </p:txBody>
        </p:sp>
        <p:sp>
          <p:nvSpPr>
            <p:cNvPr id="5" name="_s4112"/>
            <p:cNvSpPr>
              <a:spLocks noChangeArrowheads="1"/>
            </p:cNvSpPr>
            <p:nvPr/>
          </p:nvSpPr>
          <p:spPr bwMode="auto">
            <a:xfrm>
              <a:off x="1856" y="585"/>
              <a:ext cx="1148" cy="288"/>
            </a:xfrm>
            <a:prstGeom prst="roundRect">
              <a:avLst>
                <a:gd name="adj" fmla="val 16667"/>
              </a:avLst>
            </a:prstGeom>
            <a:solidFill>
              <a:srgbClr val="FF99CC"/>
            </a:soli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Verdana" pitchFamily="34" charset="0"/>
                  <a:cs typeface="Arial" charset="0"/>
                </a:rPr>
                <a:t>«отрицательная» («негативная»)</a:t>
              </a:r>
            </a:p>
          </p:txBody>
        </p:sp>
        <p:sp>
          <p:nvSpPr>
            <p:cNvPr id="6" name="_s4113"/>
            <p:cNvSpPr>
              <a:spLocks noChangeArrowheads="1"/>
            </p:cNvSpPr>
            <p:nvPr/>
          </p:nvSpPr>
          <p:spPr bwMode="auto">
            <a:xfrm>
              <a:off x="2036" y="977"/>
              <a:ext cx="1235" cy="284"/>
            </a:xfrm>
            <a:prstGeom prst="roundRect">
              <a:avLst>
                <a:gd name="adj" fmla="val 16667"/>
              </a:avLst>
            </a:prstGeom>
            <a:solidFill>
              <a:srgbClr val="FFFF99"/>
            </a:soli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Verdana" pitchFamily="34" charset="0"/>
                  <a:cs typeface="Arial" charset="0"/>
                </a:rPr>
                <a:t>источник сопротивлений</a:t>
              </a:r>
            </a:p>
          </p:txBody>
        </p:sp>
        <p:sp>
          <p:nvSpPr>
            <p:cNvPr id="7" name="_s4114"/>
            <p:cNvSpPr>
              <a:spLocks noChangeArrowheads="1"/>
            </p:cNvSpPr>
            <p:nvPr/>
          </p:nvSpPr>
          <p:spPr bwMode="auto">
            <a:xfrm>
              <a:off x="285" y="977"/>
              <a:ext cx="1168" cy="285"/>
            </a:xfrm>
            <a:prstGeom prst="roundRect">
              <a:avLst>
                <a:gd name="adj" fmla="val 16667"/>
              </a:avLst>
            </a:prstGeom>
            <a:solidFill>
              <a:srgbClr val="FFFF99"/>
            </a:soli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Verdana" pitchFamily="34" charset="0"/>
                  <a:cs typeface="Arial" charset="0"/>
                </a:rPr>
                <a:t>эффективное решение проблем</a:t>
              </a:r>
            </a:p>
          </p:txBody>
        </p:sp>
        <p:sp>
          <p:nvSpPr>
            <p:cNvPr id="8" name="_s4115"/>
            <p:cNvSpPr>
              <a:spLocks noChangeArrowheads="1"/>
            </p:cNvSpPr>
            <p:nvPr/>
          </p:nvSpPr>
          <p:spPr bwMode="auto">
            <a:xfrm>
              <a:off x="285" y="1370"/>
              <a:ext cx="1167" cy="288"/>
            </a:xfrm>
            <a:prstGeom prst="roundRect">
              <a:avLst>
                <a:gd name="adj" fmla="val 16667"/>
              </a:avLst>
            </a:prstGeom>
            <a:solidFill>
              <a:srgbClr val="FFFF99"/>
            </a:soli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Verdana" pitchFamily="34" charset="0"/>
                  <a:cs typeface="Arial" charset="0"/>
                </a:rPr>
                <a:t>рост производительности</a:t>
              </a:r>
            </a:p>
          </p:txBody>
        </p:sp>
        <p:sp>
          <p:nvSpPr>
            <p:cNvPr id="9" name="_s4116"/>
            <p:cNvSpPr>
              <a:spLocks noChangeArrowheads="1"/>
            </p:cNvSpPr>
            <p:nvPr/>
          </p:nvSpPr>
          <p:spPr bwMode="auto">
            <a:xfrm>
              <a:off x="285" y="1732"/>
              <a:ext cx="1194" cy="453"/>
            </a:xfrm>
            <a:prstGeom prst="roundRect">
              <a:avLst>
                <a:gd name="adj" fmla="val 16667"/>
              </a:avLst>
            </a:prstGeom>
            <a:solidFill>
              <a:srgbClr val="FFFF99"/>
            </a:soli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Verdana" pitchFamily="34" charset="0"/>
                  <a:cs typeface="Arial" charset="0"/>
                </a:rPr>
                <a:t>результативность деятельности и/или развитие предприятия</a:t>
              </a:r>
            </a:p>
          </p:txBody>
        </p:sp>
        <p:sp>
          <p:nvSpPr>
            <p:cNvPr id="10" name="_s4117"/>
            <p:cNvSpPr>
              <a:spLocks noChangeArrowheads="1"/>
            </p:cNvSpPr>
            <p:nvPr/>
          </p:nvSpPr>
          <p:spPr bwMode="auto">
            <a:xfrm>
              <a:off x="285" y="2246"/>
              <a:ext cx="1220" cy="348"/>
            </a:xfrm>
            <a:prstGeom prst="roundRect">
              <a:avLst>
                <a:gd name="adj" fmla="val 16667"/>
              </a:avLst>
            </a:prstGeom>
            <a:solidFill>
              <a:srgbClr val="FFFF99"/>
            </a:soli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Verdana" pitchFamily="34" charset="0"/>
                  <a:cs typeface="Arial" charset="0"/>
                </a:rPr>
                <a:t>принятие грамотных управленческих решений</a:t>
              </a:r>
            </a:p>
          </p:txBody>
        </p:sp>
        <p:sp>
          <p:nvSpPr>
            <p:cNvPr id="11" name="_s4118"/>
            <p:cNvSpPr>
              <a:spLocks noChangeArrowheads="1"/>
            </p:cNvSpPr>
            <p:nvPr/>
          </p:nvSpPr>
          <p:spPr bwMode="auto">
            <a:xfrm>
              <a:off x="2063" y="1309"/>
              <a:ext cx="1206" cy="293"/>
            </a:xfrm>
            <a:prstGeom prst="roundRect">
              <a:avLst>
                <a:gd name="adj" fmla="val 16667"/>
              </a:avLst>
            </a:prstGeom>
            <a:solidFill>
              <a:srgbClr val="FFFF99"/>
            </a:soli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Verdana" pitchFamily="34" charset="0"/>
                  <a:cs typeface="Arial" charset="0"/>
                </a:rPr>
                <a:t>общий хаос</a:t>
              </a:r>
            </a:p>
          </p:txBody>
        </p:sp>
        <p:sp>
          <p:nvSpPr>
            <p:cNvPr id="12" name="_s4119"/>
            <p:cNvSpPr>
              <a:spLocks noChangeArrowheads="1"/>
            </p:cNvSpPr>
            <p:nvPr/>
          </p:nvSpPr>
          <p:spPr bwMode="auto">
            <a:xfrm>
              <a:off x="2063" y="1642"/>
              <a:ext cx="1209" cy="393"/>
            </a:xfrm>
            <a:prstGeom prst="roundRect">
              <a:avLst>
                <a:gd name="adj" fmla="val 16667"/>
              </a:avLst>
            </a:prstGeom>
            <a:solidFill>
              <a:srgbClr val="FFFF99"/>
            </a:soli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Verdana" pitchFamily="34" charset="0"/>
                  <a:cs typeface="Arial" charset="0"/>
                </a:rPr>
                <a:t>неэффективный процесс принятия решений</a:t>
              </a:r>
            </a:p>
          </p:txBody>
        </p:sp>
        <p:sp>
          <p:nvSpPr>
            <p:cNvPr id="13" name="_s4120"/>
            <p:cNvSpPr>
              <a:spLocks noChangeArrowheads="1"/>
            </p:cNvSpPr>
            <p:nvPr/>
          </p:nvSpPr>
          <p:spPr bwMode="auto">
            <a:xfrm>
              <a:off x="2089" y="2125"/>
              <a:ext cx="1209" cy="468"/>
            </a:xfrm>
            <a:prstGeom prst="roundRect">
              <a:avLst>
                <a:gd name="adj" fmla="val 16667"/>
              </a:avLst>
            </a:prstGeom>
            <a:solidFill>
              <a:srgbClr val="FFFF99"/>
            </a:soli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Verdana" pitchFamily="34" charset="0"/>
                  <a:cs typeface="Arial" charset="0"/>
                </a:rPr>
                <a:t>неэффективное общее функционирование предприятия и его развитие</a:t>
              </a:r>
            </a:p>
          </p:txBody>
        </p:sp>
      </p:grpSp>
      <p:sp>
        <p:nvSpPr>
          <p:cNvPr id="4121" name="Rectangle 26"/>
          <p:cNvSpPr>
            <a:spLocks noChangeArrowheads="1"/>
          </p:cNvSpPr>
          <p:nvPr/>
        </p:nvSpPr>
        <p:spPr bwMode="auto">
          <a:xfrm>
            <a:off x="0" y="71438"/>
            <a:ext cx="9144000" cy="492125"/>
          </a:xfrm>
          <a:prstGeom prst="rect">
            <a:avLst/>
          </a:prstGeom>
          <a:solidFill>
            <a:srgbClr val="FFC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ctr" eaLnBrk="0" hangingPunct="0"/>
            <a:r>
              <a:rPr lang="ru-RU" sz="2600" b="1"/>
              <a:t>Позитивные и негативные корпоративные культуры</a:t>
            </a:r>
          </a:p>
        </p:txBody>
      </p:sp>
    </p:spTree>
  </p:cSld>
  <p:clrMapOvr>
    <a:masterClrMapping/>
  </p:clrMapOvr>
  <p:transition spd="slow" advTm="10000">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68313" y="260350"/>
            <a:ext cx="8229600" cy="1139825"/>
          </a:xfrm>
          <a:solidFill>
            <a:srgbClr val="FFC000"/>
          </a:solidFill>
        </p:spPr>
        <p:txBody>
          <a:bodyPr/>
          <a:lstStyle/>
          <a:p>
            <a:pPr algn="ctr" eaLnBrk="1" hangingPunct="1"/>
            <a:r>
              <a:rPr lang="ru-RU" sz="2400" b="1" smtClean="0">
                <a:solidFill>
                  <a:schemeClr val="tx1"/>
                </a:solidFill>
                <a:latin typeface="Arial" charset="0"/>
              </a:rPr>
              <a:t>Критерии разделения культур на положительные и отрицательные (на основании классификации, предложенной С. Г. Абрамовой и И. А. Костенчук)</a:t>
            </a:r>
          </a:p>
        </p:txBody>
      </p:sp>
      <p:sp>
        <p:nvSpPr>
          <p:cNvPr id="172035" name="Rectangle 3"/>
          <p:cNvSpPr>
            <a:spLocks noGrp="1" noChangeArrowheads="1"/>
          </p:cNvSpPr>
          <p:nvPr>
            <p:ph type="body" idx="1"/>
          </p:nvPr>
        </p:nvSpPr>
        <p:spPr>
          <a:xfrm>
            <a:off x="468313" y="1412875"/>
            <a:ext cx="8229600" cy="4924425"/>
          </a:xfrm>
        </p:spPr>
        <p:txBody>
          <a:bodyPr anchor="ctr"/>
          <a:lstStyle/>
          <a:p>
            <a:pPr marL="0" indent="4763" algn="just" eaLnBrk="1" hangingPunct="1">
              <a:lnSpc>
                <a:spcPct val="90000"/>
              </a:lnSpc>
              <a:buFont typeface="Wingdings" pitchFamily="2" charset="2"/>
              <a:buNone/>
              <a:defRPr/>
            </a:pPr>
            <a:r>
              <a:rPr lang="ru-RU" sz="2200" dirty="0" smtClean="0"/>
              <a:t>По степени </a:t>
            </a:r>
            <a:r>
              <a:rPr lang="ru-RU" sz="2200" dirty="0" err="1" smtClean="0"/>
              <a:t>взаимоадекватности</a:t>
            </a:r>
            <a:r>
              <a:rPr lang="ru-RU" sz="2200" dirty="0" smtClean="0"/>
              <a:t> доминирующей иерархии ценностей и преобладающих способов их реализации </a:t>
            </a:r>
          </a:p>
          <a:p>
            <a:pPr marL="0" indent="4763" eaLnBrk="1" hangingPunct="1">
              <a:lnSpc>
                <a:spcPct val="90000"/>
              </a:lnSpc>
              <a:buFont typeface="Wingdings" pitchFamily="2" charset="2"/>
              <a:buNone/>
              <a:defRPr/>
            </a:pPr>
            <a:r>
              <a:rPr lang="ru-RU" sz="2200" dirty="0" smtClean="0"/>
              <a:t>- </a:t>
            </a:r>
            <a:r>
              <a:rPr lang="ru-RU" sz="2200" b="1" dirty="0" smtClean="0">
                <a:solidFill>
                  <a:srgbClr val="00B050"/>
                </a:solidFill>
              </a:rPr>
              <a:t>«СТАБИЛЬНЫЕ</a:t>
            </a:r>
            <a:r>
              <a:rPr lang="ru-RU" sz="2200" dirty="0" smtClean="0">
                <a:solidFill>
                  <a:srgbClr val="00B050"/>
                </a:solidFill>
              </a:rPr>
              <a:t>» </a:t>
            </a:r>
            <a:r>
              <a:rPr lang="ru-RU" sz="2200" dirty="0" smtClean="0"/>
              <a:t>(высокая степень культуры) </a:t>
            </a:r>
          </a:p>
          <a:p>
            <a:pPr marL="0" indent="4763" eaLnBrk="1" hangingPunct="1">
              <a:lnSpc>
                <a:spcPct val="90000"/>
              </a:lnSpc>
              <a:buFont typeface="Wingdings" pitchFamily="2" charset="2"/>
              <a:buNone/>
              <a:defRPr/>
            </a:pPr>
            <a:r>
              <a:rPr lang="ru-RU" sz="2200" dirty="0" smtClean="0"/>
              <a:t>- </a:t>
            </a:r>
            <a:r>
              <a:rPr lang="ru-RU" sz="2200" b="1" dirty="0" smtClean="0">
                <a:solidFill>
                  <a:srgbClr val="FF0000"/>
                </a:solidFill>
              </a:rPr>
              <a:t>«НЕСТАБИЛЬНЫЕ</a:t>
            </a:r>
            <a:r>
              <a:rPr lang="ru-RU" sz="2200" dirty="0" smtClean="0"/>
              <a:t>» (низкая степень культуры)</a:t>
            </a:r>
          </a:p>
          <a:p>
            <a:pPr marL="0" indent="4763" eaLnBrk="1" hangingPunct="1">
              <a:lnSpc>
                <a:spcPct val="90000"/>
              </a:lnSpc>
              <a:buFont typeface="Wingdings" pitchFamily="2" charset="2"/>
              <a:buNone/>
              <a:defRPr/>
            </a:pPr>
            <a:endParaRPr lang="ru-RU" sz="1000" i="1" dirty="0" smtClean="0"/>
          </a:p>
          <a:p>
            <a:pPr marL="0" indent="4763" algn="just" eaLnBrk="1" hangingPunct="1">
              <a:lnSpc>
                <a:spcPct val="90000"/>
              </a:lnSpc>
              <a:buFont typeface="Wingdings" pitchFamily="2" charset="2"/>
              <a:buNone/>
              <a:defRPr/>
            </a:pPr>
            <a:r>
              <a:rPr lang="ru-RU" sz="2200" dirty="0" smtClean="0"/>
              <a:t>По степени соответствия иерархии личных ценностей каждого из сотрудников и иерархической системы внутригрупповых ценностей </a:t>
            </a:r>
          </a:p>
          <a:p>
            <a:pPr marL="0" indent="4763" eaLnBrk="1" hangingPunct="1">
              <a:lnSpc>
                <a:spcPct val="90000"/>
              </a:lnSpc>
              <a:buFont typeface="Wingdings" pitchFamily="2" charset="2"/>
              <a:buNone/>
              <a:defRPr/>
            </a:pPr>
            <a:r>
              <a:rPr lang="ru-RU" sz="2200" dirty="0" smtClean="0"/>
              <a:t>- </a:t>
            </a:r>
            <a:r>
              <a:rPr lang="ru-RU" sz="2200" b="1" dirty="0" smtClean="0">
                <a:solidFill>
                  <a:srgbClr val="0070C0"/>
                </a:solidFill>
              </a:rPr>
              <a:t>«ИНТЕГРАТИВНАЯ</a:t>
            </a:r>
            <a:r>
              <a:rPr lang="ru-RU" sz="2200" dirty="0" smtClean="0">
                <a:solidFill>
                  <a:srgbClr val="0070C0"/>
                </a:solidFill>
              </a:rPr>
              <a:t>» </a:t>
            </a:r>
            <a:r>
              <a:rPr lang="ru-RU" sz="2200" dirty="0" smtClean="0"/>
              <a:t>(высокая степень культуры)</a:t>
            </a:r>
          </a:p>
          <a:p>
            <a:pPr marL="0" indent="4763" eaLnBrk="1" hangingPunct="1">
              <a:lnSpc>
                <a:spcPct val="90000"/>
              </a:lnSpc>
              <a:buFontTx/>
              <a:buNone/>
              <a:defRPr/>
            </a:pPr>
            <a:r>
              <a:rPr lang="ru-RU" sz="2200" dirty="0" smtClean="0"/>
              <a:t>- «</a:t>
            </a:r>
            <a:r>
              <a:rPr lang="ru-RU" sz="2200" b="1" dirty="0" smtClean="0">
                <a:solidFill>
                  <a:srgbClr val="FF0000"/>
                </a:solidFill>
              </a:rPr>
              <a:t>ДЕЗИНТЕГРАТИВНАЯ</a:t>
            </a:r>
            <a:r>
              <a:rPr lang="ru-RU" sz="2200" dirty="0" smtClean="0">
                <a:solidFill>
                  <a:srgbClr val="FF0000"/>
                </a:solidFill>
              </a:rPr>
              <a:t>» </a:t>
            </a:r>
            <a:r>
              <a:rPr lang="ru-RU" sz="2200" dirty="0" smtClean="0"/>
              <a:t>(низкая степень культуры)</a:t>
            </a:r>
          </a:p>
          <a:p>
            <a:pPr marL="0" indent="4763" eaLnBrk="1" hangingPunct="1">
              <a:lnSpc>
                <a:spcPct val="90000"/>
              </a:lnSpc>
              <a:buFontTx/>
              <a:buChar char="-"/>
              <a:defRPr/>
            </a:pPr>
            <a:endParaRPr lang="ru-RU" sz="1000" dirty="0" smtClean="0"/>
          </a:p>
          <a:p>
            <a:pPr marL="0" indent="4763" eaLnBrk="1" hangingPunct="1">
              <a:lnSpc>
                <a:spcPct val="90000"/>
              </a:lnSpc>
              <a:buFont typeface="Wingdings" pitchFamily="2" charset="2"/>
              <a:buNone/>
              <a:defRPr/>
            </a:pPr>
            <a:r>
              <a:rPr lang="ru-RU" sz="2200" dirty="0" smtClean="0"/>
              <a:t>По содержанию доминирующих в организации ценностей</a:t>
            </a:r>
          </a:p>
          <a:p>
            <a:pPr marL="0" indent="4763" eaLnBrk="1" hangingPunct="1">
              <a:lnSpc>
                <a:spcPct val="90000"/>
              </a:lnSpc>
              <a:buFont typeface="Wingdings" pitchFamily="2" charset="2"/>
              <a:buNone/>
              <a:defRPr/>
            </a:pPr>
            <a:r>
              <a:rPr lang="ru-RU" sz="2200" dirty="0" smtClean="0"/>
              <a:t>- </a:t>
            </a:r>
            <a:r>
              <a:rPr lang="ru-RU" sz="2200" b="1" dirty="0" smtClean="0">
                <a:solidFill>
                  <a:schemeClr val="bg1">
                    <a:lumMod val="50000"/>
                  </a:schemeClr>
                </a:solidFill>
              </a:rPr>
              <a:t>«ЛИЧНОСТНО-ОРИЕНТИРОВАННЫЕ» </a:t>
            </a:r>
          </a:p>
          <a:p>
            <a:pPr marL="0" indent="4763" eaLnBrk="1" hangingPunct="1">
              <a:lnSpc>
                <a:spcPct val="90000"/>
              </a:lnSpc>
              <a:buFont typeface="Wingdings" pitchFamily="2" charset="2"/>
              <a:buNone/>
              <a:defRPr/>
            </a:pPr>
            <a:r>
              <a:rPr lang="ru-RU" sz="2200" b="1" dirty="0" smtClean="0"/>
              <a:t>- </a:t>
            </a:r>
            <a:r>
              <a:rPr lang="ru-RU" sz="2200" b="1" dirty="0" smtClean="0">
                <a:solidFill>
                  <a:srgbClr val="00B050"/>
                </a:solidFill>
              </a:rPr>
              <a:t>«ФУНКЦИОНАЛЬНО-ОРИЕНТИРОВАННЫЕ»</a:t>
            </a:r>
          </a:p>
        </p:txBody>
      </p:sp>
    </p:spTree>
  </p:cSld>
  <p:clrMapOvr>
    <a:masterClrMapping/>
  </p:clrMapOvr>
  <p:transition spd="slow" advTm="10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72035">
                                            <p:txEl>
                                              <p:pRg st="1" end="1"/>
                                            </p:txEl>
                                          </p:spTgt>
                                        </p:tgtEl>
                                        <p:attrNameLst>
                                          <p:attrName>style.textDecorationUnderline</p:attrName>
                                        </p:attrNameLst>
                                      </p:cBhvr>
                                      <p:to>
                                        <p:strVal val="true"/>
                                      </p:to>
                                    </p:set>
                                  </p:childTnLst>
                                  <p:subTnLst>
                                    <p:animClr clrSpc="rgb" dir="cw">
                                      <p:cBhvr override="childStyle">
                                        <p:cTn dur="1" fill="hold" display="0" masterRel="nextClick" afterEffect="1"/>
                                        <p:tgtEl>
                                          <p:spTgt spid="172035">
                                            <p:txEl>
                                              <p:pRg st="1" end="1"/>
                                            </p:txEl>
                                          </p:spTgt>
                                        </p:tgtEl>
                                        <p:attrNameLst>
                                          <p:attrName>ppt_c</p:attrName>
                                        </p:attrNameLst>
                                      </p:cBhvr>
                                      <p:to>
                                        <a:srgbClr val="3366FF"/>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172035">
                                            <p:txEl>
                                              <p:pRg st="2" end="2"/>
                                            </p:txEl>
                                          </p:spTgt>
                                        </p:tgtEl>
                                        <p:attrNameLst>
                                          <p:attrName>style.textDecorationUnderline</p:attrName>
                                        </p:attrNameLst>
                                      </p:cBhvr>
                                      <p:to>
                                        <p:strVal val="true"/>
                                      </p:to>
                                    </p:set>
                                  </p:childTnLst>
                                  <p:subTnLst>
                                    <p:animClr clrSpc="rgb" dir="cw">
                                      <p:cBhvr override="childStyle">
                                        <p:cTn dur="1" fill="hold" display="0" masterRel="nextClick" afterEffect="1"/>
                                        <p:tgtEl>
                                          <p:spTgt spid="172035">
                                            <p:txEl>
                                              <p:pRg st="2" end="2"/>
                                            </p:txEl>
                                          </p:spTgt>
                                        </p:tgtEl>
                                        <p:attrNameLst>
                                          <p:attrName>ppt_c</p:attrName>
                                        </p:attrNameLst>
                                      </p:cBhvr>
                                      <p:to>
                                        <a:srgbClr val="FF33CC"/>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172035">
                                            <p:txEl>
                                              <p:pRg st="5" end="5"/>
                                            </p:txEl>
                                          </p:spTgt>
                                        </p:tgtEl>
                                        <p:attrNameLst>
                                          <p:attrName>style.textDecorationUnderline</p:attrName>
                                        </p:attrNameLst>
                                      </p:cBhvr>
                                      <p:to>
                                        <p:strVal val="true"/>
                                      </p:to>
                                    </p:set>
                                  </p:childTnLst>
                                  <p:subTnLst>
                                    <p:animClr clrSpc="rgb" dir="cw">
                                      <p:cBhvr override="childStyle">
                                        <p:cTn dur="1" fill="hold" display="0" masterRel="nextClick" afterEffect="1"/>
                                        <p:tgtEl>
                                          <p:spTgt spid="172035">
                                            <p:txEl>
                                              <p:pRg st="5" end="5"/>
                                            </p:txEl>
                                          </p:spTgt>
                                        </p:tgtEl>
                                        <p:attrNameLst>
                                          <p:attrName>ppt_c</p:attrName>
                                        </p:attrNameLst>
                                      </p:cBhvr>
                                      <p:to>
                                        <a:srgbClr val="0099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mph" presetSubtype="0" fill="hold" nodeType="clickEffect">
                                  <p:stCondLst>
                                    <p:cond delay="0"/>
                                  </p:stCondLst>
                                  <p:iterate type="lt">
                                    <p:tmPct val="4000"/>
                                  </p:iterate>
                                  <p:childTnLst>
                                    <p:set>
                                      <p:cBhvr override="childStyle">
                                        <p:cTn id="18" dur="500" fill="hold"/>
                                        <p:tgtEl>
                                          <p:spTgt spid="172035">
                                            <p:txEl>
                                              <p:pRg st="6" end="6"/>
                                            </p:txEl>
                                          </p:spTgt>
                                        </p:tgtEl>
                                        <p:attrNameLst>
                                          <p:attrName>style.textDecorationUnderline</p:attrName>
                                        </p:attrNameLst>
                                      </p:cBhvr>
                                      <p:to>
                                        <p:strVal val="true"/>
                                      </p:to>
                                    </p:set>
                                  </p:childTnLst>
                                  <p:subTnLst>
                                    <p:animClr clrSpc="rgb" dir="cw">
                                      <p:cBhvr override="childStyle">
                                        <p:cTn dur="1" fill="hold" display="0" masterRel="nextClick" afterEffect="1"/>
                                        <p:tgtEl>
                                          <p:spTgt spid="172035">
                                            <p:txEl>
                                              <p:pRg st="6" end="6"/>
                                            </p:txEl>
                                          </p:spTgt>
                                        </p:tgtEl>
                                        <p:attrNameLst>
                                          <p:attrName>ppt_c</p:attrName>
                                        </p:attrNameLst>
                                      </p:cBhvr>
                                      <p:to>
                                        <a:srgbClr val="CC3300"/>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mph" presetSubtype="0" fill="hold" nodeType="clickEffect">
                                  <p:stCondLst>
                                    <p:cond delay="0"/>
                                  </p:stCondLst>
                                  <p:iterate type="lt">
                                    <p:tmPct val="4000"/>
                                  </p:iterate>
                                  <p:childTnLst>
                                    <p:set>
                                      <p:cBhvr override="childStyle">
                                        <p:cTn id="22" dur="500" fill="hold"/>
                                        <p:tgtEl>
                                          <p:spTgt spid="172035">
                                            <p:txEl>
                                              <p:pRg st="9" end="9"/>
                                            </p:txEl>
                                          </p:spTgt>
                                        </p:tgtEl>
                                        <p:attrNameLst>
                                          <p:attrName>style.textDecorationUnderline</p:attrName>
                                        </p:attrNameLst>
                                      </p:cBhvr>
                                      <p:to>
                                        <p:strVal val="true"/>
                                      </p:to>
                                    </p:set>
                                  </p:childTnLst>
                                  <p:subTnLst>
                                    <p:animClr clrSpc="rgb" dir="cw">
                                      <p:cBhvr override="childStyle">
                                        <p:cTn dur="1" fill="hold" display="0" masterRel="nextClick" afterEffect="1"/>
                                        <p:tgtEl>
                                          <p:spTgt spid="172035">
                                            <p:txEl>
                                              <p:pRg st="9" end="9"/>
                                            </p:txEl>
                                          </p:spTgt>
                                        </p:tgtEl>
                                        <p:attrNameLst>
                                          <p:attrName>ppt_c</p:attrName>
                                        </p:attrNameLst>
                                      </p:cBhvr>
                                      <p:to>
                                        <a:srgbClr val="00FF00"/>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mph" presetSubtype="0" fill="hold" nodeType="clickEffect">
                                  <p:stCondLst>
                                    <p:cond delay="0"/>
                                  </p:stCondLst>
                                  <p:iterate type="lt">
                                    <p:tmPct val="4000"/>
                                  </p:iterate>
                                  <p:childTnLst>
                                    <p:set>
                                      <p:cBhvr override="childStyle">
                                        <p:cTn id="26" dur="500" fill="hold"/>
                                        <p:tgtEl>
                                          <p:spTgt spid="172035">
                                            <p:txEl>
                                              <p:pRg st="10" end="10"/>
                                            </p:txEl>
                                          </p:spTgt>
                                        </p:tgtEl>
                                        <p:attrNameLst>
                                          <p:attrName>style.textDecorationUnderline</p:attrName>
                                        </p:attrNameLst>
                                      </p:cBhvr>
                                      <p:to>
                                        <p:strVal val="true"/>
                                      </p:to>
                                    </p:set>
                                  </p:childTnLst>
                                  <p:subTnLst>
                                    <p:animClr clrSpc="rgb" dir="cw">
                                      <p:cBhvr override="childStyle">
                                        <p:cTn dur="1" fill="hold" display="0" masterRel="nextClick" afterEffect="1"/>
                                        <p:tgtEl>
                                          <p:spTgt spid="172035">
                                            <p:txEl>
                                              <p:pRg st="10" end="10"/>
                                            </p:txEl>
                                          </p:spTgt>
                                        </p:tgtEl>
                                        <p:attrNameLst>
                                          <p:attrName>ppt_c</p:attrName>
                                        </p:attrNameLst>
                                      </p:cBhvr>
                                      <p:to>
                                        <a:srgbClr val="00FF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539750" y="269875"/>
            <a:ext cx="8272463" cy="1066800"/>
          </a:xfrm>
          <a:blipFill dpi="0" rotWithShape="1">
            <a:blip r:embed="rId2"/>
            <a:srcRect/>
            <a:tile tx="0" ty="0" sx="100000" sy="100000" flip="none" algn="tl"/>
          </a:blipFill>
        </p:spPr>
        <p:txBody>
          <a:bodyPr>
            <a:spAutoFit/>
          </a:bodyPr>
          <a:lstStyle/>
          <a:p>
            <a:pPr algn="ctr" eaLnBrk="1" fontAlgn="ctr" hangingPunct="1"/>
            <a:r>
              <a:rPr lang="ru-RU" sz="2400" b="1" smtClean="0">
                <a:solidFill>
                  <a:schemeClr val="tx1"/>
                </a:solidFill>
                <a:latin typeface="Arial" charset="0"/>
              </a:rPr>
              <a:t>Факторы, оказывающие влияние на формирование корпоративной культуры компании</a:t>
            </a:r>
            <a:r>
              <a:rPr lang="ru-RU" sz="4000" smtClean="0"/>
              <a:t> </a:t>
            </a:r>
          </a:p>
        </p:txBody>
      </p:sp>
      <p:sp>
        <p:nvSpPr>
          <p:cNvPr id="115716" name="Rectangle 4"/>
          <p:cNvSpPr>
            <a:spLocks noChangeArrowheads="1"/>
          </p:cNvSpPr>
          <p:nvPr/>
        </p:nvSpPr>
        <p:spPr bwMode="auto">
          <a:xfrm>
            <a:off x="1550988" y="1844675"/>
            <a:ext cx="5221287" cy="523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fontAlgn="ctr">
              <a:tabLst>
                <a:tab pos="457200" algn="l"/>
              </a:tabLst>
            </a:pPr>
            <a:r>
              <a:rPr lang="ru-RU" sz="2800" b="1">
                <a:solidFill>
                  <a:srgbClr val="FF3300"/>
                </a:solidFill>
                <a:latin typeface="Times New Roman" pitchFamily="18" charset="0"/>
              </a:rPr>
              <a:t>ЛИЧНОСТЬ</a:t>
            </a:r>
            <a:r>
              <a:rPr lang="ru-RU" sz="2800">
                <a:solidFill>
                  <a:srgbClr val="FF3300"/>
                </a:solidFill>
                <a:latin typeface="Times New Roman" pitchFamily="18" charset="0"/>
              </a:rPr>
              <a:t> </a:t>
            </a:r>
            <a:r>
              <a:rPr lang="ru-RU" sz="2800">
                <a:latin typeface="Times New Roman" pitchFamily="18" charset="0"/>
              </a:rPr>
              <a:t>РУКОВОДИТЕЛЯ</a:t>
            </a:r>
            <a:endParaRPr lang="ru-RU" sz="2400" b="1"/>
          </a:p>
        </p:txBody>
      </p:sp>
      <p:sp>
        <p:nvSpPr>
          <p:cNvPr id="115717" name="Rectangle 5"/>
          <p:cNvSpPr>
            <a:spLocks noChangeArrowheads="1"/>
          </p:cNvSpPr>
          <p:nvPr/>
        </p:nvSpPr>
        <p:spPr bwMode="auto">
          <a:xfrm>
            <a:off x="142875" y="2781300"/>
            <a:ext cx="8726488" cy="523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ru-RU" sz="2800">
                <a:latin typeface="Times New Roman" pitchFamily="18" charset="0"/>
              </a:rPr>
              <a:t>СФЕРА </a:t>
            </a:r>
            <a:r>
              <a:rPr lang="ru-RU" sz="2800" b="1">
                <a:solidFill>
                  <a:srgbClr val="00B050"/>
                </a:solidFill>
                <a:latin typeface="Times New Roman" pitchFamily="18" charset="0"/>
              </a:rPr>
              <a:t>БИЗНЕСА</a:t>
            </a:r>
            <a:r>
              <a:rPr lang="ru-RU" sz="2800">
                <a:latin typeface="Times New Roman" pitchFamily="18" charset="0"/>
              </a:rPr>
              <a:t>, ОСОБЕННОСТИ </a:t>
            </a:r>
            <a:r>
              <a:rPr lang="ru-RU" sz="2800" b="1">
                <a:solidFill>
                  <a:srgbClr val="0070C0"/>
                </a:solidFill>
                <a:latin typeface="Times New Roman" pitchFamily="18" charset="0"/>
              </a:rPr>
              <a:t>ТЕХНОЛОГИИ</a:t>
            </a:r>
            <a:endParaRPr lang="ru-RU" sz="2800" b="1">
              <a:solidFill>
                <a:srgbClr val="0070C0"/>
              </a:solidFill>
            </a:endParaRPr>
          </a:p>
        </p:txBody>
      </p:sp>
      <p:sp>
        <p:nvSpPr>
          <p:cNvPr id="115718" name="Rectangle 6"/>
          <p:cNvSpPr>
            <a:spLocks noChangeArrowheads="1"/>
          </p:cNvSpPr>
          <p:nvPr/>
        </p:nvSpPr>
        <p:spPr bwMode="auto">
          <a:xfrm>
            <a:off x="3043238" y="3643313"/>
            <a:ext cx="5729287" cy="523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ctr">
              <a:tabLst>
                <a:tab pos="457200" algn="l"/>
              </a:tabLst>
            </a:pPr>
            <a:r>
              <a:rPr lang="ru-RU" sz="2800" b="1">
                <a:solidFill>
                  <a:srgbClr val="CC9900"/>
                </a:solidFill>
                <a:latin typeface="Times New Roman" pitchFamily="18" charset="0"/>
              </a:rPr>
              <a:t>НОРМЫ</a:t>
            </a:r>
            <a:r>
              <a:rPr lang="ru-RU" sz="2800">
                <a:latin typeface="Times New Roman" pitchFamily="18" charset="0"/>
              </a:rPr>
              <a:t> И ТРЕБОВАНИЯ СРЕДЫ</a:t>
            </a:r>
          </a:p>
        </p:txBody>
      </p:sp>
      <p:sp>
        <p:nvSpPr>
          <p:cNvPr id="115719" name="Rectangle 7"/>
          <p:cNvSpPr>
            <a:spLocks noChangeArrowheads="1"/>
          </p:cNvSpPr>
          <p:nvPr/>
        </p:nvSpPr>
        <p:spPr bwMode="auto">
          <a:xfrm>
            <a:off x="214313" y="4797425"/>
            <a:ext cx="6624637"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ctr">
              <a:tabLst>
                <a:tab pos="457200" algn="l"/>
              </a:tabLst>
            </a:pPr>
            <a:r>
              <a:rPr lang="ru-RU" sz="2800">
                <a:latin typeface="Times New Roman" pitchFamily="18" charset="0"/>
              </a:rPr>
              <a:t>ЭТАП </a:t>
            </a:r>
            <a:r>
              <a:rPr lang="ru-RU" sz="2800" b="1">
                <a:solidFill>
                  <a:srgbClr val="7030A0"/>
                </a:solidFill>
                <a:latin typeface="Times New Roman" pitchFamily="18" charset="0"/>
              </a:rPr>
              <a:t>РАЗВИТИЯ</a:t>
            </a:r>
            <a:r>
              <a:rPr lang="ru-RU" sz="2800">
                <a:latin typeface="Times New Roman" pitchFamily="18" charset="0"/>
              </a:rPr>
              <a:t> КОМПАНИИ</a:t>
            </a:r>
          </a:p>
        </p:txBody>
      </p:sp>
      <p:pic>
        <p:nvPicPr>
          <p:cNvPr id="73735" name="Picture 8" descr="30924332_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063" y="4291013"/>
            <a:ext cx="2652712"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anim calcmode="lin" valueType="num">
                                      <p:cBhvr additive="base">
                                        <p:cTn id="7" dur="500" fill="hold"/>
                                        <p:tgtEl>
                                          <p:spTgt spid="115716"/>
                                        </p:tgtEl>
                                        <p:attrNameLst>
                                          <p:attrName>ppt_x</p:attrName>
                                        </p:attrNameLst>
                                      </p:cBhvr>
                                      <p:tavLst>
                                        <p:tav tm="0">
                                          <p:val>
                                            <p:strVal val="1+#ppt_w/2"/>
                                          </p:val>
                                        </p:tav>
                                        <p:tav tm="100000">
                                          <p:val>
                                            <p:strVal val="#ppt_x"/>
                                          </p:val>
                                        </p:tav>
                                      </p:tavLst>
                                    </p:anim>
                                    <p:anim calcmode="lin" valueType="num">
                                      <p:cBhvr additive="base">
                                        <p:cTn id="8" dur="500" fill="hold"/>
                                        <p:tgtEl>
                                          <p:spTgt spid="11571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5717"/>
                                        </p:tgtEl>
                                        <p:attrNameLst>
                                          <p:attrName>style.visibility</p:attrName>
                                        </p:attrNameLst>
                                      </p:cBhvr>
                                      <p:to>
                                        <p:strVal val="visible"/>
                                      </p:to>
                                    </p:set>
                                    <p:anim calcmode="lin" valueType="num">
                                      <p:cBhvr additive="base">
                                        <p:cTn id="13" dur="500" fill="hold"/>
                                        <p:tgtEl>
                                          <p:spTgt spid="115717"/>
                                        </p:tgtEl>
                                        <p:attrNameLst>
                                          <p:attrName>ppt_x</p:attrName>
                                        </p:attrNameLst>
                                      </p:cBhvr>
                                      <p:tavLst>
                                        <p:tav tm="0">
                                          <p:val>
                                            <p:strVal val="1+#ppt_w/2"/>
                                          </p:val>
                                        </p:tav>
                                        <p:tav tm="100000">
                                          <p:val>
                                            <p:strVal val="#ppt_x"/>
                                          </p:val>
                                        </p:tav>
                                      </p:tavLst>
                                    </p:anim>
                                    <p:anim calcmode="lin" valueType="num">
                                      <p:cBhvr additive="base">
                                        <p:cTn id="14" dur="500" fill="hold"/>
                                        <p:tgtEl>
                                          <p:spTgt spid="11571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5718"/>
                                        </p:tgtEl>
                                        <p:attrNameLst>
                                          <p:attrName>style.visibility</p:attrName>
                                        </p:attrNameLst>
                                      </p:cBhvr>
                                      <p:to>
                                        <p:strVal val="visible"/>
                                      </p:to>
                                    </p:set>
                                    <p:anim calcmode="lin" valueType="num">
                                      <p:cBhvr additive="base">
                                        <p:cTn id="19" dur="500" fill="hold"/>
                                        <p:tgtEl>
                                          <p:spTgt spid="115718"/>
                                        </p:tgtEl>
                                        <p:attrNameLst>
                                          <p:attrName>ppt_x</p:attrName>
                                        </p:attrNameLst>
                                      </p:cBhvr>
                                      <p:tavLst>
                                        <p:tav tm="0">
                                          <p:val>
                                            <p:strVal val="1+#ppt_w/2"/>
                                          </p:val>
                                        </p:tav>
                                        <p:tav tm="100000">
                                          <p:val>
                                            <p:strVal val="#ppt_x"/>
                                          </p:val>
                                        </p:tav>
                                      </p:tavLst>
                                    </p:anim>
                                    <p:anim calcmode="lin" valueType="num">
                                      <p:cBhvr additive="base">
                                        <p:cTn id="20" dur="500" fill="hold"/>
                                        <p:tgtEl>
                                          <p:spTgt spid="11571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5719"/>
                                        </p:tgtEl>
                                        <p:attrNameLst>
                                          <p:attrName>style.visibility</p:attrName>
                                        </p:attrNameLst>
                                      </p:cBhvr>
                                      <p:to>
                                        <p:strVal val="visible"/>
                                      </p:to>
                                    </p:set>
                                    <p:anim calcmode="lin" valueType="num">
                                      <p:cBhvr additive="base">
                                        <p:cTn id="25" dur="500" fill="hold"/>
                                        <p:tgtEl>
                                          <p:spTgt spid="115719"/>
                                        </p:tgtEl>
                                        <p:attrNameLst>
                                          <p:attrName>ppt_x</p:attrName>
                                        </p:attrNameLst>
                                      </p:cBhvr>
                                      <p:tavLst>
                                        <p:tav tm="0">
                                          <p:val>
                                            <p:strVal val="1+#ppt_w/2"/>
                                          </p:val>
                                        </p:tav>
                                        <p:tav tm="100000">
                                          <p:val>
                                            <p:strVal val="#ppt_x"/>
                                          </p:val>
                                        </p:tav>
                                      </p:tavLst>
                                    </p:anim>
                                    <p:anim calcmode="lin" valueType="num">
                                      <p:cBhvr additive="base">
                                        <p:cTn id="26" dur="500" fill="hold"/>
                                        <p:tgtEl>
                                          <p:spTgt spid="1157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animBg="1"/>
      <p:bldP spid="115717" grpId="0" animBg="1"/>
      <p:bldP spid="115718" grpId="0" animBg="1"/>
      <p:bldP spid="1157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r" eaLnBrk="1" hangingPunct="1"/>
            <a:r>
              <a:rPr lang="ru-RU" sz="3800" b="1" smtClean="0"/>
              <a:t>Система наук об организации</a:t>
            </a:r>
          </a:p>
        </p:txBody>
      </p:sp>
      <p:sp>
        <p:nvSpPr>
          <p:cNvPr id="3078" name="Text Box 6"/>
          <p:cNvSpPr txBox="1">
            <a:spLocks noChangeArrowheads="1"/>
          </p:cNvSpPr>
          <p:nvPr/>
        </p:nvSpPr>
        <p:spPr bwMode="auto">
          <a:xfrm>
            <a:off x="1420813" y="1412875"/>
            <a:ext cx="3413125" cy="431800"/>
          </a:xfrm>
          <a:prstGeom prst="rect">
            <a:avLst/>
          </a:prstGeom>
          <a:solidFill>
            <a:srgbClr val="FF3300"/>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ru-RU" sz="2000">
                <a:solidFill>
                  <a:schemeClr val="bg1"/>
                </a:solidFill>
              </a:rPr>
              <a:t>ТЕОРИЯ ОРГАНИЗАЦИИ</a:t>
            </a:r>
          </a:p>
        </p:txBody>
      </p:sp>
      <p:sp>
        <p:nvSpPr>
          <p:cNvPr id="3079" name="Text Box 7"/>
          <p:cNvSpPr txBox="1">
            <a:spLocks noChangeArrowheads="1"/>
          </p:cNvSpPr>
          <p:nvPr/>
        </p:nvSpPr>
        <p:spPr bwMode="auto">
          <a:xfrm>
            <a:off x="2051050" y="2203450"/>
            <a:ext cx="2233613" cy="288925"/>
          </a:xfrm>
          <a:prstGeom prst="rect">
            <a:avLst/>
          </a:prstGeom>
          <a:solidFill>
            <a:srgbClr val="A0FEFC"/>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ru-RU" sz="1400"/>
              <a:t>Теория управления</a:t>
            </a:r>
          </a:p>
        </p:txBody>
      </p:sp>
      <p:sp>
        <p:nvSpPr>
          <p:cNvPr id="3080" name="Text Box 8"/>
          <p:cNvSpPr txBox="1">
            <a:spLocks noChangeArrowheads="1"/>
          </p:cNvSpPr>
          <p:nvPr/>
        </p:nvSpPr>
        <p:spPr bwMode="auto">
          <a:xfrm>
            <a:off x="825500" y="2781300"/>
            <a:ext cx="2017713" cy="287338"/>
          </a:xfrm>
          <a:prstGeom prst="rect">
            <a:avLst/>
          </a:prstGeom>
          <a:solidFill>
            <a:srgbClr val="A0FEFC"/>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ru-RU" sz="1400"/>
              <a:t>Психология</a:t>
            </a:r>
            <a:br>
              <a:rPr lang="ru-RU" sz="1400"/>
            </a:br>
            <a:endParaRPr lang="ru-RU" sz="1400"/>
          </a:p>
        </p:txBody>
      </p:sp>
      <p:sp>
        <p:nvSpPr>
          <p:cNvPr id="3081" name="Text Box 9"/>
          <p:cNvSpPr txBox="1">
            <a:spLocks noChangeArrowheads="1"/>
          </p:cNvSpPr>
          <p:nvPr/>
        </p:nvSpPr>
        <p:spPr bwMode="auto">
          <a:xfrm>
            <a:off x="1447800" y="3429000"/>
            <a:ext cx="1828800" cy="274638"/>
          </a:xfrm>
          <a:prstGeom prst="rect">
            <a:avLst/>
          </a:prstGeom>
          <a:solidFill>
            <a:srgbClr val="A0FEFC"/>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ru-RU" sz="1400"/>
              <a:t>Социология</a:t>
            </a:r>
          </a:p>
        </p:txBody>
      </p:sp>
      <p:sp>
        <p:nvSpPr>
          <p:cNvPr id="3082" name="Text Box 10"/>
          <p:cNvSpPr txBox="1">
            <a:spLocks noChangeArrowheads="1"/>
          </p:cNvSpPr>
          <p:nvPr/>
        </p:nvSpPr>
        <p:spPr bwMode="auto">
          <a:xfrm>
            <a:off x="2095500" y="4005263"/>
            <a:ext cx="1828800" cy="503237"/>
          </a:xfrm>
          <a:prstGeom prst="rect">
            <a:avLst/>
          </a:prstGeom>
          <a:solidFill>
            <a:srgbClr val="A0FEFC"/>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ru-RU" sz="1400"/>
              <a:t>Социальная психология</a:t>
            </a:r>
          </a:p>
        </p:txBody>
      </p:sp>
      <p:sp>
        <p:nvSpPr>
          <p:cNvPr id="3083" name="Text Box 11"/>
          <p:cNvSpPr txBox="1">
            <a:spLocks noChangeArrowheads="1"/>
          </p:cNvSpPr>
          <p:nvPr/>
        </p:nvSpPr>
        <p:spPr bwMode="auto">
          <a:xfrm>
            <a:off x="2987675" y="4724400"/>
            <a:ext cx="1828800" cy="274638"/>
          </a:xfrm>
          <a:prstGeom prst="rect">
            <a:avLst/>
          </a:prstGeom>
          <a:solidFill>
            <a:srgbClr val="A0FEFC"/>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ru-RU" sz="1400"/>
              <a:t>Антропология</a:t>
            </a:r>
          </a:p>
        </p:txBody>
      </p:sp>
      <p:sp>
        <p:nvSpPr>
          <p:cNvPr id="3084" name="Text Box 12"/>
          <p:cNvSpPr txBox="1">
            <a:spLocks noChangeArrowheads="1"/>
          </p:cNvSpPr>
          <p:nvPr/>
        </p:nvSpPr>
        <p:spPr bwMode="auto">
          <a:xfrm>
            <a:off x="3995738" y="5300663"/>
            <a:ext cx="2232025" cy="288925"/>
          </a:xfrm>
          <a:prstGeom prst="rect">
            <a:avLst/>
          </a:prstGeom>
          <a:solidFill>
            <a:srgbClr val="A0FEFC"/>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ru-RU" sz="1400"/>
              <a:t>Экономические науки</a:t>
            </a:r>
          </a:p>
        </p:txBody>
      </p:sp>
      <p:sp>
        <p:nvSpPr>
          <p:cNvPr id="3085" name="Text Box 13"/>
          <p:cNvSpPr txBox="1">
            <a:spLocks noChangeArrowheads="1"/>
          </p:cNvSpPr>
          <p:nvPr/>
        </p:nvSpPr>
        <p:spPr bwMode="auto">
          <a:xfrm>
            <a:off x="5695950" y="5805488"/>
            <a:ext cx="2189163" cy="287337"/>
          </a:xfrm>
          <a:prstGeom prst="rect">
            <a:avLst/>
          </a:prstGeom>
          <a:solidFill>
            <a:srgbClr val="A0FEFC"/>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ru-RU" sz="1400"/>
              <a:t>Юридические науки</a:t>
            </a:r>
          </a:p>
        </p:txBody>
      </p:sp>
      <p:sp>
        <p:nvSpPr>
          <p:cNvPr id="27659" name="Text Box 14"/>
          <p:cNvSpPr txBox="1">
            <a:spLocks noChangeArrowheads="1"/>
          </p:cNvSpPr>
          <p:nvPr/>
        </p:nvSpPr>
        <p:spPr bwMode="auto">
          <a:xfrm>
            <a:off x="5607050" y="1443038"/>
            <a:ext cx="3286125" cy="3138487"/>
          </a:xfrm>
          <a:prstGeom prst="rect">
            <a:avLst/>
          </a:prstGeom>
          <a:solidFill>
            <a:srgbClr val="CCFFCC"/>
          </a:solidFill>
          <a:ln w="9525">
            <a:solidFill>
              <a:srgbClr val="000000"/>
            </a:solidFill>
            <a:miter lim="800000"/>
            <a:headEnd/>
            <a:tailEnd/>
          </a:ln>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2400" dirty="0"/>
              <a:t>Сущность, типы.</a:t>
            </a:r>
          </a:p>
          <a:p>
            <a:pPr algn="ctr" eaLnBrk="1" hangingPunct="1"/>
            <a:r>
              <a:rPr lang="ru-RU" sz="2400" dirty="0"/>
              <a:t>Цели, миссия, среда.</a:t>
            </a:r>
          </a:p>
          <a:p>
            <a:pPr algn="ctr" eaLnBrk="1" hangingPunct="1"/>
            <a:r>
              <a:rPr lang="ru-RU" sz="2400" dirty="0"/>
              <a:t>Механизм функционирования.</a:t>
            </a:r>
          </a:p>
          <a:p>
            <a:pPr algn="ctr" eaLnBrk="1" hangingPunct="1"/>
            <a:r>
              <a:rPr lang="ru-RU" sz="2400" dirty="0"/>
              <a:t>Адаптация, </a:t>
            </a:r>
            <a:r>
              <a:rPr lang="ru-RU" sz="2400" dirty="0" smtClean="0"/>
              <a:t>поведение.</a:t>
            </a:r>
            <a:endParaRPr lang="ru-RU" sz="2400" dirty="0"/>
          </a:p>
          <a:p>
            <a:pPr algn="ctr" eaLnBrk="1" hangingPunct="1"/>
            <a:r>
              <a:rPr lang="ru-RU" sz="2400" dirty="0"/>
              <a:t>Динамика организации.</a:t>
            </a:r>
          </a:p>
        </p:txBody>
      </p:sp>
      <p:sp>
        <p:nvSpPr>
          <p:cNvPr id="3101" name="Line 29"/>
          <p:cNvSpPr>
            <a:spLocks noChangeShapeType="1"/>
          </p:cNvSpPr>
          <p:nvPr/>
        </p:nvSpPr>
        <p:spPr bwMode="auto">
          <a:xfrm>
            <a:off x="5075238" y="1628775"/>
            <a:ext cx="360362" cy="0"/>
          </a:xfrm>
          <a:prstGeom prst="line">
            <a:avLst/>
          </a:prstGeom>
          <a:noFill/>
          <a:ln w="38100">
            <a:solidFill>
              <a:schemeClr val="tx1"/>
            </a:solidFill>
            <a:round/>
            <a:headEnd/>
            <a:tailEnd type="triangle" w="med" len="med"/>
          </a:ln>
          <a:effectLst>
            <a:outerShdw dist="107763" dir="18900000" algn="ctr" rotWithShape="0">
              <a:schemeClr val="bg2">
                <a:alpha val="50000"/>
              </a:schemeClr>
            </a:outerShdw>
          </a:effectLst>
        </p:spPr>
        <p:txBody>
          <a:bodyPr/>
          <a:lstStyle/>
          <a:p>
            <a:pPr>
              <a:defRPr/>
            </a:pPr>
            <a:endParaRPr lang="ru-RU"/>
          </a:p>
        </p:txBody>
      </p:sp>
      <p:pic>
        <p:nvPicPr>
          <p:cNvPr id="27661" name="Picture 30" descr="j029324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68313" y="333375"/>
            <a:ext cx="1069975" cy="788988"/>
          </a:xfrm>
          <a:noFill/>
        </p:spPr>
      </p:pic>
      <p:sp>
        <p:nvSpPr>
          <p:cNvPr id="27662" name="Oval 33" descr="Коричневый мрамор"/>
          <p:cNvSpPr>
            <a:spLocks noChangeArrowheads="1"/>
          </p:cNvSpPr>
          <p:nvPr/>
        </p:nvSpPr>
        <p:spPr bwMode="auto">
          <a:xfrm>
            <a:off x="6731000" y="6237288"/>
            <a:ext cx="2305050" cy="549275"/>
          </a:xfrm>
          <a:prstGeom prst="ellipse">
            <a:avLst/>
          </a:prstGeom>
          <a:blipFill dpi="0" rotWithShape="1">
            <a:blip r:embed="rId4"/>
            <a:srcRect/>
            <a:tile tx="0" ty="0" sx="100000" sy="100000" flip="none" algn="tl"/>
          </a:blipFill>
          <a:ln w="9525">
            <a:solidFill>
              <a:schemeClr val="tx1"/>
            </a:solidFill>
            <a:round/>
            <a:headEnd/>
            <a:tailEnd/>
          </a:ln>
        </p:spPr>
        <p:txBody>
          <a:bodyPr wrap="none" anchor="ctr"/>
          <a:lstStyle/>
          <a:p>
            <a:pPr algn="ctr"/>
            <a:r>
              <a:rPr lang="ru-RU" sz="1800" b="1">
                <a:solidFill>
                  <a:srgbClr val="FFFFFF"/>
                </a:solidFill>
                <a:latin typeface="Times New Roman" pitchFamily="18" charset="0"/>
              </a:rPr>
              <a:t>Общие понятия</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4313" y="142875"/>
            <a:ext cx="8715375" cy="1139825"/>
          </a:xfrm>
          <a:solidFill>
            <a:srgbClr val="FFFFCC"/>
          </a:solidFill>
        </p:spPr>
        <p:txBody>
          <a:bodyPr/>
          <a:lstStyle/>
          <a:p>
            <a:pPr algn="ctr" eaLnBrk="1" hangingPunct="1">
              <a:defRPr/>
            </a:pPr>
            <a:r>
              <a:rPr lang="ru-RU" sz="2800" b="1" dirty="0" smtClean="0">
                <a:solidFill>
                  <a:schemeClr val="tx1"/>
                </a:solidFill>
                <a:effectLst>
                  <a:outerShdw blurRad="38100" dist="38100" dir="2700000" algn="tl">
                    <a:srgbClr val="000000">
                      <a:alpha val="43137"/>
                    </a:srgbClr>
                  </a:outerShdw>
                </a:effectLst>
                <a:latin typeface="Arial" charset="0"/>
              </a:rPr>
              <a:t>Основные этапы работы по формированию </a:t>
            </a:r>
            <a:br>
              <a:rPr lang="ru-RU" sz="2800" b="1" dirty="0" smtClean="0">
                <a:solidFill>
                  <a:schemeClr val="tx1"/>
                </a:solidFill>
                <a:effectLst>
                  <a:outerShdw blurRad="38100" dist="38100" dir="2700000" algn="tl">
                    <a:srgbClr val="000000">
                      <a:alpha val="43137"/>
                    </a:srgbClr>
                  </a:outerShdw>
                </a:effectLst>
                <a:latin typeface="Arial" charset="0"/>
              </a:rPr>
            </a:br>
            <a:r>
              <a:rPr lang="ru-RU" sz="2800" b="1" dirty="0" smtClean="0">
                <a:solidFill>
                  <a:schemeClr val="tx1"/>
                </a:solidFill>
                <a:effectLst>
                  <a:outerShdw blurRad="38100" dist="38100" dir="2700000" algn="tl">
                    <a:srgbClr val="000000">
                      <a:alpha val="43137"/>
                    </a:srgbClr>
                  </a:outerShdw>
                </a:effectLst>
                <a:latin typeface="Arial" charset="0"/>
              </a:rPr>
              <a:t>и развитию корпоративной культуры</a:t>
            </a:r>
            <a:endParaRPr lang="ru-RU" sz="2800" dirty="0" smtClean="0">
              <a:effectLst>
                <a:outerShdw blurRad="38100" dist="38100" dir="2700000" algn="tl">
                  <a:srgbClr val="000000">
                    <a:alpha val="43137"/>
                  </a:srgbClr>
                </a:outerShdw>
              </a:effectLst>
            </a:endParaRPr>
          </a:p>
        </p:txBody>
      </p:sp>
      <p:grpSp>
        <p:nvGrpSpPr>
          <p:cNvPr id="2" name="Diagram 2"/>
          <p:cNvGrpSpPr>
            <a:grpSpLocks/>
          </p:cNvGrpSpPr>
          <p:nvPr/>
        </p:nvGrpSpPr>
        <p:grpSpPr bwMode="auto">
          <a:xfrm>
            <a:off x="442913" y="1617663"/>
            <a:ext cx="8232775" cy="4764087"/>
            <a:chOff x="279" y="1019"/>
            <a:chExt cx="5186" cy="2819"/>
          </a:xfrm>
        </p:grpSpPr>
        <p:sp>
          <p:nvSpPr>
            <p:cNvPr id="3" name="_s5124"/>
            <p:cNvSpPr>
              <a:spLocks noChangeShapeType="1"/>
            </p:cNvSpPr>
            <p:nvPr/>
          </p:nvSpPr>
          <p:spPr bwMode="auto">
            <a:xfrm flipH="1" flipV="1">
              <a:off x="3606" y="1664"/>
              <a:ext cx="318"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ru-RU"/>
            </a:p>
          </p:txBody>
        </p:sp>
        <p:sp>
          <p:nvSpPr>
            <p:cNvPr id="4" name="_s5125"/>
            <p:cNvSpPr>
              <a:spLocks noChangeArrowheads="1"/>
            </p:cNvSpPr>
            <p:nvPr/>
          </p:nvSpPr>
          <p:spPr bwMode="auto">
            <a:xfrm>
              <a:off x="567" y="1111"/>
              <a:ext cx="1270" cy="1134"/>
            </a:xfrm>
            <a:prstGeom prst="ellipse">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r>
                <a:rPr kumimoji="0" lang="ru-RU" sz="1400" b="1" i="0" u="none" strike="noStrike" cap="none" normalizeH="0" baseline="0" smtClean="0">
                  <a:ln>
                    <a:noFill/>
                  </a:ln>
                  <a:solidFill>
                    <a:schemeClr val="tx1"/>
                  </a:solidFill>
                  <a:effectLst/>
                  <a:latin typeface="Arial" charset="0"/>
                  <a:cs typeface="Arial" charset="0"/>
                </a:rPr>
                <a:t>анализ существующей культуры</a:t>
              </a:r>
            </a:p>
          </p:txBody>
        </p:sp>
        <p:sp>
          <p:nvSpPr>
            <p:cNvPr id="5" name="_s5126"/>
            <p:cNvSpPr>
              <a:spLocks noChangeShapeType="1"/>
            </p:cNvSpPr>
            <p:nvPr/>
          </p:nvSpPr>
          <p:spPr bwMode="auto">
            <a:xfrm flipH="1">
              <a:off x="1837" y="1664"/>
              <a:ext cx="227"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ru-RU"/>
            </a:p>
          </p:txBody>
        </p:sp>
        <p:sp>
          <p:nvSpPr>
            <p:cNvPr id="6" name="_s5127"/>
            <p:cNvSpPr>
              <a:spLocks noChangeArrowheads="1"/>
            </p:cNvSpPr>
            <p:nvPr/>
          </p:nvSpPr>
          <p:spPr bwMode="auto">
            <a:xfrm>
              <a:off x="3878" y="1111"/>
              <a:ext cx="1179" cy="1108"/>
            </a:xfrm>
            <a:prstGeom prst="ellipse">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r>
                <a:rPr kumimoji="0" lang="ru-RU" sz="1400" b="1" i="0" u="none" strike="noStrike" cap="none" normalizeH="0" baseline="0" smtClean="0">
                  <a:ln>
                    <a:noFill/>
                  </a:ln>
                  <a:solidFill>
                    <a:schemeClr val="tx1"/>
                  </a:solidFill>
                  <a:effectLst/>
                  <a:latin typeface="Arial" charset="0"/>
                  <a:cs typeface="Arial" charset="0"/>
                </a:rPr>
                <a:t>реализация проектов</a:t>
              </a:r>
            </a:p>
          </p:txBody>
        </p:sp>
        <p:sp>
          <p:nvSpPr>
            <p:cNvPr id="7" name="_s5128"/>
            <p:cNvSpPr>
              <a:spLocks noChangeShapeType="1"/>
            </p:cNvSpPr>
            <p:nvPr/>
          </p:nvSpPr>
          <p:spPr bwMode="auto">
            <a:xfrm>
              <a:off x="3515" y="2390"/>
              <a:ext cx="272" cy="2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ru-RU"/>
            </a:p>
          </p:txBody>
        </p:sp>
        <p:sp>
          <p:nvSpPr>
            <p:cNvPr id="8" name="_s5129"/>
            <p:cNvSpPr>
              <a:spLocks noChangeArrowheads="1"/>
            </p:cNvSpPr>
            <p:nvPr/>
          </p:nvSpPr>
          <p:spPr bwMode="auto">
            <a:xfrm>
              <a:off x="2290" y="2857"/>
              <a:ext cx="1043" cy="980"/>
            </a:xfrm>
            <a:prstGeom prst="ellipse">
              <a:avLst/>
            </a:prstGeom>
            <a:gradFill rotWithShape="1">
              <a:gsLst>
                <a:gs pos="0">
                  <a:srgbClr val="CCCCFF"/>
                </a:gs>
                <a:gs pos="17999">
                  <a:srgbClr val="99CCFF"/>
                </a:gs>
                <a:gs pos="36000">
                  <a:srgbClr val="9966FF"/>
                </a:gs>
                <a:gs pos="61000">
                  <a:srgbClr val="CC99FF"/>
                </a:gs>
                <a:gs pos="82001">
                  <a:srgbClr val="99CCFF"/>
                </a:gs>
                <a:gs pos="100000">
                  <a:srgbClr val="CCCCFF"/>
                </a:gs>
              </a:gsLst>
              <a:lin ang="0" scaled="1"/>
            </a:gra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r>
                <a:rPr kumimoji="0" lang="ru-RU" sz="1400" b="1" i="0" u="none" strike="noStrike" cap="none" normalizeH="0" baseline="0" smtClean="0">
                  <a:ln>
                    <a:noFill/>
                  </a:ln>
                  <a:solidFill>
                    <a:schemeClr val="tx1"/>
                  </a:solidFill>
                  <a:effectLst/>
                  <a:latin typeface="Verdana" pitchFamily="34" charset="0"/>
                  <a:cs typeface="Arial" charset="0"/>
                </a:rPr>
                <a:t>анализ изменений</a:t>
              </a:r>
            </a:p>
          </p:txBody>
        </p:sp>
        <p:sp>
          <p:nvSpPr>
            <p:cNvPr id="9" name="_s5130"/>
            <p:cNvSpPr>
              <a:spLocks noChangeShapeType="1"/>
            </p:cNvSpPr>
            <p:nvPr/>
          </p:nvSpPr>
          <p:spPr bwMode="auto">
            <a:xfrm flipV="1">
              <a:off x="1973" y="2474"/>
              <a:ext cx="321" cy="10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ru-RU"/>
            </a:p>
          </p:txBody>
        </p:sp>
        <p:sp>
          <p:nvSpPr>
            <p:cNvPr id="10" name="_s5131"/>
            <p:cNvSpPr>
              <a:spLocks noChangeArrowheads="1"/>
            </p:cNvSpPr>
            <p:nvPr/>
          </p:nvSpPr>
          <p:spPr bwMode="auto">
            <a:xfrm>
              <a:off x="3651" y="2390"/>
              <a:ext cx="1316" cy="1192"/>
            </a:xfrm>
            <a:prstGeom prst="ellipse">
              <a:avLst/>
            </a:prstGeom>
            <a:gradFill rotWithShape="1">
              <a:gsLst>
                <a:gs pos="0">
                  <a:srgbClr val="CCCCFF"/>
                </a:gs>
                <a:gs pos="17999">
                  <a:srgbClr val="99CCFF"/>
                </a:gs>
                <a:gs pos="36000">
                  <a:srgbClr val="9966FF"/>
                </a:gs>
                <a:gs pos="61000">
                  <a:srgbClr val="CC99FF"/>
                </a:gs>
                <a:gs pos="82001">
                  <a:srgbClr val="99CCFF"/>
                </a:gs>
                <a:gs pos="100000">
                  <a:srgbClr val="CCCCFF"/>
                </a:gs>
              </a:gsLst>
              <a:lin ang="2700000" scaled="1"/>
            </a:gra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r>
                <a:rPr kumimoji="0" lang="ru-RU" sz="1400" b="1" i="0" u="none" strike="noStrike" cap="none" normalizeH="0" baseline="0" smtClean="0">
                  <a:ln>
                    <a:noFill/>
                  </a:ln>
                  <a:solidFill>
                    <a:schemeClr val="tx1"/>
                  </a:solidFill>
                  <a:effectLst/>
                  <a:latin typeface="Verdana" pitchFamily="34" charset="0"/>
                  <a:cs typeface="Arial" charset="0"/>
                </a:rPr>
                <a:t>определение форм и методов работы</a:t>
              </a:r>
            </a:p>
          </p:txBody>
        </p:sp>
        <p:sp>
          <p:nvSpPr>
            <p:cNvPr id="11" name="_s5132"/>
            <p:cNvSpPr>
              <a:spLocks noChangeShapeType="1"/>
            </p:cNvSpPr>
            <p:nvPr/>
          </p:nvSpPr>
          <p:spPr bwMode="auto">
            <a:xfrm flipV="1">
              <a:off x="2835" y="2645"/>
              <a:ext cx="1" cy="2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ru-RU"/>
            </a:p>
          </p:txBody>
        </p:sp>
        <p:sp>
          <p:nvSpPr>
            <p:cNvPr id="12" name="_s5133"/>
            <p:cNvSpPr>
              <a:spLocks noChangeArrowheads="1"/>
            </p:cNvSpPr>
            <p:nvPr/>
          </p:nvSpPr>
          <p:spPr bwMode="auto">
            <a:xfrm>
              <a:off x="839" y="2304"/>
              <a:ext cx="1315" cy="1179"/>
            </a:xfrm>
            <a:prstGeom prst="ellipse">
              <a:avLst/>
            </a:prstGeom>
            <a:gradFill rotWithShape="1">
              <a:gsLst>
                <a:gs pos="0">
                  <a:srgbClr val="CCCCFF"/>
                </a:gs>
                <a:gs pos="17999">
                  <a:srgbClr val="99CCFF"/>
                </a:gs>
                <a:gs pos="39000">
                  <a:srgbClr val="CC99FF"/>
                </a:gs>
                <a:gs pos="64000">
                  <a:srgbClr val="9966FF"/>
                </a:gs>
                <a:gs pos="82001">
                  <a:srgbClr val="99CCFF"/>
                </a:gs>
                <a:gs pos="100000">
                  <a:srgbClr val="CCCCFF"/>
                </a:gs>
              </a:gsLst>
              <a:lin ang="18900000" scaled="1"/>
            </a:gra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r>
                <a:rPr kumimoji="0" lang="ru-RU" sz="1400" b="1" i="0" u="none" strike="noStrike" cap="none" normalizeH="0" baseline="0" smtClean="0">
                  <a:ln>
                    <a:noFill/>
                  </a:ln>
                  <a:solidFill>
                    <a:schemeClr val="tx1"/>
                  </a:solidFill>
                  <a:effectLst/>
                  <a:latin typeface="Arial" charset="0"/>
                  <a:cs typeface="Arial" charset="0"/>
                </a:rPr>
                <a:t>разработка Корпоративного Кодекса</a:t>
              </a:r>
            </a:p>
          </p:txBody>
        </p:sp>
        <p:sp>
          <p:nvSpPr>
            <p:cNvPr id="13" name="_s5134"/>
            <p:cNvSpPr>
              <a:spLocks noChangeArrowheads="1"/>
            </p:cNvSpPr>
            <p:nvPr/>
          </p:nvSpPr>
          <p:spPr bwMode="auto">
            <a:xfrm>
              <a:off x="2018" y="1117"/>
              <a:ext cx="1678" cy="1542"/>
            </a:xfrm>
            <a:prstGeom prst="ellipse">
              <a:avLst/>
            </a:prstGeom>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path path="shape">
                <a:fillToRect l="50000" t="50000" r="50000" b="50000"/>
              </a:path>
            </a:gra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90000"/>
                </a:lnSpc>
                <a:spcBef>
                  <a:spcPct val="20000"/>
                </a:spcBef>
                <a:spcAft>
                  <a:spcPct val="0"/>
                </a:spcAft>
                <a:buClr>
                  <a:schemeClr val="bg2"/>
                </a:buClr>
                <a:buSzPct val="75000"/>
                <a:buFont typeface="Wingdings" pitchFamily="2" charset="2"/>
                <a:buNone/>
                <a:tabLst/>
              </a:pPr>
              <a:r>
                <a:rPr kumimoji="0" lang="ru-RU" sz="1600" b="1" i="0" u="none" strike="noStrike" cap="none" normalizeH="0" baseline="0" smtClean="0">
                  <a:ln>
                    <a:noFill/>
                  </a:ln>
                  <a:solidFill>
                    <a:schemeClr val="tx1"/>
                  </a:solidFill>
                  <a:effectLst/>
                  <a:latin typeface="Arial" charset="0"/>
                  <a:cs typeface="Arial" charset="0"/>
                </a:rPr>
                <a:t>КОРПОРАТИВНАЯ КУЛЬТУРА</a:t>
              </a:r>
            </a:p>
          </p:txBody>
        </p:sp>
      </p:grpSp>
    </p:spTree>
  </p:cSld>
  <p:clrMapOvr>
    <a:masterClrMapping/>
  </p:clrMapOvr>
  <p:transition spd="slow" advTm="10000">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ctr" eaLnBrk="1" hangingPunct="1"/>
            <a:r>
              <a:rPr lang="ru-RU" sz="3000" b="1" smtClean="0">
                <a:solidFill>
                  <a:schemeClr val="tx1"/>
                </a:solidFill>
                <a:latin typeface="Arial" charset="0"/>
              </a:rPr>
              <a:t>Основные направления анализа существующей корпоративной культуры</a:t>
            </a:r>
          </a:p>
        </p:txBody>
      </p:sp>
      <p:sp>
        <p:nvSpPr>
          <p:cNvPr id="12299" name="_s1031"/>
          <p:cNvSpPr>
            <a:spLocks noChangeArrowheads="1"/>
          </p:cNvSpPr>
          <p:nvPr/>
        </p:nvSpPr>
        <p:spPr bwMode="auto">
          <a:xfrm>
            <a:off x="827088" y="1916113"/>
            <a:ext cx="2520950" cy="2449512"/>
          </a:xfrm>
          <a:prstGeom prst="ellipse">
            <a:avLst/>
          </a:prstGeom>
          <a:gradFill rotWithShape="1">
            <a:gsLst>
              <a:gs pos="0">
                <a:srgbClr val="99CCFF"/>
              </a:gs>
              <a:gs pos="100000">
                <a:srgbClr val="99CCFF">
                  <a:gamma/>
                  <a:shade val="76078"/>
                  <a:invGamma/>
                </a:srgbClr>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wrap="none" anchor="ctr"/>
          <a:lstStyle/>
          <a:p>
            <a:pPr algn="ctr">
              <a:defRPr/>
            </a:pPr>
            <a:r>
              <a:rPr lang="ru-RU" sz="2000" b="1" dirty="0"/>
              <a:t>Существующие </a:t>
            </a:r>
          </a:p>
          <a:p>
            <a:pPr algn="ctr">
              <a:defRPr/>
            </a:pPr>
            <a:r>
              <a:rPr lang="ru-RU" sz="2000" b="1" dirty="0"/>
              <a:t>методы</a:t>
            </a:r>
          </a:p>
          <a:p>
            <a:pPr algn="ctr">
              <a:defRPr/>
            </a:pPr>
            <a:r>
              <a:rPr lang="ru-RU" sz="2000" b="1" dirty="0"/>
              <a:t>формирования</a:t>
            </a:r>
          </a:p>
          <a:p>
            <a:pPr algn="ctr">
              <a:defRPr/>
            </a:pPr>
            <a:r>
              <a:rPr lang="ru-RU" sz="2000" b="1" dirty="0"/>
              <a:t>и развития</a:t>
            </a:r>
          </a:p>
        </p:txBody>
      </p:sp>
      <p:sp>
        <p:nvSpPr>
          <p:cNvPr id="12300" name="_s1031"/>
          <p:cNvSpPr>
            <a:spLocks noChangeArrowheads="1"/>
          </p:cNvSpPr>
          <p:nvPr/>
        </p:nvSpPr>
        <p:spPr bwMode="auto">
          <a:xfrm>
            <a:off x="3276600" y="1844675"/>
            <a:ext cx="2374900" cy="2306638"/>
          </a:xfrm>
          <a:prstGeom prst="ellipse">
            <a:avLst/>
          </a:prstGeom>
          <a:gradFill rotWithShape="1">
            <a:gsLst>
              <a:gs pos="0">
                <a:srgbClr val="FF00FF"/>
              </a:gs>
              <a:gs pos="100000">
                <a:srgbClr val="FF00FF">
                  <a:gamma/>
                  <a:shade val="76078"/>
                  <a:invGamma/>
                </a:srgbClr>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wrap="none" anchor="ctr"/>
          <a:lstStyle/>
          <a:p>
            <a:pPr algn="ctr">
              <a:defRPr/>
            </a:pPr>
            <a:r>
              <a:rPr lang="ru-RU" sz="2400" b="1"/>
              <a:t>Восприятие</a:t>
            </a:r>
          </a:p>
          <a:p>
            <a:pPr algn="ctr">
              <a:defRPr/>
            </a:pPr>
            <a:r>
              <a:rPr lang="ru-RU" sz="2400" b="1"/>
              <a:t>бренда</a:t>
            </a:r>
          </a:p>
        </p:txBody>
      </p:sp>
      <p:sp>
        <p:nvSpPr>
          <p:cNvPr id="12301" name="_s1031"/>
          <p:cNvSpPr>
            <a:spLocks noChangeArrowheads="1"/>
          </p:cNvSpPr>
          <p:nvPr/>
        </p:nvSpPr>
        <p:spPr bwMode="auto">
          <a:xfrm>
            <a:off x="1258888" y="4076700"/>
            <a:ext cx="2525712" cy="2379663"/>
          </a:xfrm>
          <a:prstGeom prst="ellipse">
            <a:avLst/>
          </a:prstGeom>
          <a:gradFill rotWithShape="1">
            <a:gsLst>
              <a:gs pos="0">
                <a:srgbClr val="00FF00"/>
              </a:gs>
              <a:gs pos="100000">
                <a:srgbClr val="00FF00">
                  <a:gamma/>
                  <a:shade val="76078"/>
                  <a:invGamma/>
                </a:srgbClr>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wrap="none" anchor="ctr"/>
          <a:lstStyle/>
          <a:p>
            <a:pPr algn="ctr">
              <a:defRPr/>
            </a:pPr>
            <a:r>
              <a:rPr lang="ru-RU" sz="2400" b="1"/>
              <a:t>«Герои»</a:t>
            </a:r>
          </a:p>
          <a:p>
            <a:pPr algn="ctr">
              <a:defRPr/>
            </a:pPr>
            <a:r>
              <a:rPr lang="ru-RU" sz="2400" b="1"/>
              <a:t>организации</a:t>
            </a:r>
          </a:p>
        </p:txBody>
      </p:sp>
      <p:sp>
        <p:nvSpPr>
          <p:cNvPr id="12302" name="_s1031"/>
          <p:cNvSpPr>
            <a:spLocks noChangeArrowheads="1"/>
          </p:cNvSpPr>
          <p:nvPr/>
        </p:nvSpPr>
        <p:spPr bwMode="auto">
          <a:xfrm>
            <a:off x="5940425" y="3933825"/>
            <a:ext cx="2454275" cy="2379663"/>
          </a:xfrm>
          <a:prstGeom prst="ellipse">
            <a:avLst/>
          </a:prstGeom>
          <a:gradFill rotWithShape="1">
            <a:gsLst>
              <a:gs pos="0">
                <a:srgbClr val="FFFF00"/>
              </a:gs>
              <a:gs pos="100000">
                <a:srgbClr val="FFFF00">
                  <a:gamma/>
                  <a:shade val="76078"/>
                  <a:invGamma/>
                </a:srgbClr>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wrap="none" anchor="ctr"/>
          <a:lstStyle/>
          <a:p>
            <a:pPr algn="ctr">
              <a:defRPr/>
            </a:pPr>
            <a:r>
              <a:rPr lang="ru-RU" sz="2400" b="1"/>
              <a:t>Стандарты</a:t>
            </a:r>
          </a:p>
          <a:p>
            <a:pPr algn="ctr">
              <a:defRPr/>
            </a:pPr>
            <a:r>
              <a:rPr lang="ru-RU" sz="2400" b="1"/>
              <a:t>поведения</a:t>
            </a:r>
          </a:p>
        </p:txBody>
      </p:sp>
      <p:sp>
        <p:nvSpPr>
          <p:cNvPr id="12303" name="_s1031"/>
          <p:cNvSpPr>
            <a:spLocks noChangeArrowheads="1"/>
          </p:cNvSpPr>
          <p:nvPr/>
        </p:nvSpPr>
        <p:spPr bwMode="auto">
          <a:xfrm>
            <a:off x="3563938" y="4005263"/>
            <a:ext cx="2592387" cy="2376487"/>
          </a:xfrm>
          <a:prstGeom prst="ellipse">
            <a:avLst/>
          </a:prstGeom>
          <a:gradFill rotWithShape="1">
            <a:gsLst>
              <a:gs pos="0">
                <a:srgbClr val="FF0000"/>
              </a:gs>
              <a:gs pos="100000">
                <a:srgbClr val="FF0000">
                  <a:gamma/>
                  <a:shade val="76078"/>
                  <a:invGamma/>
                </a:srgbClr>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anchor="ctr"/>
          <a:lstStyle/>
          <a:p>
            <a:pPr algn="ctr">
              <a:defRPr/>
            </a:pPr>
            <a:r>
              <a:rPr lang="ru-RU" sz="2400" b="1"/>
              <a:t>Традиции</a:t>
            </a:r>
          </a:p>
          <a:p>
            <a:pPr algn="ctr">
              <a:defRPr/>
            </a:pPr>
            <a:r>
              <a:rPr lang="ru-RU" sz="2400" b="1"/>
              <a:t>и</a:t>
            </a:r>
          </a:p>
          <a:p>
            <a:pPr algn="ctr">
              <a:defRPr/>
            </a:pPr>
            <a:r>
              <a:rPr lang="ru-RU" sz="2400" b="1"/>
              <a:t>символика</a:t>
            </a:r>
          </a:p>
        </p:txBody>
      </p:sp>
      <p:sp>
        <p:nvSpPr>
          <p:cNvPr id="12304" name="_s1031"/>
          <p:cNvSpPr>
            <a:spLocks noChangeArrowheads="1"/>
          </p:cNvSpPr>
          <p:nvPr/>
        </p:nvSpPr>
        <p:spPr bwMode="auto">
          <a:xfrm>
            <a:off x="5580063" y="1844675"/>
            <a:ext cx="2449512" cy="2306638"/>
          </a:xfrm>
          <a:prstGeom prst="ellipse">
            <a:avLst/>
          </a:prstGeom>
          <a:gradFill rotWithShape="1">
            <a:gsLst>
              <a:gs pos="0">
                <a:srgbClr val="1AEE89"/>
              </a:gs>
              <a:gs pos="100000">
                <a:srgbClr val="1AEE89">
                  <a:gamma/>
                  <a:shade val="76078"/>
                  <a:invGamma/>
                </a:srgbClr>
              </a:gs>
            </a:gsLst>
            <a:path path="shape">
              <a:fillToRect l="50000" t="50000" r="50000" b="50000"/>
            </a:path>
          </a:gradFill>
          <a:ln w="9525">
            <a:solidFill>
              <a:schemeClr val="tx1"/>
            </a:solidFill>
            <a:round/>
            <a:headEnd/>
            <a:tailEnd/>
          </a:ln>
          <a:effectLst>
            <a:outerShdw dist="107763" dir="18900000" algn="ctr" rotWithShape="0">
              <a:srgbClr val="808080">
                <a:alpha val="50000"/>
              </a:srgbClr>
            </a:outerShdw>
          </a:effectLst>
        </p:spPr>
        <p:txBody>
          <a:bodyPr anchor="ctr"/>
          <a:lstStyle/>
          <a:p>
            <a:pPr algn="ctr">
              <a:defRPr/>
            </a:pPr>
            <a:r>
              <a:rPr lang="ru-RU" sz="2400" b="1"/>
              <a:t>Базовые </a:t>
            </a:r>
          </a:p>
          <a:p>
            <a:pPr algn="ctr">
              <a:defRPr/>
            </a:pPr>
            <a:r>
              <a:rPr lang="ru-RU" sz="2400" b="1"/>
              <a:t>ценности</a:t>
            </a:r>
          </a:p>
        </p:txBody>
      </p:sp>
    </p:spTree>
  </p:cSld>
  <p:clrMapOvr>
    <a:masterClrMapping/>
  </p:clrMapOvr>
  <p:transition spd="slow" advTm="10000">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57213" y="214313"/>
            <a:ext cx="8229600" cy="941387"/>
          </a:xfrm>
          <a:solidFill>
            <a:srgbClr val="FFFFCC"/>
          </a:solidFill>
        </p:spPr>
        <p:txBody>
          <a:bodyPr/>
          <a:lstStyle/>
          <a:p>
            <a:pPr algn="ctr"/>
            <a:r>
              <a:rPr lang="ru-RU" altLang="ja-JP" sz="3600" b="1" smtClean="0">
                <a:solidFill>
                  <a:schemeClr val="tx1"/>
                </a:solidFill>
                <a:latin typeface="Arial" charset="0"/>
              </a:rPr>
              <a:t>Аспекты </a:t>
            </a:r>
            <a:r>
              <a:rPr lang="ru-RU" sz="3600" b="1" smtClean="0">
                <a:solidFill>
                  <a:schemeClr val="tx1"/>
                </a:solidFill>
                <a:latin typeface="Arial" charset="0"/>
              </a:rPr>
              <a:t>корпоративной культуры</a:t>
            </a:r>
          </a:p>
        </p:txBody>
      </p:sp>
      <p:sp>
        <p:nvSpPr>
          <p:cNvPr id="37892" name="AutoShape 4"/>
          <p:cNvSpPr>
            <a:spLocks noChangeArrowheads="1"/>
          </p:cNvSpPr>
          <p:nvPr/>
        </p:nvSpPr>
        <p:spPr bwMode="auto">
          <a:xfrm>
            <a:off x="214313" y="1357313"/>
            <a:ext cx="3048000" cy="2800350"/>
          </a:xfrm>
          <a:prstGeom prst="wedgeRectCallout">
            <a:avLst>
              <a:gd name="adj1" fmla="val 92000"/>
              <a:gd name="adj2" fmla="val -60873"/>
            </a:avLst>
          </a:prstGeom>
          <a:gradFill rotWithShape="1">
            <a:gsLst>
              <a:gs pos="0">
                <a:schemeClr val="accent2"/>
              </a:gs>
              <a:gs pos="100000">
                <a:srgbClr val="CCFF66"/>
              </a:gs>
            </a:gsLst>
            <a:path path="rect">
              <a:fillToRect r="100000" b="100000"/>
            </a:path>
          </a:gradFill>
          <a:ln w="9525">
            <a:solidFill>
              <a:schemeClr val="tx1"/>
            </a:solidFill>
            <a:miter lim="800000"/>
            <a:headEnd/>
            <a:tailEnd/>
          </a:ln>
          <a:effectLst>
            <a:outerShdw dist="107763" dir="2700000" algn="ctr" rotWithShape="0">
              <a:schemeClr val="bg2">
                <a:alpha val="50000"/>
              </a:schemeClr>
            </a:outerShdw>
          </a:effectLst>
        </p:spPr>
        <p:txBody>
          <a:bodyPr/>
          <a:lstStyle/>
          <a:p>
            <a:pPr algn="ctr">
              <a:defRPr/>
            </a:pPr>
            <a:r>
              <a:rPr lang="ru-RU" altLang="ja-JP" sz="2400" b="1" dirty="0"/>
              <a:t>Организационная культура является инструментом привлечения на предприятие высококвалифицированных кадров </a:t>
            </a:r>
            <a:endParaRPr lang="ru-RU" sz="2400" b="1" dirty="0"/>
          </a:p>
        </p:txBody>
      </p:sp>
      <p:sp>
        <p:nvSpPr>
          <p:cNvPr id="37893" name="AutoShape 5"/>
          <p:cNvSpPr>
            <a:spLocks noChangeArrowheads="1"/>
          </p:cNvSpPr>
          <p:nvPr/>
        </p:nvSpPr>
        <p:spPr bwMode="auto">
          <a:xfrm>
            <a:off x="2143125" y="4643438"/>
            <a:ext cx="6357938" cy="2025650"/>
          </a:xfrm>
          <a:prstGeom prst="wedgeRectCallout">
            <a:avLst>
              <a:gd name="adj1" fmla="val -11674"/>
              <a:gd name="adj2" fmla="val -228654"/>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lstStyle/>
          <a:p>
            <a:pPr algn="ctr">
              <a:defRPr/>
            </a:pPr>
            <a:r>
              <a:rPr lang="ru-RU" altLang="ja-JP" sz="2400" b="1" dirty="0"/>
              <a:t>Корпоративная культура может быть важным и мощным инструментом при формировании настроя персонала на высокую производительность труда и высокое качество в работе</a:t>
            </a:r>
            <a:endParaRPr lang="ru-RU" sz="2400" dirty="0"/>
          </a:p>
        </p:txBody>
      </p:sp>
      <p:sp>
        <p:nvSpPr>
          <p:cNvPr id="37894" name="AutoShape 6"/>
          <p:cNvSpPr>
            <a:spLocks noChangeArrowheads="1"/>
          </p:cNvSpPr>
          <p:nvPr/>
        </p:nvSpPr>
        <p:spPr bwMode="auto">
          <a:xfrm>
            <a:off x="5867400" y="1214438"/>
            <a:ext cx="3048000" cy="3000375"/>
          </a:xfrm>
          <a:prstGeom prst="wedgeRectCallout">
            <a:avLst>
              <a:gd name="adj1" fmla="val -91523"/>
              <a:gd name="adj2" fmla="val -55710"/>
            </a:avLst>
          </a:prstGeom>
          <a:solidFill>
            <a:srgbClr val="FFCCFF"/>
          </a:solidFill>
          <a:ln w="9525">
            <a:solidFill>
              <a:schemeClr val="tx1"/>
            </a:solidFill>
            <a:miter lim="800000"/>
            <a:headEnd/>
            <a:tailEnd/>
          </a:ln>
          <a:effectLst>
            <a:outerShdw dist="107763" dir="2700000" algn="ctr" rotWithShape="0">
              <a:schemeClr val="bg2">
                <a:alpha val="50000"/>
              </a:schemeClr>
            </a:outerShdw>
          </a:effectLst>
        </p:spPr>
        <p:txBody>
          <a:bodyPr/>
          <a:lstStyle/>
          <a:p>
            <a:pPr algn="ctr">
              <a:defRPr/>
            </a:pPr>
            <a:r>
              <a:rPr lang="ru-RU" altLang="ja-JP" sz="2400" b="1" dirty="0"/>
              <a:t>Корпоративная культура может выступать инструментом по формированию приверженности работника предприятию</a:t>
            </a:r>
            <a:r>
              <a:rPr lang="ru-RU" altLang="ja-JP" sz="2400" dirty="0"/>
              <a:t> </a:t>
            </a:r>
            <a:endParaRPr lang="ru-RU" sz="2400" dirty="0"/>
          </a:p>
        </p:txBody>
      </p:sp>
    </p:spTree>
  </p:cSld>
  <p:clrMapOvr>
    <a:masterClrMapping/>
  </p:clrMapOvr>
  <p:transition spd="slow" advTm="10000">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ChangeArrowheads="1"/>
          </p:cNvSpPr>
          <p:nvPr/>
        </p:nvSpPr>
        <p:spPr bwMode="auto">
          <a:xfrm>
            <a:off x="285750" y="214313"/>
            <a:ext cx="8410575" cy="798512"/>
          </a:xfrm>
          <a:prstGeom prst="rect">
            <a:avLst/>
          </a:prstGeom>
          <a:blipFill>
            <a:blip r:embed="rId2"/>
            <a:tile tx="0" ty="0" sx="100000" sy="100000" flip="none" algn="tl"/>
          </a:blipFill>
          <a:ln w="9525">
            <a:noFill/>
            <a:miter lim="800000"/>
            <a:headEnd/>
            <a:tailEnd/>
          </a:ln>
        </p:spPr>
        <p:txBody>
          <a:bodyPr anchor="b"/>
          <a:lstStyle/>
          <a:p>
            <a:pPr algn="ctr" eaLnBrk="0" hangingPunct="0">
              <a:defRPr/>
            </a:pPr>
            <a:r>
              <a:rPr lang="ru-RU" sz="3600" b="1" dirty="0">
                <a:effectLst>
                  <a:outerShdw blurRad="38100" dist="38100" dir="2700000" algn="tl">
                    <a:srgbClr val="000000">
                      <a:alpha val="43137"/>
                    </a:srgbClr>
                  </a:outerShdw>
                </a:effectLst>
              </a:rPr>
              <a:t>ПРИВЕРЖЕННОСТЬ СОТРУДНИКОВ</a:t>
            </a:r>
          </a:p>
        </p:txBody>
      </p:sp>
      <p:sp>
        <p:nvSpPr>
          <p:cNvPr id="76803" name="Text Box 7"/>
          <p:cNvSpPr txBox="1">
            <a:spLocks noChangeArrowheads="1"/>
          </p:cNvSpPr>
          <p:nvPr/>
        </p:nvSpPr>
        <p:spPr bwMode="auto">
          <a:xfrm>
            <a:off x="395288" y="1143000"/>
            <a:ext cx="8208962" cy="1200150"/>
          </a:xfrm>
          <a:prstGeom prst="rect">
            <a:avLst/>
          </a:prstGeom>
          <a:gradFill rotWithShape="1">
            <a:gsLst>
              <a:gs pos="0">
                <a:srgbClr val="B286DF"/>
              </a:gs>
              <a:gs pos="50000">
                <a:srgbClr val="CC99FF"/>
              </a:gs>
              <a:gs pos="100000">
                <a:srgbClr val="B286D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ru-RU" sz="2400" b="1"/>
              <a:t>Приверженность – это отождествление человека со своей организацией, выражающееся в стремлении работать в ней и способствовать ее успеху</a:t>
            </a:r>
            <a:r>
              <a:rPr lang="ru-RU" sz="2400"/>
              <a:t> </a:t>
            </a:r>
            <a:endParaRPr lang="ru-RU" sz="2400" b="1">
              <a:solidFill>
                <a:schemeClr val="bg1"/>
              </a:solidFill>
            </a:endParaRPr>
          </a:p>
        </p:txBody>
      </p:sp>
      <p:sp>
        <p:nvSpPr>
          <p:cNvPr id="76804" name="AutoShape 8"/>
          <p:cNvSpPr>
            <a:spLocks noChangeArrowheads="1"/>
          </p:cNvSpPr>
          <p:nvPr/>
        </p:nvSpPr>
        <p:spPr bwMode="auto">
          <a:xfrm>
            <a:off x="684213" y="2565400"/>
            <a:ext cx="2173287" cy="3886200"/>
          </a:xfrm>
          <a:prstGeom prst="upArrowCallout">
            <a:avLst>
              <a:gd name="adj1" fmla="val 25000"/>
              <a:gd name="adj2" fmla="val 25000"/>
              <a:gd name="adj3" fmla="val 52188"/>
              <a:gd name="adj4" fmla="val 66667"/>
            </a:avLst>
          </a:prstGeom>
          <a:gradFill rotWithShape="1">
            <a:gsLst>
              <a:gs pos="0">
                <a:srgbClr val="54764A"/>
              </a:gs>
              <a:gs pos="50000">
                <a:srgbClr val="B6FEA0"/>
              </a:gs>
              <a:gs pos="100000">
                <a:srgbClr val="54764A"/>
              </a:gs>
            </a:gsLst>
            <a:lin ang="18900000" scaled="1"/>
          </a:gradFill>
          <a:ln w="9525">
            <a:solidFill>
              <a:schemeClr val="tx1"/>
            </a:solidFill>
            <a:miter lim="800000"/>
            <a:headEnd/>
            <a:tailEnd/>
          </a:ln>
        </p:spPr>
        <p:txBody>
          <a:bodyPr anchor="ctr"/>
          <a:lstStyle/>
          <a:p>
            <a:pPr algn="ctr"/>
            <a:r>
              <a:rPr lang="ru-RU" sz="1600" b="1" i="1"/>
              <a:t>Интеграция </a:t>
            </a:r>
            <a:r>
              <a:rPr lang="ru-RU" sz="1600" b="1"/>
              <a:t>– это присвоение работниками организационных целей, объединение работников вокруг целей организации</a:t>
            </a:r>
            <a:endParaRPr lang="ru-RU"/>
          </a:p>
        </p:txBody>
      </p:sp>
      <p:sp>
        <p:nvSpPr>
          <p:cNvPr id="76805" name="AutoShape 9"/>
          <p:cNvSpPr>
            <a:spLocks noChangeArrowheads="1"/>
          </p:cNvSpPr>
          <p:nvPr/>
        </p:nvSpPr>
        <p:spPr bwMode="auto">
          <a:xfrm>
            <a:off x="3635375" y="2565400"/>
            <a:ext cx="1981200" cy="3886200"/>
          </a:xfrm>
          <a:prstGeom prst="upArrowCallout">
            <a:avLst>
              <a:gd name="adj1" fmla="val 25000"/>
              <a:gd name="adj2" fmla="val 25000"/>
              <a:gd name="adj3" fmla="val 52190"/>
              <a:gd name="adj4" fmla="val 66667"/>
            </a:avLst>
          </a:prstGeom>
          <a:gradFill rotWithShape="1">
            <a:gsLst>
              <a:gs pos="0">
                <a:srgbClr val="54764A"/>
              </a:gs>
              <a:gs pos="50000">
                <a:srgbClr val="B6FEA0"/>
              </a:gs>
              <a:gs pos="100000">
                <a:srgbClr val="54764A"/>
              </a:gs>
            </a:gsLst>
            <a:lin ang="5400000" scaled="1"/>
          </a:gradFill>
          <a:ln w="9525">
            <a:solidFill>
              <a:schemeClr val="tx1"/>
            </a:solidFill>
            <a:miter lim="800000"/>
            <a:headEnd/>
            <a:tailEnd/>
          </a:ln>
        </p:spPr>
        <p:txBody>
          <a:bodyPr anchor="ctr"/>
          <a:lstStyle/>
          <a:p>
            <a:pPr algn="ctr"/>
            <a:r>
              <a:rPr lang="ru-RU" sz="1600" b="1" i="1"/>
              <a:t>Вовлеченность</a:t>
            </a:r>
            <a:r>
              <a:rPr lang="ru-RU" sz="1600" b="1"/>
              <a:t> – это желание работника предпринимать личные усилия, вносить свой вклад в достижение целей организации</a:t>
            </a:r>
          </a:p>
        </p:txBody>
      </p:sp>
      <p:sp>
        <p:nvSpPr>
          <p:cNvPr id="76806" name="AutoShape 10"/>
          <p:cNvSpPr>
            <a:spLocks noChangeArrowheads="1"/>
          </p:cNvSpPr>
          <p:nvPr/>
        </p:nvSpPr>
        <p:spPr bwMode="auto">
          <a:xfrm>
            <a:off x="6443663" y="2565400"/>
            <a:ext cx="1981200" cy="3886200"/>
          </a:xfrm>
          <a:prstGeom prst="upArrowCallout">
            <a:avLst>
              <a:gd name="adj1" fmla="val 25000"/>
              <a:gd name="adj2" fmla="val 25000"/>
              <a:gd name="adj3" fmla="val 52190"/>
              <a:gd name="adj4" fmla="val 66667"/>
            </a:avLst>
          </a:prstGeom>
          <a:gradFill rotWithShape="1">
            <a:gsLst>
              <a:gs pos="0">
                <a:srgbClr val="54764A"/>
              </a:gs>
              <a:gs pos="50000">
                <a:srgbClr val="B6FEA0"/>
              </a:gs>
              <a:gs pos="100000">
                <a:srgbClr val="54764A"/>
              </a:gs>
            </a:gsLst>
            <a:lin ang="2700000" scaled="1"/>
          </a:gradFill>
          <a:ln w="9525">
            <a:solidFill>
              <a:schemeClr val="tx1"/>
            </a:solidFill>
            <a:miter lim="800000"/>
            <a:headEnd/>
            <a:tailEnd/>
          </a:ln>
        </p:spPr>
        <p:txBody>
          <a:bodyPr anchor="ctr"/>
          <a:lstStyle/>
          <a:p>
            <a:pPr algn="ctr"/>
            <a:r>
              <a:rPr lang="ru-RU" sz="1600" b="1" i="1"/>
              <a:t>Лояльность </a:t>
            </a:r>
            <a:r>
              <a:rPr lang="ru-RU" sz="1600" b="1"/>
              <a:t>– это эмоциональная привязанность к своей организации, желание оставаться ее членом</a:t>
            </a:r>
            <a:endParaRPr lang="ru-RU" sz="1600"/>
          </a:p>
        </p:txBody>
      </p:sp>
    </p:spTree>
  </p:cSld>
  <p:clrMapOvr>
    <a:masterClrMapping/>
  </p:clrMapOvr>
  <p:transition spd="slow" advTm="10000">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876550" y="635000"/>
            <a:ext cx="5981700" cy="865188"/>
          </a:xfrm>
          <a:noFill/>
        </p:spPr>
        <p:txBody>
          <a:bodyPr anchor="ctr"/>
          <a:lstStyle/>
          <a:p>
            <a:pPr algn="ctr"/>
            <a:r>
              <a:rPr lang="ru-RU" sz="3200" b="1" smtClean="0">
                <a:solidFill>
                  <a:schemeClr val="tx1"/>
                </a:solidFill>
                <a:latin typeface="Arial" charset="0"/>
              </a:rPr>
              <a:t>Методы формирования приверженности сотрудников</a:t>
            </a:r>
            <a:r>
              <a:rPr lang="ru-RU" smtClean="0"/>
              <a:t> </a:t>
            </a:r>
          </a:p>
        </p:txBody>
      </p:sp>
      <p:graphicFrame>
        <p:nvGraphicFramePr>
          <p:cNvPr id="6146" name="Object 2"/>
          <p:cNvGraphicFramePr>
            <a:graphicFrameLocks noGrp="1" noChangeAspect="1"/>
          </p:cNvGraphicFramePr>
          <p:nvPr>
            <p:ph idx="1"/>
          </p:nvPr>
        </p:nvGraphicFramePr>
        <p:xfrm>
          <a:off x="323850" y="2200275"/>
          <a:ext cx="1438275" cy="3657600"/>
        </p:xfrm>
        <a:graphic>
          <a:graphicData uri="http://schemas.openxmlformats.org/presentationml/2006/ole">
            <mc:AlternateContent xmlns:mc="http://schemas.openxmlformats.org/markup-compatibility/2006">
              <mc:Choice xmlns:v="urn:schemas-microsoft-com:vml" Requires="v">
                <p:oleObj spid="_x0000_s6193" name="Точечный рисунок" r:id="rId3" imgW="2771429" imgH="5733333" progId="Paint.Picture">
                  <p:embed/>
                </p:oleObj>
              </mc:Choice>
              <mc:Fallback>
                <p:oleObj name="Точечный рисунок" r:id="rId3" imgW="2771429" imgH="5733333"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200275"/>
                        <a:ext cx="1438275" cy="365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48" name="Picture 7" descr="compan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25" y="2262188"/>
            <a:ext cx="2159000" cy="44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AutoShape 12"/>
          <p:cNvSpPr>
            <a:spLocks noChangeArrowheads="1"/>
          </p:cNvSpPr>
          <p:nvPr/>
        </p:nvSpPr>
        <p:spPr bwMode="auto">
          <a:xfrm>
            <a:off x="714375" y="5156200"/>
            <a:ext cx="7000875" cy="1701800"/>
          </a:xfrm>
          <a:custGeom>
            <a:avLst/>
            <a:gdLst>
              <a:gd name="T0" fmla="*/ 1701825882 w 21600"/>
              <a:gd name="T1" fmla="*/ 0 h 21600"/>
              <a:gd name="T2" fmla="*/ 0 w 21600"/>
              <a:gd name="T3" fmla="*/ 67040752 h 21600"/>
              <a:gd name="T4" fmla="*/ 1701825882 w 21600"/>
              <a:gd name="T5" fmla="*/ 134081504 h 21600"/>
              <a:gd name="T6" fmla="*/ 2147483647 w 21600"/>
              <a:gd name="T7" fmla="*/ 6704075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w="9525" algn="ctr">
            <a:solidFill>
              <a:schemeClr val="tx1"/>
            </a:solidFill>
            <a:miter lim="800000"/>
            <a:headEnd/>
            <a:tailEnd/>
          </a:ln>
        </p:spPr>
        <p:txBody>
          <a:bodyPr wrap="none" anchor="ctr"/>
          <a:lstStyle/>
          <a:p>
            <a:pPr marL="533400" indent="-533400" algn="ctr"/>
            <a:r>
              <a:rPr lang="ru-RU" sz="2800" b="1"/>
              <a:t>Приверженность</a:t>
            </a:r>
          </a:p>
          <a:p>
            <a:pPr marL="533400" indent="-533400" algn="ctr"/>
            <a:r>
              <a:rPr lang="ru-RU" sz="2800" b="1"/>
              <a:t>сотрудников</a:t>
            </a:r>
          </a:p>
        </p:txBody>
      </p:sp>
      <p:sp>
        <p:nvSpPr>
          <p:cNvPr id="6150" name="AutoShape 15"/>
          <p:cNvSpPr>
            <a:spLocks noChangeArrowheads="1"/>
          </p:cNvSpPr>
          <p:nvPr/>
        </p:nvSpPr>
        <p:spPr bwMode="auto">
          <a:xfrm rot="10800000">
            <a:off x="1571625" y="428625"/>
            <a:ext cx="7072313" cy="5500688"/>
          </a:xfrm>
          <a:custGeom>
            <a:avLst/>
            <a:gdLst>
              <a:gd name="T0" fmla="*/ 1736733524 w 21600"/>
              <a:gd name="T1" fmla="*/ 0 h 21600"/>
              <a:gd name="T2" fmla="*/ 0 w 21600"/>
              <a:gd name="T3" fmla="*/ 700411263 h 21600"/>
              <a:gd name="T4" fmla="*/ 1736733524 w 21600"/>
              <a:gd name="T5" fmla="*/ 1400822526 h 21600"/>
              <a:gd name="T6" fmla="*/ 2147483647 w 21600"/>
              <a:gd name="T7" fmla="*/ 70041126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w="9525" algn="ctr">
            <a:solidFill>
              <a:schemeClr val="tx1"/>
            </a:solidFill>
            <a:miter lim="800000"/>
            <a:headEnd/>
            <a:tailEnd/>
          </a:ln>
        </p:spPr>
        <p:txBody>
          <a:bodyPr rot="10800000" anchor="ctr"/>
          <a:lstStyle/>
          <a:p>
            <a:pPr algn="ctr"/>
            <a:r>
              <a:rPr lang="ru-RU" sz="2000" b="1"/>
              <a:t>Корпоративные стандарты </a:t>
            </a:r>
          </a:p>
          <a:p>
            <a:pPr algn="ctr"/>
            <a:r>
              <a:rPr lang="ru-RU" sz="2000" b="1"/>
              <a:t>Обучение и развитие персонала Конференции, семинары </a:t>
            </a:r>
          </a:p>
          <a:p>
            <a:pPr algn="ctr"/>
            <a:r>
              <a:rPr lang="ru-RU" sz="2000" b="1"/>
              <a:t>Конкурсы, поощрение инициатив Социальные программы, льготы и привилегии </a:t>
            </a:r>
          </a:p>
          <a:p>
            <a:pPr algn="ctr"/>
            <a:r>
              <a:rPr lang="ru-RU" sz="2000" b="1"/>
              <a:t>Корпоративные праздники </a:t>
            </a:r>
          </a:p>
          <a:p>
            <a:pPr algn="ctr"/>
            <a:r>
              <a:rPr lang="ru-RU" sz="2000" b="1"/>
              <a:t>Спорт, культура</a:t>
            </a:r>
          </a:p>
        </p:txBody>
      </p:sp>
    </p:spTree>
  </p:cSld>
  <p:clrMapOvr>
    <a:masterClrMapping/>
  </p:clrMapOvr>
  <p:transition spd="slow" advTm="10000">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539750" y="311150"/>
            <a:ext cx="8229600" cy="946150"/>
          </a:xfrm>
        </p:spPr>
        <p:txBody>
          <a:bodyPr>
            <a:spAutoFit/>
          </a:bodyPr>
          <a:lstStyle/>
          <a:p>
            <a:pPr algn="ctr" eaLnBrk="1" hangingPunct="1"/>
            <a:r>
              <a:rPr lang="ru-RU" sz="2800" b="1" smtClean="0">
                <a:solidFill>
                  <a:schemeClr val="tx1"/>
                </a:solidFill>
                <a:latin typeface="Arial" charset="0"/>
              </a:rPr>
              <a:t>Ключевые точки фиксируемые в корпоративном Кодексе</a:t>
            </a:r>
          </a:p>
        </p:txBody>
      </p:sp>
      <p:sp>
        <p:nvSpPr>
          <p:cNvPr id="13317" name="Cloud"/>
          <p:cNvSpPr>
            <a:spLocks noChangeAspect="1" noEditPoints="1" noChangeArrowheads="1"/>
          </p:cNvSpPr>
          <p:nvPr/>
        </p:nvSpPr>
        <p:spPr bwMode="auto">
          <a:xfrm>
            <a:off x="5651500" y="1484313"/>
            <a:ext cx="3097213" cy="18732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nchor="ctr"/>
          <a:lstStyle/>
          <a:p>
            <a:pPr algn="ctr">
              <a:defRPr/>
            </a:pPr>
            <a:r>
              <a:rPr lang="ru-RU" sz="2400" b="1"/>
              <a:t>Миссия</a:t>
            </a:r>
          </a:p>
        </p:txBody>
      </p:sp>
      <p:sp>
        <p:nvSpPr>
          <p:cNvPr id="13318" name="Cloud"/>
          <p:cNvSpPr>
            <a:spLocks noChangeAspect="1" noEditPoints="1" noChangeArrowheads="1"/>
          </p:cNvSpPr>
          <p:nvPr/>
        </p:nvSpPr>
        <p:spPr bwMode="auto">
          <a:xfrm>
            <a:off x="5508625" y="4437063"/>
            <a:ext cx="3313113" cy="19446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nchor="ctr"/>
          <a:lstStyle/>
          <a:p>
            <a:pPr algn="ctr">
              <a:defRPr/>
            </a:pPr>
            <a:r>
              <a:rPr lang="ru-RU" sz="2400" b="1"/>
              <a:t>Традиции и символика</a:t>
            </a:r>
          </a:p>
        </p:txBody>
      </p:sp>
      <p:sp>
        <p:nvSpPr>
          <p:cNvPr id="13319" name="Cloud"/>
          <p:cNvSpPr>
            <a:spLocks noChangeAspect="1" noEditPoints="1" noChangeArrowheads="1"/>
          </p:cNvSpPr>
          <p:nvPr/>
        </p:nvSpPr>
        <p:spPr bwMode="auto">
          <a:xfrm>
            <a:off x="2700338" y="2997200"/>
            <a:ext cx="4392612" cy="21605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nchor="ctr"/>
          <a:lstStyle/>
          <a:p>
            <a:pPr algn="ctr">
              <a:defRPr/>
            </a:pPr>
            <a:r>
              <a:rPr lang="ru-RU" sz="2400" b="1"/>
              <a:t>Общие принципы корпоративного поведения</a:t>
            </a:r>
          </a:p>
        </p:txBody>
      </p:sp>
      <p:sp>
        <p:nvSpPr>
          <p:cNvPr id="13320" name="Cloud"/>
          <p:cNvSpPr>
            <a:spLocks noChangeAspect="1" noEditPoints="1" noChangeArrowheads="1"/>
          </p:cNvSpPr>
          <p:nvPr/>
        </p:nvSpPr>
        <p:spPr bwMode="auto">
          <a:xfrm>
            <a:off x="323850" y="4652963"/>
            <a:ext cx="3744913" cy="20145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nchor="ctr"/>
          <a:lstStyle/>
          <a:p>
            <a:pPr algn="ctr">
              <a:defRPr/>
            </a:pPr>
            <a:r>
              <a:rPr lang="ru-RU" sz="2400" b="1"/>
              <a:t>Приоритетные направления развития</a:t>
            </a:r>
          </a:p>
        </p:txBody>
      </p:sp>
      <p:sp>
        <p:nvSpPr>
          <p:cNvPr id="13321" name="Cloud"/>
          <p:cNvSpPr>
            <a:spLocks noChangeAspect="1" noEditPoints="1" noChangeArrowheads="1"/>
          </p:cNvSpPr>
          <p:nvPr/>
        </p:nvSpPr>
        <p:spPr bwMode="auto">
          <a:xfrm>
            <a:off x="250825" y="1628775"/>
            <a:ext cx="3960813" cy="20161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nchor="ctr"/>
          <a:lstStyle/>
          <a:p>
            <a:pPr algn="ctr">
              <a:defRPr/>
            </a:pPr>
            <a:r>
              <a:rPr lang="ru-RU" sz="2400" b="1"/>
              <a:t>Стратегическая перспектива</a:t>
            </a:r>
          </a:p>
        </p:txBody>
      </p:sp>
    </p:spTree>
  </p:cSld>
  <p:clrMapOvr>
    <a:masterClrMapping/>
  </p:clrMapOvr>
  <p:transition spd="slow" advTm="10000">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230188"/>
            <a:ext cx="8229600" cy="606425"/>
          </a:xfrm>
        </p:spPr>
        <p:txBody>
          <a:bodyPr/>
          <a:lstStyle/>
          <a:p>
            <a:pPr algn="r" eaLnBrk="1" hangingPunct="1">
              <a:defRPr/>
            </a:pPr>
            <a:r>
              <a:rPr lang="ru-RU" sz="4400" b="1" smtClean="0">
                <a:solidFill>
                  <a:srgbClr val="FF00FF"/>
                </a:solidFill>
                <a:effectLst>
                  <a:outerShdw blurRad="38100" dist="38100" dir="2700000" algn="tl">
                    <a:srgbClr val="000000"/>
                  </a:outerShdw>
                </a:effectLst>
              </a:rPr>
              <a:t>Кодекс трудовой этики</a:t>
            </a:r>
          </a:p>
        </p:txBody>
      </p:sp>
      <p:sp>
        <p:nvSpPr>
          <p:cNvPr id="131075" name="Rectangle 3"/>
          <p:cNvSpPr>
            <a:spLocks noGrp="1" noChangeArrowheads="1"/>
          </p:cNvSpPr>
          <p:nvPr>
            <p:ph type="body" sz="half" idx="1"/>
          </p:nvPr>
        </p:nvSpPr>
        <p:spPr>
          <a:xfrm>
            <a:off x="250825" y="1268413"/>
            <a:ext cx="8713788" cy="4895850"/>
          </a:xfrm>
          <a:solidFill>
            <a:srgbClr val="CCECFF"/>
          </a:solidFill>
          <a:effectLst>
            <a:outerShdw dist="107763" dir="2700000" algn="ctr" rotWithShape="0">
              <a:schemeClr val="bg2">
                <a:alpha val="50000"/>
              </a:schemeClr>
            </a:outerShdw>
          </a:effectLst>
        </p:spPr>
        <p:txBody>
          <a:bodyPr/>
          <a:lstStyle/>
          <a:p>
            <a:pPr eaLnBrk="1" hangingPunct="1">
              <a:lnSpc>
                <a:spcPct val="80000"/>
              </a:lnSpc>
              <a:buSzPct val="180000"/>
              <a:buFont typeface="Wingdings" pitchFamily="2" charset="2"/>
              <a:buBlip>
                <a:blip r:embed="rId2"/>
              </a:buBlip>
              <a:defRPr/>
            </a:pPr>
            <a:r>
              <a:rPr lang="ru-RU" sz="1600" b="1" smtClean="0"/>
              <a:t>Увязывайте вознаграждение с деятельностью, приводящей к увеличению эффективности работы предприятия. </a:t>
            </a:r>
          </a:p>
          <a:p>
            <a:pPr eaLnBrk="1" hangingPunct="1">
              <a:lnSpc>
                <a:spcPct val="80000"/>
              </a:lnSpc>
              <a:buSzPct val="180000"/>
              <a:buFont typeface="Wingdings" pitchFamily="2" charset="2"/>
              <a:buBlip>
                <a:blip r:embed="rId2"/>
              </a:buBlip>
              <a:defRPr/>
            </a:pPr>
            <a:r>
              <a:rPr lang="ru-RU" sz="1600" b="1" smtClean="0"/>
              <a:t>Выражайте публичное людям, чьи результаты превосходят средние показатели. </a:t>
            </a:r>
          </a:p>
          <a:p>
            <a:pPr eaLnBrk="1" hangingPunct="1">
              <a:lnSpc>
                <a:spcPct val="80000"/>
              </a:lnSpc>
              <a:buSzPct val="180000"/>
              <a:buFont typeface="Wingdings" pitchFamily="2" charset="2"/>
              <a:buBlip>
                <a:blip r:embed="rId2"/>
              </a:buBlip>
              <a:defRPr/>
            </a:pPr>
            <a:r>
              <a:rPr lang="ru-RU" sz="1600" b="1" smtClean="0"/>
              <a:t>Реализуйте принцип, по которому каждый работник получает от увеличения производительности труда организации в целом. </a:t>
            </a:r>
          </a:p>
          <a:p>
            <a:pPr eaLnBrk="1" hangingPunct="1">
              <a:lnSpc>
                <a:spcPct val="80000"/>
              </a:lnSpc>
              <a:buSzPct val="180000"/>
              <a:buFont typeface="Wingdings" pitchFamily="2" charset="2"/>
              <a:buBlip>
                <a:blip r:embed="rId2"/>
              </a:buBlip>
              <a:defRPr/>
            </a:pPr>
            <a:r>
              <a:rPr lang="ru-RU" sz="1600" b="1" smtClean="0"/>
              <a:t>Поощряйте участие работника в разработке целей и показателей, по которым можно достоверно оценить результаты деятельности сотрудников. </a:t>
            </a:r>
          </a:p>
          <a:p>
            <a:pPr eaLnBrk="1" hangingPunct="1">
              <a:lnSpc>
                <a:spcPct val="80000"/>
              </a:lnSpc>
              <a:buSzPct val="180000"/>
              <a:buFont typeface="Wingdings" pitchFamily="2" charset="2"/>
              <a:buBlip>
                <a:blip r:embed="rId2"/>
              </a:buBlip>
              <a:defRPr/>
            </a:pPr>
            <a:r>
              <a:rPr lang="ru-RU" sz="1600" b="1" smtClean="0"/>
              <a:t>Обращайте особое внимание на те трудности, с которыми сталкивается руководитель среднего звена. </a:t>
            </a:r>
          </a:p>
          <a:p>
            <a:pPr eaLnBrk="1" hangingPunct="1">
              <a:lnSpc>
                <a:spcPct val="80000"/>
              </a:lnSpc>
              <a:buSzPct val="180000"/>
              <a:buFont typeface="Wingdings" pitchFamily="2" charset="2"/>
              <a:buBlip>
                <a:blip r:embed="rId2"/>
              </a:buBlip>
              <a:defRPr/>
            </a:pPr>
            <a:r>
              <a:rPr lang="ru-RU" sz="1600" b="1" smtClean="0"/>
              <a:t>Не допускайте ситуаций, при которых интересы сотрудников могут приходить в противоречие с целями повышения благосостояния фирмы. </a:t>
            </a:r>
          </a:p>
          <a:p>
            <a:pPr eaLnBrk="1" hangingPunct="1">
              <a:lnSpc>
                <a:spcPct val="80000"/>
              </a:lnSpc>
              <a:buSzPct val="180000"/>
              <a:buFont typeface="Wingdings" pitchFamily="2" charset="2"/>
              <a:buBlip>
                <a:blip r:embed="rId2"/>
              </a:buBlip>
              <a:defRPr/>
            </a:pPr>
            <a:r>
              <a:rPr lang="ru-RU" sz="1600" b="1" smtClean="0"/>
              <a:t>Не пытайтесь повысить стандарты качества, пока не будете в состоянии полностью оплатить все связанные с этим издержки. </a:t>
            </a:r>
          </a:p>
          <a:p>
            <a:pPr eaLnBrk="1" hangingPunct="1">
              <a:lnSpc>
                <a:spcPct val="80000"/>
              </a:lnSpc>
              <a:buSzPct val="180000"/>
              <a:buFont typeface="Wingdings" pitchFamily="2" charset="2"/>
              <a:buBlip>
                <a:blip r:embed="rId2"/>
              </a:buBlip>
              <a:defRPr/>
            </a:pPr>
            <a:r>
              <a:rPr lang="ru-RU" sz="1600" b="1" smtClean="0"/>
              <a:t>Не создавайте значительного разрыва между декларациями руководства и фактической системой вознаграждения. </a:t>
            </a:r>
          </a:p>
          <a:p>
            <a:pPr eaLnBrk="1" hangingPunct="1">
              <a:lnSpc>
                <a:spcPct val="80000"/>
              </a:lnSpc>
              <a:buSzPct val="180000"/>
              <a:buFont typeface="Wingdings" pitchFamily="2" charset="2"/>
              <a:buBlip>
                <a:blip r:embed="rId2"/>
              </a:buBlip>
              <a:defRPr/>
            </a:pPr>
            <a:r>
              <a:rPr lang="ru-RU" sz="1600" b="1" smtClean="0"/>
              <a:t>Не старайтесь представить дело так, что программы повышения производительности труда фактически направлены на повышение удовлетворенности работой и ее значимости. </a:t>
            </a:r>
          </a:p>
          <a:p>
            <a:pPr eaLnBrk="1" hangingPunct="1">
              <a:lnSpc>
                <a:spcPct val="80000"/>
              </a:lnSpc>
              <a:buSzPct val="180000"/>
              <a:buFont typeface="Wingdings" pitchFamily="2" charset="2"/>
              <a:buBlip>
                <a:blip r:embed="rId2"/>
              </a:buBlip>
              <a:defRPr/>
            </a:pPr>
            <a:r>
              <a:rPr lang="ru-RU" sz="1600" b="1" smtClean="0"/>
              <a:t>Не поддерживайте создание привилегий для руководства, которые расширяют разрыв между сотрудниками. </a:t>
            </a:r>
          </a:p>
        </p:txBody>
      </p:sp>
      <p:pic>
        <p:nvPicPr>
          <p:cNvPr id="78852" name="Picture 6" descr="j029324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755650" y="260350"/>
            <a:ext cx="1223963" cy="901700"/>
          </a:xfrm>
        </p:spPr>
      </p:pic>
      <p:sp>
        <p:nvSpPr>
          <p:cNvPr id="78853" name="Oval 7" descr="Папирус"/>
          <p:cNvSpPr>
            <a:spLocks noChangeArrowheads="1"/>
          </p:cNvSpPr>
          <p:nvPr/>
        </p:nvSpPr>
        <p:spPr bwMode="auto">
          <a:xfrm>
            <a:off x="34925" y="6264275"/>
            <a:ext cx="1873250" cy="549275"/>
          </a:xfrm>
          <a:prstGeom prst="ellipse">
            <a:avLst/>
          </a:prstGeom>
          <a:blipFill dpi="0" rotWithShape="1">
            <a:blip r:embed="rId4"/>
            <a:srcRect/>
            <a:tile tx="0" ty="0" sx="100000" sy="100000" flip="none" algn="tl"/>
          </a:blipFill>
          <a:ln w="9525">
            <a:solidFill>
              <a:schemeClr val="accent1"/>
            </a:solidFill>
            <a:round/>
            <a:headEnd/>
            <a:tailEnd/>
          </a:ln>
        </p:spPr>
        <p:txBody>
          <a:bodyPr wrap="none" anchor="ctr"/>
          <a:lstStyle/>
          <a:p>
            <a:pPr algn="ctr"/>
            <a:r>
              <a:rPr lang="ru-RU" sz="1600" b="1">
                <a:latin typeface="Times New Roman" pitchFamily="18" charset="0"/>
              </a:rPr>
              <a:t>Управление</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fade">
                                      <p:cBhvr>
                                        <p:cTn id="7" dur="2000"/>
                                        <p:tgtEl>
                                          <p:spTgt spid="131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1075">
                                            <p:txEl>
                                              <p:pRg st="0" end="0"/>
                                            </p:txEl>
                                          </p:spTgt>
                                        </p:tgtEl>
                                        <p:attrNameLst>
                                          <p:attrName>style.visibility</p:attrName>
                                        </p:attrNameLst>
                                      </p:cBhvr>
                                      <p:to>
                                        <p:strVal val="visible"/>
                                      </p:to>
                                    </p:set>
                                    <p:animEffect transition="in" filter="wipe(left)">
                                      <p:cBhvr>
                                        <p:cTn id="12" dur="500"/>
                                        <p:tgtEl>
                                          <p:spTgt spid="1310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1075">
                                            <p:txEl>
                                              <p:pRg st="1" end="1"/>
                                            </p:txEl>
                                          </p:spTgt>
                                        </p:tgtEl>
                                        <p:attrNameLst>
                                          <p:attrName>style.visibility</p:attrName>
                                        </p:attrNameLst>
                                      </p:cBhvr>
                                      <p:to>
                                        <p:strVal val="visible"/>
                                      </p:to>
                                    </p:set>
                                    <p:animEffect transition="in" filter="wipe(left)">
                                      <p:cBhvr>
                                        <p:cTn id="17" dur="500"/>
                                        <p:tgtEl>
                                          <p:spTgt spid="1310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1075">
                                            <p:txEl>
                                              <p:pRg st="2" end="2"/>
                                            </p:txEl>
                                          </p:spTgt>
                                        </p:tgtEl>
                                        <p:attrNameLst>
                                          <p:attrName>style.visibility</p:attrName>
                                        </p:attrNameLst>
                                      </p:cBhvr>
                                      <p:to>
                                        <p:strVal val="visible"/>
                                      </p:to>
                                    </p:set>
                                    <p:animEffect transition="in" filter="wipe(left)">
                                      <p:cBhvr>
                                        <p:cTn id="22" dur="500"/>
                                        <p:tgtEl>
                                          <p:spTgt spid="1310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1075">
                                            <p:txEl>
                                              <p:pRg st="3" end="3"/>
                                            </p:txEl>
                                          </p:spTgt>
                                        </p:tgtEl>
                                        <p:attrNameLst>
                                          <p:attrName>style.visibility</p:attrName>
                                        </p:attrNameLst>
                                      </p:cBhvr>
                                      <p:to>
                                        <p:strVal val="visible"/>
                                      </p:to>
                                    </p:set>
                                    <p:animEffect transition="in" filter="wipe(left)">
                                      <p:cBhvr>
                                        <p:cTn id="27" dur="500"/>
                                        <p:tgtEl>
                                          <p:spTgt spid="13107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1075">
                                            <p:txEl>
                                              <p:pRg st="4" end="4"/>
                                            </p:txEl>
                                          </p:spTgt>
                                        </p:tgtEl>
                                        <p:attrNameLst>
                                          <p:attrName>style.visibility</p:attrName>
                                        </p:attrNameLst>
                                      </p:cBhvr>
                                      <p:to>
                                        <p:strVal val="visible"/>
                                      </p:to>
                                    </p:set>
                                    <p:animEffect transition="in" filter="wipe(left)">
                                      <p:cBhvr>
                                        <p:cTn id="32" dur="500"/>
                                        <p:tgtEl>
                                          <p:spTgt spid="13107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1075">
                                            <p:txEl>
                                              <p:pRg st="5" end="5"/>
                                            </p:txEl>
                                          </p:spTgt>
                                        </p:tgtEl>
                                        <p:attrNameLst>
                                          <p:attrName>style.visibility</p:attrName>
                                        </p:attrNameLst>
                                      </p:cBhvr>
                                      <p:to>
                                        <p:strVal val="visible"/>
                                      </p:to>
                                    </p:set>
                                    <p:animEffect transition="in" filter="wipe(left)">
                                      <p:cBhvr>
                                        <p:cTn id="37" dur="500"/>
                                        <p:tgtEl>
                                          <p:spTgt spid="13107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1075">
                                            <p:txEl>
                                              <p:pRg st="6" end="6"/>
                                            </p:txEl>
                                          </p:spTgt>
                                        </p:tgtEl>
                                        <p:attrNameLst>
                                          <p:attrName>style.visibility</p:attrName>
                                        </p:attrNameLst>
                                      </p:cBhvr>
                                      <p:to>
                                        <p:strVal val="visible"/>
                                      </p:to>
                                    </p:set>
                                    <p:animEffect transition="in" filter="wipe(left)">
                                      <p:cBhvr>
                                        <p:cTn id="42" dur="500"/>
                                        <p:tgtEl>
                                          <p:spTgt spid="131075">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1075">
                                            <p:txEl>
                                              <p:pRg st="7" end="7"/>
                                            </p:txEl>
                                          </p:spTgt>
                                        </p:tgtEl>
                                        <p:attrNameLst>
                                          <p:attrName>style.visibility</p:attrName>
                                        </p:attrNameLst>
                                      </p:cBhvr>
                                      <p:to>
                                        <p:strVal val="visible"/>
                                      </p:to>
                                    </p:set>
                                    <p:animEffect transition="in" filter="wipe(left)">
                                      <p:cBhvr>
                                        <p:cTn id="47" dur="500"/>
                                        <p:tgtEl>
                                          <p:spTgt spid="131075">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1075">
                                            <p:txEl>
                                              <p:pRg st="8" end="8"/>
                                            </p:txEl>
                                          </p:spTgt>
                                        </p:tgtEl>
                                        <p:attrNameLst>
                                          <p:attrName>style.visibility</p:attrName>
                                        </p:attrNameLst>
                                      </p:cBhvr>
                                      <p:to>
                                        <p:strVal val="visible"/>
                                      </p:to>
                                    </p:set>
                                    <p:animEffect transition="in" filter="wipe(left)">
                                      <p:cBhvr>
                                        <p:cTn id="52" dur="500"/>
                                        <p:tgtEl>
                                          <p:spTgt spid="131075">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31075">
                                            <p:txEl>
                                              <p:pRg st="9" end="9"/>
                                            </p:txEl>
                                          </p:spTgt>
                                        </p:tgtEl>
                                        <p:attrNameLst>
                                          <p:attrName>style.visibility</p:attrName>
                                        </p:attrNameLst>
                                      </p:cBhvr>
                                      <p:to>
                                        <p:strVal val="visible"/>
                                      </p:to>
                                    </p:set>
                                    <p:animEffect transition="in" filter="wipe(left)">
                                      <p:cBhvr>
                                        <p:cTn id="57" dur="500"/>
                                        <p:tgtEl>
                                          <p:spTgt spid="1310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5" grpId="0" build="p"/>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288" y="344488"/>
            <a:ext cx="7705725" cy="1139825"/>
          </a:xfrm>
        </p:spPr>
        <p:txBody>
          <a:bodyPr/>
          <a:lstStyle/>
          <a:p>
            <a:pPr algn="ctr" eaLnBrk="1" hangingPunct="1">
              <a:defRPr/>
            </a:pPr>
            <a:r>
              <a:rPr lang="ru-RU" sz="3800" b="1" smtClean="0">
                <a:solidFill>
                  <a:srgbClr val="FF3300"/>
                </a:solidFill>
                <a:effectLst>
                  <a:outerShdw blurRad="38100" dist="38100" dir="2700000" algn="tl">
                    <a:srgbClr val="000000"/>
                  </a:outerShdw>
                </a:effectLst>
              </a:rPr>
              <a:t>Выявление проблем организации</a:t>
            </a:r>
            <a:r>
              <a:rPr lang="ru-RU" sz="3800" b="1" smtClean="0">
                <a:effectLst>
                  <a:outerShdw blurRad="38100" dist="38100" dir="2700000" algn="tl">
                    <a:srgbClr val="000000"/>
                  </a:outerShdw>
                </a:effectLst>
              </a:rPr>
              <a:t> </a:t>
            </a:r>
          </a:p>
        </p:txBody>
      </p:sp>
      <p:pic>
        <p:nvPicPr>
          <p:cNvPr id="79875" name="Picture 32" descr="j029324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885113" y="476250"/>
            <a:ext cx="854075" cy="630238"/>
          </a:xfrm>
          <a:noFill/>
        </p:spPr>
      </p:pic>
      <p:grpSp>
        <p:nvGrpSpPr>
          <p:cNvPr id="79876" name="Group 38"/>
          <p:cNvGrpSpPr>
            <a:grpSpLocks/>
          </p:cNvGrpSpPr>
          <p:nvPr/>
        </p:nvGrpSpPr>
        <p:grpSpPr bwMode="auto">
          <a:xfrm>
            <a:off x="325438" y="1196975"/>
            <a:ext cx="8207375" cy="5245100"/>
            <a:chOff x="295" y="799"/>
            <a:chExt cx="5170" cy="3304"/>
          </a:xfrm>
        </p:grpSpPr>
        <p:sp>
          <p:nvSpPr>
            <p:cNvPr id="79879" name="Text Box 5"/>
            <p:cNvSpPr txBox="1">
              <a:spLocks noChangeArrowheads="1"/>
            </p:cNvSpPr>
            <p:nvPr/>
          </p:nvSpPr>
          <p:spPr bwMode="auto">
            <a:xfrm>
              <a:off x="2078" y="799"/>
              <a:ext cx="1426" cy="578"/>
            </a:xfrm>
            <a:prstGeom prst="rect">
              <a:avLst/>
            </a:prstGeom>
            <a:solidFill>
              <a:srgbClr val="A3DA9A"/>
            </a:solidFill>
            <a:ln w="9525">
              <a:solidFill>
                <a:srgbClr val="000000"/>
              </a:solidFill>
              <a:miter lim="800000"/>
              <a:headEnd/>
              <a:tailEnd/>
            </a:ln>
            <a:effectLst>
              <a:prstShdw prst="shdw13" dist="53882" dir="13500000">
                <a:srgbClr val="808080">
                  <a:alpha val="50000"/>
                </a:srgbClr>
              </a:prstShdw>
            </a:effec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600" b="1">
                  <a:latin typeface="Times New Roman" pitchFamily="18" charset="0"/>
                </a:rPr>
                <a:t>Анализ ближайших конкурентов и их возможных действий</a:t>
              </a:r>
            </a:p>
          </p:txBody>
        </p:sp>
        <p:sp>
          <p:nvSpPr>
            <p:cNvPr id="79880" name="Text Box 6"/>
            <p:cNvSpPr txBox="1">
              <a:spLocks noChangeArrowheads="1"/>
            </p:cNvSpPr>
            <p:nvPr/>
          </p:nvSpPr>
          <p:spPr bwMode="auto">
            <a:xfrm>
              <a:off x="3861" y="799"/>
              <a:ext cx="1604" cy="578"/>
            </a:xfrm>
            <a:prstGeom prst="rect">
              <a:avLst/>
            </a:prstGeom>
            <a:solidFill>
              <a:srgbClr val="A3DA9A"/>
            </a:solidFill>
            <a:ln w="9525">
              <a:solidFill>
                <a:srgbClr val="000000"/>
              </a:solidFill>
              <a:miter lim="800000"/>
              <a:headEnd/>
              <a:tailEnd/>
            </a:ln>
            <a:effectLst>
              <a:prstShdw prst="shdw13" dist="53882" dir="13500000">
                <a:srgbClr val="808080">
                  <a:alpha val="50000"/>
                </a:srgbClr>
              </a:prstShdw>
            </a:effec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600" b="1">
                  <a:latin typeface="Times New Roman" pitchFamily="18" charset="0"/>
                </a:rPr>
                <a:t>Анализ потенциала организации, ее сильных и слабых сторон</a:t>
              </a:r>
            </a:p>
          </p:txBody>
        </p:sp>
        <p:sp>
          <p:nvSpPr>
            <p:cNvPr id="79881" name="Text Box 7"/>
            <p:cNvSpPr txBox="1">
              <a:spLocks noChangeArrowheads="1"/>
            </p:cNvSpPr>
            <p:nvPr/>
          </p:nvSpPr>
          <p:spPr bwMode="auto">
            <a:xfrm>
              <a:off x="295" y="799"/>
              <a:ext cx="1426" cy="578"/>
            </a:xfrm>
            <a:prstGeom prst="rect">
              <a:avLst/>
            </a:prstGeom>
            <a:solidFill>
              <a:srgbClr val="A3DA9A">
                <a:alpha val="76862"/>
              </a:srgbClr>
            </a:solidFill>
            <a:ln w="9525">
              <a:solidFill>
                <a:srgbClr val="000000"/>
              </a:solidFill>
              <a:miter lim="800000"/>
              <a:headEnd/>
              <a:tailEnd/>
            </a:ln>
            <a:effectLst>
              <a:prstShdw prst="shdw13" dist="53882" dir="13500000">
                <a:srgbClr val="808080">
                  <a:alpha val="50000"/>
                </a:srgbClr>
              </a:prstShdw>
            </a:effec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endParaRPr lang="ru-RU" sz="1600" b="1">
                <a:latin typeface="Times New Roman" pitchFamily="18" charset="0"/>
              </a:endParaRPr>
            </a:p>
            <a:p>
              <a:pPr algn="ctr" eaLnBrk="1" hangingPunct="1"/>
              <a:r>
                <a:rPr lang="ru-RU" sz="1600" b="1">
                  <a:latin typeface="Times New Roman" pitchFamily="18" charset="0"/>
                </a:rPr>
                <a:t>Анализ макросистемы</a:t>
              </a:r>
            </a:p>
          </p:txBody>
        </p:sp>
        <p:sp>
          <p:nvSpPr>
            <p:cNvPr id="23560" name="Text Box 8"/>
            <p:cNvSpPr txBox="1">
              <a:spLocks noChangeArrowheads="1"/>
            </p:cNvSpPr>
            <p:nvPr/>
          </p:nvSpPr>
          <p:spPr bwMode="auto">
            <a:xfrm>
              <a:off x="1276" y="1625"/>
              <a:ext cx="1426" cy="248"/>
            </a:xfrm>
            <a:prstGeom prst="rect">
              <a:avLst/>
            </a:prstGeom>
            <a:solidFill>
              <a:srgbClr val="FF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pPr algn="ctr">
                <a:defRPr/>
              </a:pPr>
              <a:r>
                <a:rPr lang="ru-RU" sz="2000" b="1">
                  <a:solidFill>
                    <a:srgbClr val="FF3300"/>
                  </a:solidFill>
                  <a:effectLst>
                    <a:outerShdw blurRad="38100" dist="38100" dir="2700000" algn="tl">
                      <a:srgbClr val="C0C0C0"/>
                    </a:outerShdw>
                  </a:effectLst>
                </a:rPr>
                <a:t>ПРОГНОЗЫ</a:t>
              </a:r>
            </a:p>
          </p:txBody>
        </p:sp>
        <p:sp>
          <p:nvSpPr>
            <p:cNvPr id="79883" name="Text Box 9"/>
            <p:cNvSpPr txBox="1">
              <a:spLocks noChangeArrowheads="1"/>
            </p:cNvSpPr>
            <p:nvPr/>
          </p:nvSpPr>
          <p:spPr bwMode="auto">
            <a:xfrm>
              <a:off x="562" y="2038"/>
              <a:ext cx="4814" cy="248"/>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a:flatTx/>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600" b="1">
                  <a:latin typeface="Times New Roman" pitchFamily="18" charset="0"/>
                </a:rPr>
                <a:t>Соответствует ли развитие ситуации укреплению преимуществ организации?</a:t>
              </a:r>
            </a:p>
          </p:txBody>
        </p:sp>
        <p:sp>
          <p:nvSpPr>
            <p:cNvPr id="79884" name="Text Box 10"/>
            <p:cNvSpPr txBox="1">
              <a:spLocks noChangeArrowheads="1"/>
            </p:cNvSpPr>
            <p:nvPr/>
          </p:nvSpPr>
          <p:spPr bwMode="auto">
            <a:xfrm>
              <a:off x="473" y="2617"/>
              <a:ext cx="713" cy="247"/>
            </a:xfrm>
            <a:prstGeom prst="rect">
              <a:avLst/>
            </a:prstGeom>
            <a:solidFill>
              <a:srgbClr val="FFCCFF"/>
            </a:solidFill>
            <a:ln w="9525">
              <a:miter lim="800000"/>
              <a:headEnd/>
              <a:tailEnd/>
            </a:ln>
            <a:scene3d>
              <a:camera prst="legacyPerspectiveFront">
                <a:rot lat="20099993" lon="1500000" rev="0"/>
              </a:camera>
              <a:lightRig rig="legacyFlat4" dir="b"/>
            </a:scene3d>
            <a:sp3d extrusionH="430200" prstMaterial="legacyMatte">
              <a:bevelT w="13500" h="13500" prst="angle"/>
              <a:bevelB w="13500" h="13500" prst="angle"/>
              <a:extrusionClr>
                <a:srgbClr val="FFCCFF"/>
              </a:extrusionClr>
            </a:sp3d>
          </p:spPr>
          <p:txBody>
            <a:bodyPr>
              <a:flatTx/>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600" b="1">
                  <a:latin typeface="Times New Roman" pitchFamily="18" charset="0"/>
                </a:rPr>
                <a:t>ДА</a:t>
              </a:r>
            </a:p>
          </p:txBody>
        </p:sp>
        <p:sp>
          <p:nvSpPr>
            <p:cNvPr id="79885" name="Text Box 11"/>
            <p:cNvSpPr txBox="1">
              <a:spLocks noChangeArrowheads="1"/>
            </p:cNvSpPr>
            <p:nvPr/>
          </p:nvSpPr>
          <p:spPr bwMode="auto">
            <a:xfrm>
              <a:off x="4484" y="2617"/>
              <a:ext cx="714" cy="247"/>
            </a:xfrm>
            <a:prstGeom prst="rect">
              <a:avLst/>
            </a:prstGeom>
            <a:solidFill>
              <a:schemeClr val="bg1"/>
            </a:solidFill>
            <a:ln w="9525">
              <a:miter lim="800000"/>
              <a:headEnd/>
              <a:tailEnd/>
            </a:ln>
            <a:scene3d>
              <a:camera prst="legacyPerspectiveFront">
                <a:rot lat="20099993" lon="20099993" rev="0"/>
              </a:camera>
              <a:lightRig rig="legacyFlat2" dir="t"/>
            </a:scene3d>
            <a:sp3d extrusionH="430200" prstMaterial="legacyMatte">
              <a:bevelT w="13500" h="13500" prst="angle"/>
              <a:bevelB w="13500" h="13500" prst="angle"/>
              <a:extrusionClr>
                <a:schemeClr val="bg1"/>
              </a:extrusionClr>
            </a:sp3d>
          </p:spPr>
          <p:txBody>
            <a:bodyPr>
              <a:flatTx/>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600" b="1">
                  <a:latin typeface="Times New Roman" pitchFamily="18" charset="0"/>
                </a:rPr>
                <a:t>НЕТ</a:t>
              </a:r>
            </a:p>
          </p:txBody>
        </p:sp>
        <p:sp>
          <p:nvSpPr>
            <p:cNvPr id="79886" name="Text Box 12"/>
            <p:cNvSpPr txBox="1">
              <a:spLocks noChangeArrowheads="1"/>
            </p:cNvSpPr>
            <p:nvPr/>
          </p:nvSpPr>
          <p:spPr bwMode="auto">
            <a:xfrm>
              <a:off x="4484" y="3030"/>
              <a:ext cx="714" cy="247"/>
            </a:xfrm>
            <a:prstGeom prst="rect">
              <a:avLst/>
            </a:prstGeom>
            <a:solidFill>
              <a:schemeClr val="bg1"/>
            </a:solidFill>
            <a:ln w="9525">
              <a:miter lim="800000"/>
              <a:headEnd/>
              <a:tailEnd/>
            </a:ln>
            <a:scene3d>
              <a:camera prst="legacyPerspectiveFront">
                <a:rot lat="20099993" lon="20099993" rev="0"/>
              </a:camera>
              <a:lightRig rig="legacyFlat2" dir="t"/>
            </a:scene3d>
            <a:sp3d extrusionH="430200" prstMaterial="legacyMatte">
              <a:bevelT w="13500" h="13500" prst="angle"/>
              <a:bevelB w="13500" h="13500" prst="angle"/>
              <a:extrusionClr>
                <a:schemeClr val="bg1"/>
              </a:extrusionClr>
            </a:sp3d>
          </p:spPr>
          <p:txBody>
            <a:bodyPr>
              <a:flatTx/>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600" b="1">
                  <a:latin typeface="Times New Roman" pitchFamily="18" charset="0"/>
                </a:rPr>
                <a:t>РИСК</a:t>
              </a:r>
            </a:p>
          </p:txBody>
        </p:sp>
        <p:sp>
          <p:nvSpPr>
            <p:cNvPr id="79887" name="Text Box 13"/>
            <p:cNvSpPr txBox="1">
              <a:spLocks noChangeArrowheads="1"/>
            </p:cNvSpPr>
            <p:nvPr/>
          </p:nvSpPr>
          <p:spPr bwMode="auto">
            <a:xfrm>
              <a:off x="473" y="3030"/>
              <a:ext cx="713" cy="247"/>
            </a:xfrm>
            <a:prstGeom prst="rect">
              <a:avLst/>
            </a:prstGeom>
            <a:solidFill>
              <a:srgbClr val="FFCCFF"/>
            </a:solidFill>
            <a:ln w="9525">
              <a:miter lim="800000"/>
              <a:headEnd/>
              <a:tailEnd/>
            </a:ln>
            <a:scene3d>
              <a:camera prst="legacyPerspectiveFront">
                <a:rot lat="20099993" lon="1500000" rev="0"/>
              </a:camera>
              <a:lightRig rig="legacyFlat4" dir="b"/>
            </a:scene3d>
            <a:sp3d extrusionH="430200" prstMaterial="legacyMatte">
              <a:bevelT w="13500" h="13500" prst="angle"/>
              <a:bevelB w="13500" h="13500" prst="angle"/>
              <a:extrusionClr>
                <a:srgbClr val="FFCCFF"/>
              </a:extrusionClr>
            </a:sp3d>
          </p:spPr>
          <p:txBody>
            <a:bodyPr>
              <a:flatTx/>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600" b="1">
                  <a:latin typeface="Times New Roman" pitchFamily="18" charset="0"/>
                </a:rPr>
                <a:t>ШАНСЫ</a:t>
              </a:r>
            </a:p>
          </p:txBody>
        </p:sp>
        <p:sp>
          <p:nvSpPr>
            <p:cNvPr id="79888" name="Text Box 14"/>
            <p:cNvSpPr txBox="1">
              <a:spLocks noChangeArrowheads="1"/>
            </p:cNvSpPr>
            <p:nvPr/>
          </p:nvSpPr>
          <p:spPr bwMode="auto">
            <a:xfrm>
              <a:off x="1543" y="3030"/>
              <a:ext cx="2496" cy="247"/>
            </a:xfrm>
            <a:prstGeom prst="rect">
              <a:avLst/>
            </a:prstGeom>
            <a:solidFill>
              <a:srgbClr val="FF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600" b="1">
                  <a:latin typeface="Times New Roman" pitchFamily="18" charset="0"/>
                </a:rPr>
                <a:t>Проблемы развития организации</a:t>
              </a:r>
            </a:p>
          </p:txBody>
        </p:sp>
        <p:sp>
          <p:nvSpPr>
            <p:cNvPr id="79889" name="Text Box 15"/>
            <p:cNvSpPr txBox="1">
              <a:spLocks noChangeArrowheads="1"/>
            </p:cNvSpPr>
            <p:nvPr/>
          </p:nvSpPr>
          <p:spPr bwMode="auto">
            <a:xfrm>
              <a:off x="1543" y="3443"/>
              <a:ext cx="2496" cy="248"/>
            </a:xfrm>
            <a:prstGeom prst="rect">
              <a:avLst/>
            </a:prstGeom>
            <a:solidFill>
              <a:srgbClr val="FF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600" b="1">
                  <a:latin typeface="Times New Roman" pitchFamily="18" charset="0"/>
                </a:rPr>
                <a:t>Определение стратегических целей</a:t>
              </a:r>
            </a:p>
          </p:txBody>
        </p:sp>
        <p:sp>
          <p:nvSpPr>
            <p:cNvPr id="79890" name="Text Box 16"/>
            <p:cNvSpPr txBox="1">
              <a:spLocks noChangeArrowheads="1"/>
            </p:cNvSpPr>
            <p:nvPr/>
          </p:nvSpPr>
          <p:spPr bwMode="auto">
            <a:xfrm>
              <a:off x="1543" y="3855"/>
              <a:ext cx="2496" cy="248"/>
            </a:xfrm>
            <a:prstGeom prst="rect">
              <a:avLst/>
            </a:prstGeom>
            <a:solidFill>
              <a:srgbClr val="FF00FF">
                <a:alpha val="6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00FF"/>
              </a:extrusionClr>
            </a:sp3d>
          </p:spPr>
          <p:txBody>
            <a:bodyPr>
              <a:flatTx/>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600" b="1">
                  <a:latin typeface="Times New Roman" pitchFamily="18" charset="0"/>
                </a:rPr>
                <a:t>Разработка стратегий</a:t>
              </a:r>
            </a:p>
          </p:txBody>
        </p:sp>
        <p:sp>
          <p:nvSpPr>
            <p:cNvPr id="79891" name="Line 19"/>
            <p:cNvSpPr>
              <a:spLocks noChangeShapeType="1"/>
            </p:cNvSpPr>
            <p:nvPr/>
          </p:nvSpPr>
          <p:spPr bwMode="auto">
            <a:xfrm>
              <a:off x="830" y="1377"/>
              <a:ext cx="0" cy="66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9892" name="Line 20"/>
            <p:cNvSpPr>
              <a:spLocks noChangeShapeType="1"/>
            </p:cNvSpPr>
            <p:nvPr/>
          </p:nvSpPr>
          <p:spPr bwMode="auto">
            <a:xfrm>
              <a:off x="3058" y="1377"/>
              <a:ext cx="0" cy="66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9893" name="Line 21"/>
            <p:cNvSpPr>
              <a:spLocks noChangeShapeType="1"/>
            </p:cNvSpPr>
            <p:nvPr/>
          </p:nvSpPr>
          <p:spPr bwMode="auto">
            <a:xfrm>
              <a:off x="4930" y="1377"/>
              <a:ext cx="0" cy="66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9894" name="Line 22"/>
            <p:cNvSpPr>
              <a:spLocks noChangeShapeType="1"/>
            </p:cNvSpPr>
            <p:nvPr/>
          </p:nvSpPr>
          <p:spPr bwMode="auto">
            <a:xfrm>
              <a:off x="830" y="2451"/>
              <a:ext cx="41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9895" name="Line 23"/>
            <p:cNvSpPr>
              <a:spLocks noChangeShapeType="1"/>
            </p:cNvSpPr>
            <p:nvPr/>
          </p:nvSpPr>
          <p:spPr bwMode="auto">
            <a:xfrm>
              <a:off x="2969" y="2286"/>
              <a:ext cx="0" cy="16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9896" name="Line 24"/>
            <p:cNvSpPr>
              <a:spLocks noChangeShapeType="1"/>
            </p:cNvSpPr>
            <p:nvPr/>
          </p:nvSpPr>
          <p:spPr bwMode="auto">
            <a:xfrm>
              <a:off x="830" y="2451"/>
              <a:ext cx="0" cy="1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9897" name="Line 25"/>
            <p:cNvSpPr>
              <a:spLocks noChangeShapeType="1"/>
            </p:cNvSpPr>
            <p:nvPr/>
          </p:nvSpPr>
          <p:spPr bwMode="auto">
            <a:xfrm>
              <a:off x="4930" y="2451"/>
              <a:ext cx="0" cy="1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9898" name="Line 26"/>
            <p:cNvSpPr>
              <a:spLocks noChangeShapeType="1"/>
            </p:cNvSpPr>
            <p:nvPr/>
          </p:nvSpPr>
          <p:spPr bwMode="auto">
            <a:xfrm>
              <a:off x="830" y="2901"/>
              <a:ext cx="0" cy="1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9899" name="Line 27"/>
            <p:cNvSpPr>
              <a:spLocks noChangeShapeType="1"/>
            </p:cNvSpPr>
            <p:nvPr/>
          </p:nvSpPr>
          <p:spPr bwMode="auto">
            <a:xfrm>
              <a:off x="4930" y="2901"/>
              <a:ext cx="0" cy="1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9900" name="Line 28"/>
            <p:cNvSpPr>
              <a:spLocks noChangeShapeType="1"/>
            </p:cNvSpPr>
            <p:nvPr/>
          </p:nvSpPr>
          <p:spPr bwMode="auto">
            <a:xfrm>
              <a:off x="1186" y="3112"/>
              <a:ext cx="35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9901" name="Line 29"/>
            <p:cNvSpPr>
              <a:spLocks noChangeShapeType="1"/>
            </p:cNvSpPr>
            <p:nvPr/>
          </p:nvSpPr>
          <p:spPr bwMode="auto">
            <a:xfrm flipH="1">
              <a:off x="4039" y="3195"/>
              <a:ext cx="44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9902" name="Line 30"/>
            <p:cNvSpPr>
              <a:spLocks noChangeShapeType="1"/>
            </p:cNvSpPr>
            <p:nvPr/>
          </p:nvSpPr>
          <p:spPr bwMode="auto">
            <a:xfrm>
              <a:off x="2791" y="3277"/>
              <a:ext cx="0" cy="1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9903" name="Line 31"/>
            <p:cNvSpPr>
              <a:spLocks noChangeShapeType="1"/>
            </p:cNvSpPr>
            <p:nvPr/>
          </p:nvSpPr>
          <p:spPr bwMode="auto">
            <a:xfrm>
              <a:off x="2791" y="3691"/>
              <a:ext cx="0" cy="16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79904" name="Line 34"/>
            <p:cNvSpPr>
              <a:spLocks noChangeShapeType="1"/>
            </p:cNvSpPr>
            <p:nvPr/>
          </p:nvSpPr>
          <p:spPr bwMode="auto">
            <a:xfrm>
              <a:off x="1520" y="1389"/>
              <a:ext cx="0" cy="1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ru-RU"/>
            </a:p>
          </p:txBody>
        </p:sp>
        <p:sp>
          <p:nvSpPr>
            <p:cNvPr id="79905" name="Line 35"/>
            <p:cNvSpPr>
              <a:spLocks noChangeShapeType="1"/>
            </p:cNvSpPr>
            <p:nvPr/>
          </p:nvSpPr>
          <p:spPr bwMode="auto">
            <a:xfrm>
              <a:off x="2517" y="1389"/>
              <a:ext cx="0" cy="1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ru-RU"/>
            </a:p>
          </p:txBody>
        </p:sp>
      </p:grpSp>
      <p:sp>
        <p:nvSpPr>
          <p:cNvPr id="79877" name="Oval 36" descr="Папирус"/>
          <p:cNvSpPr>
            <a:spLocks noChangeArrowheads="1"/>
          </p:cNvSpPr>
          <p:nvPr/>
        </p:nvSpPr>
        <p:spPr bwMode="auto">
          <a:xfrm>
            <a:off x="34925" y="6264275"/>
            <a:ext cx="1873250" cy="549275"/>
          </a:xfrm>
          <a:prstGeom prst="ellipse">
            <a:avLst/>
          </a:prstGeom>
          <a:blipFill dpi="0" rotWithShape="1">
            <a:blip r:embed="rId3"/>
            <a:srcRect/>
            <a:tile tx="0" ty="0" sx="100000" sy="100000" flip="none" algn="tl"/>
          </a:blipFill>
          <a:ln w="9525">
            <a:solidFill>
              <a:schemeClr val="accent1"/>
            </a:solidFill>
            <a:round/>
            <a:headEnd/>
            <a:tailEnd/>
          </a:ln>
        </p:spPr>
        <p:txBody>
          <a:bodyPr wrap="none" anchor="ctr"/>
          <a:lstStyle/>
          <a:p>
            <a:pPr algn="ctr"/>
            <a:r>
              <a:rPr lang="ru-RU" sz="1600" b="1">
                <a:latin typeface="Times New Roman" pitchFamily="18" charset="0"/>
              </a:rPr>
              <a:t>Управление</a:t>
            </a:r>
          </a:p>
        </p:txBody>
      </p:sp>
      <p:sp>
        <p:nvSpPr>
          <p:cNvPr id="79878" name="Oval 37" descr="Фиолетовый узор"/>
          <p:cNvSpPr>
            <a:spLocks noChangeArrowheads="1"/>
          </p:cNvSpPr>
          <p:nvPr/>
        </p:nvSpPr>
        <p:spPr bwMode="auto">
          <a:xfrm>
            <a:off x="6084888" y="6308725"/>
            <a:ext cx="3024187" cy="477838"/>
          </a:xfrm>
          <a:prstGeom prst="ellipse">
            <a:avLst/>
          </a:prstGeom>
          <a:blipFill dpi="0" rotWithShape="1">
            <a:blip r:embed="rId4"/>
            <a:srcRect/>
            <a:tile tx="0" ty="0" sx="100000" sy="100000" flip="none" algn="tl"/>
          </a:blipFill>
          <a:ln w="9525">
            <a:solidFill>
              <a:schemeClr val="tx1"/>
            </a:solidFill>
            <a:round/>
            <a:headEnd/>
            <a:tailEnd/>
          </a:ln>
        </p:spPr>
        <p:txBody>
          <a:bodyPr wrap="none" anchor="ctr"/>
          <a:lstStyle/>
          <a:p>
            <a:pPr algn="ctr"/>
            <a:r>
              <a:rPr lang="ru-RU" sz="1600" b="1" dirty="0" smtClean="0">
                <a:solidFill>
                  <a:srgbClr val="FFFFFF"/>
                </a:solidFill>
                <a:latin typeface="Times New Roman" pitchFamily="18" charset="0"/>
              </a:rPr>
              <a:t>поведение </a:t>
            </a:r>
            <a:r>
              <a:rPr lang="ru-RU" sz="1600" b="1" dirty="0">
                <a:solidFill>
                  <a:srgbClr val="FFFFFF"/>
                </a:solidFill>
                <a:latin typeface="Times New Roman" pitchFamily="18" charset="0"/>
              </a:rPr>
              <a:t>организации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23554"/>
                                        </p:tgtEl>
                                      </p:cBhvr>
                                    </p:animEffect>
                                    <p:animScale>
                                      <p:cBhvr>
                                        <p:cTn id="7" dur="250" autoRev="1" fill="hold"/>
                                        <p:tgtEl>
                                          <p:spTgt spid="235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solidFill>
            <a:srgbClr val="DDDDDD"/>
          </a:solidFill>
          <a:effectLst>
            <a:outerShdw dist="107763" dir="18900000" algn="ctr" rotWithShape="0">
              <a:schemeClr val="bg2">
                <a:alpha val="50000"/>
              </a:schemeClr>
            </a:outerShdw>
          </a:effectLst>
        </p:spPr>
        <p:txBody>
          <a:bodyPr/>
          <a:lstStyle/>
          <a:p>
            <a:pPr algn="ctr" eaLnBrk="1" hangingPunct="1">
              <a:lnSpc>
                <a:spcPct val="70000"/>
              </a:lnSpc>
              <a:defRPr/>
            </a:pPr>
            <a:r>
              <a:rPr lang="ru-RU" sz="3800" b="1" smtClean="0">
                <a:effectLst>
                  <a:outerShdw blurRad="38100" dist="38100" dir="2700000" algn="tl">
                    <a:srgbClr val="000000"/>
                  </a:outerShdw>
                </a:effectLst>
              </a:rPr>
              <a:t>Процесс формирования организационной структуры</a:t>
            </a:r>
            <a:br>
              <a:rPr lang="ru-RU" sz="3800" b="1" smtClean="0">
                <a:effectLst>
                  <a:outerShdw blurRad="38100" dist="38100" dir="2700000" algn="tl">
                    <a:srgbClr val="000000"/>
                  </a:outerShdw>
                </a:effectLst>
              </a:rPr>
            </a:br>
            <a:endParaRPr lang="ru-RU" sz="3800" b="1" smtClean="0">
              <a:effectLst>
                <a:outerShdw blurRad="38100" dist="38100" dir="2700000" algn="tl">
                  <a:srgbClr val="000000"/>
                </a:outerShdw>
              </a:effectLst>
            </a:endParaRPr>
          </a:p>
        </p:txBody>
      </p:sp>
      <p:sp>
        <p:nvSpPr>
          <p:cNvPr id="60420" name="AutoShape 4"/>
          <p:cNvSpPr>
            <a:spLocks noChangeArrowheads="1"/>
          </p:cNvSpPr>
          <p:nvPr/>
        </p:nvSpPr>
        <p:spPr bwMode="auto">
          <a:xfrm>
            <a:off x="1258888" y="4149725"/>
            <a:ext cx="2879725" cy="2016125"/>
          </a:xfrm>
          <a:prstGeom prst="wedgeRectCallout">
            <a:avLst>
              <a:gd name="adj1" fmla="val 64829"/>
              <a:gd name="adj2" fmla="val -202046"/>
            </a:avLst>
          </a:prstGeom>
          <a:gradFill rotWithShape="1">
            <a:gsLst>
              <a:gs pos="0">
                <a:schemeClr val="accent2"/>
              </a:gs>
              <a:gs pos="100000">
                <a:schemeClr val="accent2">
                  <a:gamma/>
                  <a:shade val="0"/>
                  <a:invGamma/>
                </a:schemeClr>
              </a:gs>
            </a:gsLst>
            <a:lin ang="5400000" scaled="1"/>
          </a:gradFill>
          <a:ln w="9525">
            <a:solidFill>
              <a:schemeClr val="tx1"/>
            </a:solidFill>
            <a:miter lim="800000"/>
            <a:headEnd/>
            <a:tailEnd/>
          </a:ln>
          <a:effectLst>
            <a:outerShdw dist="107763" dir="2700000" algn="ctr" rotWithShape="0">
              <a:schemeClr val="bg2">
                <a:alpha val="50000"/>
              </a:schemeClr>
            </a:outerShdw>
          </a:effectLst>
        </p:spPr>
        <p:txBody>
          <a:bodyPr/>
          <a:lstStyle/>
          <a:p>
            <a:pPr algn="ctr">
              <a:defRPr/>
            </a:pPr>
            <a:endParaRPr lang="ru-RU" sz="1800" i="1"/>
          </a:p>
          <a:p>
            <a:pPr algn="ctr">
              <a:defRPr/>
            </a:pPr>
            <a:endParaRPr lang="ru-RU" sz="1800" i="1"/>
          </a:p>
          <a:p>
            <a:pPr algn="ctr">
              <a:defRPr/>
            </a:pPr>
            <a:r>
              <a:rPr lang="ru-RU" sz="1800" b="1" i="1">
                <a:solidFill>
                  <a:srgbClr val="FFFFFF"/>
                </a:solidFill>
              </a:rPr>
              <a:t>Регламентация организационной структуры</a:t>
            </a:r>
          </a:p>
        </p:txBody>
      </p:sp>
      <p:sp>
        <p:nvSpPr>
          <p:cNvPr id="60421" name="AutoShape 5"/>
          <p:cNvSpPr>
            <a:spLocks noChangeArrowheads="1"/>
          </p:cNvSpPr>
          <p:nvPr/>
        </p:nvSpPr>
        <p:spPr bwMode="auto">
          <a:xfrm>
            <a:off x="5867400" y="1844675"/>
            <a:ext cx="2879725" cy="1368425"/>
          </a:xfrm>
          <a:prstGeom prst="wedgeRectCallout">
            <a:avLst>
              <a:gd name="adj1" fmla="val -94764"/>
              <a:gd name="adj2" fmla="val -104639"/>
            </a:avLst>
          </a:prstGeom>
          <a:gradFill rotWithShape="1">
            <a:gsLst>
              <a:gs pos="0">
                <a:schemeClr val="accent2"/>
              </a:gs>
              <a:gs pos="100000">
                <a:schemeClr val="accent2">
                  <a:gamma/>
                  <a:shade val="0"/>
                  <a:invGamma/>
                </a:schemeClr>
              </a:gs>
            </a:gsLst>
            <a:lin ang="5400000" scaled="1"/>
          </a:gradFill>
          <a:ln w="9525">
            <a:solidFill>
              <a:schemeClr val="tx1"/>
            </a:solidFill>
            <a:miter lim="800000"/>
            <a:headEnd/>
            <a:tailEnd/>
          </a:ln>
          <a:effectLst>
            <a:outerShdw dist="107763" dir="2700000" algn="ctr" rotWithShape="0">
              <a:schemeClr val="bg2">
                <a:alpha val="50000"/>
              </a:schemeClr>
            </a:outerShdw>
          </a:effectLst>
        </p:spPr>
        <p:txBody>
          <a:bodyPr/>
          <a:lstStyle/>
          <a:p>
            <a:pPr algn="ctr">
              <a:spcBef>
                <a:spcPct val="20000"/>
              </a:spcBef>
              <a:buClr>
                <a:schemeClr val="accent1"/>
              </a:buClr>
              <a:buSzPct val="65000"/>
              <a:buFont typeface="Wingdings" pitchFamily="2" charset="2"/>
              <a:buNone/>
              <a:defRPr/>
            </a:pPr>
            <a:r>
              <a:rPr lang="ru-RU" sz="1800" b="1" i="1">
                <a:solidFill>
                  <a:srgbClr val="FFFFFF"/>
                </a:solidFill>
              </a:rPr>
              <a:t>Разработка состава основных подразделений и связей между ними</a:t>
            </a:r>
            <a:r>
              <a:rPr lang="ru-RU" sz="1800" b="1" i="1"/>
              <a:t> </a:t>
            </a:r>
          </a:p>
          <a:p>
            <a:pPr algn="ctr">
              <a:defRPr/>
            </a:pPr>
            <a:endParaRPr lang="ru-RU" sz="1800" b="1" i="1"/>
          </a:p>
        </p:txBody>
      </p:sp>
      <p:sp>
        <p:nvSpPr>
          <p:cNvPr id="60422" name="AutoShape 6"/>
          <p:cNvSpPr>
            <a:spLocks noChangeArrowheads="1"/>
          </p:cNvSpPr>
          <p:nvPr/>
        </p:nvSpPr>
        <p:spPr bwMode="auto">
          <a:xfrm>
            <a:off x="396875" y="1844675"/>
            <a:ext cx="2879725" cy="1368425"/>
          </a:xfrm>
          <a:prstGeom prst="wedgeRectCallout">
            <a:avLst>
              <a:gd name="adj1" fmla="val 95426"/>
              <a:gd name="adj2" fmla="val -105454"/>
            </a:avLst>
          </a:prstGeom>
          <a:gradFill rotWithShape="1">
            <a:gsLst>
              <a:gs pos="0">
                <a:schemeClr val="accent2"/>
              </a:gs>
              <a:gs pos="100000">
                <a:schemeClr val="accent2">
                  <a:gamma/>
                  <a:shade val="0"/>
                  <a:invGamma/>
                </a:schemeClr>
              </a:gs>
            </a:gsLst>
            <a:lin ang="5400000" scaled="1"/>
          </a:gradFill>
          <a:ln w="9525">
            <a:solidFill>
              <a:schemeClr val="tx1"/>
            </a:solidFill>
            <a:miter lim="800000"/>
            <a:headEnd/>
            <a:tailEnd/>
          </a:ln>
          <a:effectLst>
            <a:outerShdw dist="107763" dir="2700000" algn="ctr" rotWithShape="0">
              <a:schemeClr val="bg2">
                <a:alpha val="50000"/>
              </a:schemeClr>
            </a:outerShdw>
          </a:effectLst>
        </p:spPr>
        <p:txBody>
          <a:bodyPr/>
          <a:lstStyle/>
          <a:p>
            <a:pPr algn="ctr">
              <a:defRPr/>
            </a:pPr>
            <a:endParaRPr lang="ru-RU" sz="1800" i="1"/>
          </a:p>
          <a:p>
            <a:pPr algn="ctr">
              <a:defRPr/>
            </a:pPr>
            <a:r>
              <a:rPr lang="ru-RU" sz="1800" b="1" i="1">
                <a:solidFill>
                  <a:srgbClr val="FFFFFF"/>
                </a:solidFill>
              </a:rPr>
              <a:t>Формирование общей структурной схемы организации</a:t>
            </a:r>
          </a:p>
        </p:txBody>
      </p:sp>
      <p:sp>
        <p:nvSpPr>
          <p:cNvPr id="60425" name="AutoShape 9"/>
          <p:cNvSpPr>
            <a:spLocks noChangeArrowheads="1"/>
          </p:cNvSpPr>
          <p:nvPr/>
        </p:nvSpPr>
        <p:spPr bwMode="auto">
          <a:xfrm>
            <a:off x="5003800" y="4149725"/>
            <a:ext cx="2879725" cy="2016125"/>
          </a:xfrm>
          <a:prstGeom prst="wedgeRectCallout">
            <a:avLst>
              <a:gd name="adj1" fmla="val -64884"/>
              <a:gd name="adj2" fmla="val -202912"/>
            </a:avLst>
          </a:prstGeom>
          <a:gradFill rotWithShape="1">
            <a:gsLst>
              <a:gs pos="0">
                <a:schemeClr val="accent2"/>
              </a:gs>
              <a:gs pos="100000">
                <a:schemeClr val="accent2">
                  <a:gamma/>
                  <a:shade val="0"/>
                  <a:invGamma/>
                </a:schemeClr>
              </a:gs>
            </a:gsLst>
            <a:lin ang="5400000" scaled="1"/>
          </a:gradFill>
          <a:ln w="9525">
            <a:solidFill>
              <a:schemeClr val="tx1"/>
            </a:solidFill>
            <a:miter lim="800000"/>
            <a:headEnd/>
            <a:tailEnd/>
          </a:ln>
          <a:effectLst>
            <a:outerShdw dist="107763" dir="2700000" algn="ctr" rotWithShape="0">
              <a:schemeClr val="bg2">
                <a:alpha val="50000"/>
              </a:schemeClr>
            </a:outerShdw>
          </a:effectLst>
        </p:spPr>
        <p:txBody>
          <a:bodyPr/>
          <a:lstStyle/>
          <a:p>
            <a:pPr algn="ctr">
              <a:spcBef>
                <a:spcPct val="20000"/>
              </a:spcBef>
              <a:buClr>
                <a:schemeClr val="accent1"/>
              </a:buClr>
              <a:buSzPct val="65000"/>
              <a:buFont typeface="Wingdings" pitchFamily="2" charset="2"/>
              <a:buNone/>
              <a:defRPr/>
            </a:pPr>
            <a:r>
              <a:rPr lang="ru-RU" sz="1600" b="1" i="1">
                <a:solidFill>
                  <a:srgbClr val="FFFFFF"/>
                </a:solidFill>
              </a:rPr>
              <a:t>Разработка карты (матрицы) распределения прав и ответственности между органами линейно-функциональной и программно-целевой структур</a:t>
            </a:r>
          </a:p>
          <a:p>
            <a:pPr algn="ctr">
              <a:defRPr/>
            </a:pPr>
            <a:endParaRPr lang="ru-RU" sz="1600" b="1" i="1">
              <a:solidFill>
                <a:srgbClr val="FFFFFF"/>
              </a:solidFill>
            </a:endParaRPr>
          </a:p>
        </p:txBody>
      </p:sp>
      <p:pic>
        <p:nvPicPr>
          <p:cNvPr id="80903" name="Picture 10" descr="j029324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39750" y="476250"/>
            <a:ext cx="711200" cy="523875"/>
          </a:xfrm>
          <a:noFill/>
        </p:spPr>
      </p:pic>
      <p:sp>
        <p:nvSpPr>
          <p:cNvPr id="80904" name="Oval 12" descr="Фиолетовый узор"/>
          <p:cNvSpPr>
            <a:spLocks noChangeArrowheads="1"/>
          </p:cNvSpPr>
          <p:nvPr/>
        </p:nvSpPr>
        <p:spPr bwMode="auto">
          <a:xfrm>
            <a:off x="6084888" y="6308725"/>
            <a:ext cx="3024187" cy="477838"/>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pPr algn="ctr"/>
            <a:r>
              <a:rPr lang="ru-RU" sz="1600" b="1" dirty="0" smtClean="0">
                <a:solidFill>
                  <a:srgbClr val="FFFFFF"/>
                </a:solidFill>
                <a:latin typeface="Times New Roman" pitchFamily="18" charset="0"/>
              </a:rPr>
              <a:t>поведение </a:t>
            </a:r>
            <a:r>
              <a:rPr lang="ru-RU" sz="1600" b="1" dirty="0">
                <a:solidFill>
                  <a:srgbClr val="FFFFFF"/>
                </a:solidFill>
                <a:latin typeface="Times New Roman" pitchFamily="18" charset="0"/>
              </a:rPr>
              <a:t>организации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0418">
                                            <p:txEl>
                                              <p:charRg st="4294967295" end="4294967295"/>
                                            </p:txEl>
                                          </p:spTgt>
                                        </p:tgtEl>
                                        <p:attrNameLst>
                                          <p:attrName>style.visibility</p:attrName>
                                        </p:attrNameLst>
                                      </p:cBhvr>
                                      <p:to>
                                        <p:strVal val="visible"/>
                                      </p:to>
                                    </p:set>
                                    <p:animEffect transition="in" filter="fade">
                                      <p:cBhvr>
                                        <p:cTn id="7" dur="1000"/>
                                        <p:tgtEl>
                                          <p:spTgt spid="60418">
                                            <p:txEl>
                                              <p:charRg st="4294967295" end="4294967295"/>
                                            </p:txEl>
                                          </p:spTgt>
                                        </p:tgtEl>
                                      </p:cBhvr>
                                    </p:animEffect>
                                    <p:anim calcmode="lin" valueType="num">
                                      <p:cBhvr>
                                        <p:cTn id="8" dur="1000" fill="hold"/>
                                        <p:tgtEl>
                                          <p:spTgt spid="60418">
                                            <p:txEl>
                                              <p:charRg st="4294967295" end="4294967295"/>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60418">
                                            <p:txEl>
                                              <p:charRg st="4294967295" end="429496729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0418">
                                            <p:txEl>
                                              <p:charRg st="4294967295" end="429496729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ctr" eaLnBrk="1" hangingPunct="1">
              <a:lnSpc>
                <a:spcPct val="70000"/>
              </a:lnSpc>
              <a:defRPr/>
            </a:pPr>
            <a:r>
              <a:rPr lang="ru-RU" sz="2800" b="1" smtClean="0">
                <a:effectLst>
                  <a:outerShdw blurRad="38100" dist="38100" dir="2700000" algn="tl">
                    <a:srgbClr val="000000"/>
                  </a:outerShdw>
                </a:effectLst>
              </a:rPr>
              <a:t>Направления совершенствования </a:t>
            </a:r>
            <a:r>
              <a:rPr lang="en-US" sz="2800" b="1" smtClean="0">
                <a:effectLst>
                  <a:outerShdw blurRad="38100" dist="38100" dir="2700000" algn="tl">
                    <a:srgbClr val="000000"/>
                  </a:outerShdw>
                </a:effectLst>
              </a:rPr>
              <a:t>организационной структур</a:t>
            </a:r>
            <a:r>
              <a:rPr lang="ru-RU" sz="2800" b="1" smtClean="0">
                <a:effectLst>
                  <a:outerShdw blurRad="38100" dist="38100" dir="2700000" algn="tl">
                    <a:srgbClr val="000000"/>
                  </a:outerShdw>
                </a:effectLst>
              </a:rPr>
              <a:t>ы</a:t>
            </a:r>
          </a:p>
        </p:txBody>
      </p:sp>
      <p:sp>
        <p:nvSpPr>
          <p:cNvPr id="61445" name="Text Box 5"/>
          <p:cNvSpPr txBox="1">
            <a:spLocks noChangeArrowheads="1"/>
          </p:cNvSpPr>
          <p:nvPr/>
        </p:nvSpPr>
        <p:spPr bwMode="auto">
          <a:xfrm>
            <a:off x="612775" y="2035175"/>
            <a:ext cx="3121025" cy="863600"/>
          </a:xfrm>
          <a:prstGeom prst="rect">
            <a:avLst/>
          </a:prstGeom>
          <a:solidFill>
            <a:srgbClr val="FFCCFF"/>
          </a:solidFill>
          <a:ln w="9525">
            <a:noFill/>
            <a:miter lim="800000"/>
            <a:headEnd/>
            <a:tailEnd/>
          </a:ln>
          <a:effectLst>
            <a:outerShdw dist="107763" dir="2700000" algn="ctr" rotWithShape="0">
              <a:srgbClr val="808080">
                <a:alpha val="50000"/>
              </a:srgbClr>
            </a:outerShdw>
          </a:effectLst>
        </p:spPr>
        <p:txBody>
          <a:bodyPr/>
          <a:lstStyle/>
          <a:p>
            <a:pPr algn="ctr">
              <a:defRPr/>
            </a:pPr>
            <a:r>
              <a:rPr lang="ru-RU" sz="1800" b="1">
                <a:solidFill>
                  <a:srgbClr val="000000"/>
                </a:solidFill>
                <a:effectLst>
                  <a:outerShdw blurRad="38100" dist="38100" dir="2700000" algn="tl">
                    <a:srgbClr val="FFFFFF"/>
                  </a:outerShdw>
                </a:effectLst>
              </a:rPr>
              <a:t>Унифицированная структура</a:t>
            </a:r>
            <a:endParaRPr lang="ru-RU" sz="1800" b="1">
              <a:effectLst>
                <a:outerShdw blurRad="38100" dist="38100" dir="2700000" algn="tl">
                  <a:srgbClr val="FFFFFF"/>
                </a:outerShdw>
              </a:effectLst>
            </a:endParaRPr>
          </a:p>
        </p:txBody>
      </p:sp>
      <p:sp>
        <p:nvSpPr>
          <p:cNvPr id="81924" name="AutoShape 6"/>
          <p:cNvSpPr>
            <a:spLocks noChangeArrowheads="1"/>
          </p:cNvSpPr>
          <p:nvPr/>
        </p:nvSpPr>
        <p:spPr bwMode="auto">
          <a:xfrm>
            <a:off x="3863975" y="2373313"/>
            <a:ext cx="911225" cy="244475"/>
          </a:xfrm>
          <a:custGeom>
            <a:avLst/>
            <a:gdLst>
              <a:gd name="T0" fmla="*/ 2147483647 w 21600"/>
              <a:gd name="T1" fmla="*/ 0 h 21600"/>
              <a:gd name="T2" fmla="*/ 0 w 21600"/>
              <a:gd name="T3" fmla="*/ 177234487 h 21600"/>
              <a:gd name="T4" fmla="*/ 2147483647 w 21600"/>
              <a:gd name="T5" fmla="*/ 354467525 h 21600"/>
              <a:gd name="T6" fmla="*/ 2147483647 w 21600"/>
              <a:gd name="T7" fmla="*/ 17723448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FF"/>
          </a:solidFill>
          <a:ln w="9525">
            <a:solidFill>
              <a:srgbClr val="0000FF"/>
            </a:solidFill>
            <a:miter lim="800000"/>
            <a:headEnd/>
            <a:tailEnd/>
          </a:ln>
        </p:spPr>
        <p:txBody>
          <a:bodyPr/>
          <a:lstStyle/>
          <a:p>
            <a:endParaRPr lang="ru-RU"/>
          </a:p>
        </p:txBody>
      </p:sp>
      <p:sp>
        <p:nvSpPr>
          <p:cNvPr id="61447" name="Text Box 7"/>
          <p:cNvSpPr txBox="1">
            <a:spLocks noChangeArrowheads="1"/>
          </p:cNvSpPr>
          <p:nvPr/>
        </p:nvSpPr>
        <p:spPr bwMode="auto">
          <a:xfrm>
            <a:off x="4905375" y="2035175"/>
            <a:ext cx="3338513" cy="827088"/>
          </a:xfrm>
          <a:prstGeom prst="rect">
            <a:avLst/>
          </a:prstGeom>
          <a:solidFill>
            <a:srgbClr val="FFCCFF"/>
          </a:solidFill>
          <a:ln w="9525">
            <a:noFill/>
            <a:miter lim="800000"/>
            <a:headEnd/>
            <a:tailEnd/>
          </a:ln>
          <a:effectLst>
            <a:outerShdw dist="107763" dir="2700000" algn="ctr" rotWithShape="0">
              <a:srgbClr val="808080">
                <a:alpha val="50000"/>
              </a:srgbClr>
            </a:outerShdw>
          </a:effectLst>
        </p:spPr>
        <p:txBody>
          <a:bodyPr/>
          <a:lstStyle/>
          <a:p>
            <a:pPr algn="ctr">
              <a:defRPr/>
            </a:pPr>
            <a:r>
              <a:rPr lang="ru-RU" sz="1800" b="1">
                <a:effectLst>
                  <a:outerShdw blurRad="38100" dist="38100" dir="2700000" algn="tl">
                    <a:srgbClr val="FFFFFF"/>
                  </a:outerShdw>
                </a:effectLst>
              </a:rPr>
              <a:t>Множественность видов структур в единой организации</a:t>
            </a:r>
          </a:p>
        </p:txBody>
      </p:sp>
      <p:sp>
        <p:nvSpPr>
          <p:cNvPr id="61448" name="Text Box 8"/>
          <p:cNvSpPr txBox="1">
            <a:spLocks noChangeArrowheads="1"/>
          </p:cNvSpPr>
          <p:nvPr/>
        </p:nvSpPr>
        <p:spPr bwMode="auto">
          <a:xfrm>
            <a:off x="612775" y="3043238"/>
            <a:ext cx="3121025" cy="552450"/>
          </a:xfrm>
          <a:prstGeom prst="rect">
            <a:avLst/>
          </a:prstGeom>
          <a:solidFill>
            <a:srgbClr val="FFCCFF"/>
          </a:solidFill>
          <a:ln w="9525">
            <a:noFill/>
            <a:miter lim="800000"/>
            <a:headEnd/>
            <a:tailEnd/>
          </a:ln>
          <a:effectLst>
            <a:outerShdw dist="107763" dir="2700000" algn="ctr" rotWithShape="0">
              <a:srgbClr val="808080">
                <a:alpha val="50000"/>
              </a:srgbClr>
            </a:outerShdw>
          </a:effectLst>
        </p:spPr>
        <p:txBody>
          <a:bodyPr/>
          <a:lstStyle/>
          <a:p>
            <a:pPr algn="ctr">
              <a:defRPr/>
            </a:pPr>
            <a:r>
              <a:rPr lang="ru-RU" sz="1800" b="1">
                <a:effectLst>
                  <a:outerShdw blurRad="38100" dist="38100" dir="2700000" algn="tl">
                    <a:srgbClr val="FFFFFF"/>
                  </a:outerShdw>
                </a:effectLst>
              </a:rPr>
              <a:t>Стабильность</a:t>
            </a:r>
          </a:p>
        </p:txBody>
      </p:sp>
      <p:sp>
        <p:nvSpPr>
          <p:cNvPr id="81927" name="AutoShape 9"/>
          <p:cNvSpPr>
            <a:spLocks noChangeArrowheads="1"/>
          </p:cNvSpPr>
          <p:nvPr/>
        </p:nvSpPr>
        <p:spPr bwMode="auto">
          <a:xfrm>
            <a:off x="3863975" y="3228975"/>
            <a:ext cx="911225" cy="244475"/>
          </a:xfrm>
          <a:custGeom>
            <a:avLst/>
            <a:gdLst>
              <a:gd name="T0" fmla="*/ 2147483647 w 21600"/>
              <a:gd name="T1" fmla="*/ 0 h 21600"/>
              <a:gd name="T2" fmla="*/ 0 w 21600"/>
              <a:gd name="T3" fmla="*/ 177234487 h 21600"/>
              <a:gd name="T4" fmla="*/ 2147483647 w 21600"/>
              <a:gd name="T5" fmla="*/ 354467525 h 21600"/>
              <a:gd name="T6" fmla="*/ 2147483647 w 21600"/>
              <a:gd name="T7" fmla="*/ 17723448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FF"/>
          </a:solidFill>
          <a:ln w="9525">
            <a:solidFill>
              <a:srgbClr val="3366FF"/>
            </a:solidFill>
            <a:miter lim="800000"/>
            <a:headEnd/>
            <a:tailEnd/>
          </a:ln>
        </p:spPr>
        <p:txBody>
          <a:bodyPr/>
          <a:lstStyle/>
          <a:p>
            <a:endParaRPr lang="ru-RU"/>
          </a:p>
        </p:txBody>
      </p:sp>
      <p:sp>
        <p:nvSpPr>
          <p:cNvPr id="61450" name="Text Box 10"/>
          <p:cNvSpPr txBox="1">
            <a:spLocks noChangeArrowheads="1"/>
          </p:cNvSpPr>
          <p:nvPr/>
        </p:nvSpPr>
        <p:spPr bwMode="auto">
          <a:xfrm>
            <a:off x="4905375" y="2997200"/>
            <a:ext cx="3338513" cy="622300"/>
          </a:xfrm>
          <a:prstGeom prst="rect">
            <a:avLst/>
          </a:prstGeom>
          <a:solidFill>
            <a:srgbClr val="FFCCFF"/>
          </a:solidFill>
          <a:ln w="9525">
            <a:noFill/>
            <a:miter lim="800000"/>
            <a:headEnd/>
            <a:tailEnd/>
          </a:ln>
          <a:effectLst>
            <a:outerShdw dist="107763" dir="2700000" algn="ctr" rotWithShape="0">
              <a:srgbClr val="808080">
                <a:alpha val="50000"/>
              </a:srgbClr>
            </a:outerShdw>
          </a:effectLst>
        </p:spPr>
        <p:txBody>
          <a:bodyPr/>
          <a:lstStyle/>
          <a:p>
            <a:pPr algn="ctr">
              <a:defRPr/>
            </a:pPr>
            <a:r>
              <a:rPr lang="ru-RU" sz="1800" b="1">
                <a:effectLst>
                  <a:outerShdw blurRad="38100" dist="38100" dir="2700000" algn="tl">
                    <a:srgbClr val="FFFFFF"/>
                  </a:outerShdw>
                </a:effectLst>
              </a:rPr>
              <a:t>Динамичность</a:t>
            </a:r>
          </a:p>
        </p:txBody>
      </p:sp>
      <p:sp>
        <p:nvSpPr>
          <p:cNvPr id="61451" name="Text Box 11"/>
          <p:cNvSpPr txBox="1">
            <a:spLocks noChangeArrowheads="1"/>
          </p:cNvSpPr>
          <p:nvPr/>
        </p:nvSpPr>
        <p:spPr bwMode="auto">
          <a:xfrm>
            <a:off x="612775" y="3840163"/>
            <a:ext cx="3121025" cy="571500"/>
          </a:xfrm>
          <a:prstGeom prst="rect">
            <a:avLst/>
          </a:prstGeom>
          <a:solidFill>
            <a:srgbClr val="FFCCFF"/>
          </a:solidFill>
          <a:ln w="9525">
            <a:noFill/>
            <a:miter lim="800000"/>
            <a:headEnd/>
            <a:tailEnd/>
          </a:ln>
          <a:effectLst>
            <a:outerShdw dist="107763" dir="2700000" algn="ctr" rotWithShape="0">
              <a:srgbClr val="808080">
                <a:alpha val="50000"/>
              </a:srgbClr>
            </a:outerShdw>
          </a:effectLst>
        </p:spPr>
        <p:txBody>
          <a:bodyPr/>
          <a:lstStyle/>
          <a:p>
            <a:pPr algn="ctr">
              <a:defRPr/>
            </a:pPr>
            <a:r>
              <a:rPr lang="ru-RU" sz="1800" b="1">
                <a:effectLst>
                  <a:outerShdw blurRad="38100" dist="38100" dir="2700000" algn="tl">
                    <a:srgbClr val="FFFFFF"/>
                  </a:outerShdw>
                </a:effectLst>
              </a:rPr>
              <a:t>Реактивность</a:t>
            </a:r>
          </a:p>
        </p:txBody>
      </p:sp>
      <p:sp>
        <p:nvSpPr>
          <p:cNvPr id="81930" name="AutoShape 12"/>
          <p:cNvSpPr>
            <a:spLocks noChangeArrowheads="1"/>
          </p:cNvSpPr>
          <p:nvPr/>
        </p:nvSpPr>
        <p:spPr bwMode="auto">
          <a:xfrm>
            <a:off x="3863975" y="3962400"/>
            <a:ext cx="911225" cy="244475"/>
          </a:xfrm>
          <a:custGeom>
            <a:avLst/>
            <a:gdLst>
              <a:gd name="T0" fmla="*/ 2147483647 w 21600"/>
              <a:gd name="T1" fmla="*/ 0 h 21600"/>
              <a:gd name="T2" fmla="*/ 0 w 21600"/>
              <a:gd name="T3" fmla="*/ 177234487 h 21600"/>
              <a:gd name="T4" fmla="*/ 2147483647 w 21600"/>
              <a:gd name="T5" fmla="*/ 354467525 h 21600"/>
              <a:gd name="T6" fmla="*/ 2147483647 w 21600"/>
              <a:gd name="T7" fmla="*/ 17723448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FF"/>
          </a:solidFill>
          <a:ln w="9525">
            <a:solidFill>
              <a:srgbClr val="3366FF"/>
            </a:solidFill>
            <a:miter lim="800000"/>
            <a:headEnd/>
            <a:tailEnd/>
          </a:ln>
        </p:spPr>
        <p:txBody>
          <a:bodyPr/>
          <a:lstStyle/>
          <a:p>
            <a:endParaRPr lang="ru-RU"/>
          </a:p>
        </p:txBody>
      </p:sp>
      <p:sp>
        <p:nvSpPr>
          <p:cNvPr id="61453" name="Text Box 13"/>
          <p:cNvSpPr txBox="1">
            <a:spLocks noChangeArrowheads="1"/>
          </p:cNvSpPr>
          <p:nvPr/>
        </p:nvSpPr>
        <p:spPr bwMode="auto">
          <a:xfrm>
            <a:off x="4905375" y="3840163"/>
            <a:ext cx="3338513" cy="642937"/>
          </a:xfrm>
          <a:prstGeom prst="rect">
            <a:avLst/>
          </a:prstGeom>
          <a:solidFill>
            <a:srgbClr val="FFCCFF"/>
          </a:solidFill>
          <a:ln w="9525">
            <a:noFill/>
            <a:miter lim="800000"/>
            <a:headEnd/>
            <a:tailEnd/>
          </a:ln>
          <a:effectLst>
            <a:outerShdw dist="107763" dir="2700000" algn="ctr" rotWithShape="0">
              <a:srgbClr val="808080">
                <a:alpha val="50000"/>
              </a:srgbClr>
            </a:outerShdw>
          </a:effectLst>
        </p:spPr>
        <p:txBody>
          <a:bodyPr/>
          <a:lstStyle/>
          <a:p>
            <a:pPr algn="ctr">
              <a:defRPr/>
            </a:pPr>
            <a:r>
              <a:rPr lang="ru-RU" sz="1800" b="1">
                <a:effectLst>
                  <a:outerShdw blurRad="38100" dist="38100" dir="2700000" algn="tl">
                    <a:srgbClr val="FFFFFF"/>
                  </a:outerShdw>
                </a:effectLst>
              </a:rPr>
              <a:t>Планируемость</a:t>
            </a:r>
          </a:p>
        </p:txBody>
      </p:sp>
      <p:sp>
        <p:nvSpPr>
          <p:cNvPr id="61454" name="Text Box 14"/>
          <p:cNvSpPr txBox="1">
            <a:spLocks noChangeArrowheads="1"/>
          </p:cNvSpPr>
          <p:nvPr/>
        </p:nvSpPr>
        <p:spPr bwMode="auto">
          <a:xfrm>
            <a:off x="612775" y="4699000"/>
            <a:ext cx="3121025" cy="674688"/>
          </a:xfrm>
          <a:prstGeom prst="rect">
            <a:avLst/>
          </a:prstGeom>
          <a:solidFill>
            <a:srgbClr val="FFCCFF"/>
          </a:solidFill>
          <a:ln w="9525">
            <a:noFill/>
            <a:miter lim="800000"/>
            <a:headEnd/>
            <a:tailEnd/>
          </a:ln>
          <a:effectLst>
            <a:outerShdw dist="107763" dir="2700000" algn="ctr" rotWithShape="0">
              <a:srgbClr val="808080">
                <a:alpha val="50000"/>
              </a:srgbClr>
            </a:outerShdw>
          </a:effectLst>
        </p:spPr>
        <p:txBody>
          <a:bodyPr/>
          <a:lstStyle/>
          <a:p>
            <a:pPr algn="ctr">
              <a:defRPr/>
            </a:pPr>
            <a:r>
              <a:rPr lang="ru-RU" sz="1800" b="1">
                <a:effectLst>
                  <a:outerShdw blurRad="38100" dist="38100" dir="2700000" algn="tl">
                    <a:srgbClr val="FFFFFF"/>
                  </a:outerShdw>
                </a:effectLst>
              </a:rPr>
              <a:t>Структурная оптимизация</a:t>
            </a:r>
          </a:p>
        </p:txBody>
      </p:sp>
      <p:sp>
        <p:nvSpPr>
          <p:cNvPr id="81933" name="AutoShape 15"/>
          <p:cNvSpPr>
            <a:spLocks noChangeArrowheads="1"/>
          </p:cNvSpPr>
          <p:nvPr/>
        </p:nvSpPr>
        <p:spPr bwMode="auto">
          <a:xfrm>
            <a:off x="3863975" y="4821238"/>
            <a:ext cx="911225" cy="244475"/>
          </a:xfrm>
          <a:custGeom>
            <a:avLst/>
            <a:gdLst>
              <a:gd name="T0" fmla="*/ 2147483647 w 21600"/>
              <a:gd name="T1" fmla="*/ 0 h 21600"/>
              <a:gd name="T2" fmla="*/ 0 w 21600"/>
              <a:gd name="T3" fmla="*/ 177234487 h 21600"/>
              <a:gd name="T4" fmla="*/ 2147483647 w 21600"/>
              <a:gd name="T5" fmla="*/ 354467525 h 21600"/>
              <a:gd name="T6" fmla="*/ 2147483647 w 21600"/>
              <a:gd name="T7" fmla="*/ 17723448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FF"/>
          </a:solidFill>
          <a:ln w="9525">
            <a:solidFill>
              <a:srgbClr val="3366FF"/>
            </a:solidFill>
            <a:miter lim="800000"/>
            <a:headEnd/>
            <a:tailEnd/>
          </a:ln>
        </p:spPr>
        <p:txBody>
          <a:bodyPr/>
          <a:lstStyle/>
          <a:p>
            <a:endParaRPr lang="ru-RU"/>
          </a:p>
        </p:txBody>
      </p:sp>
      <p:sp>
        <p:nvSpPr>
          <p:cNvPr id="61456" name="Text Box 16"/>
          <p:cNvSpPr txBox="1">
            <a:spLocks noChangeArrowheads="1"/>
          </p:cNvSpPr>
          <p:nvPr/>
        </p:nvSpPr>
        <p:spPr bwMode="auto">
          <a:xfrm>
            <a:off x="4905375" y="4581525"/>
            <a:ext cx="3338513" cy="863600"/>
          </a:xfrm>
          <a:prstGeom prst="rect">
            <a:avLst/>
          </a:prstGeom>
          <a:solidFill>
            <a:srgbClr val="FFCCFF"/>
          </a:solidFill>
          <a:ln w="9525">
            <a:noFill/>
            <a:miter lim="800000"/>
            <a:headEnd/>
            <a:tailEnd/>
          </a:ln>
          <a:effectLst>
            <a:outerShdw dist="107763" dir="2700000" algn="ctr" rotWithShape="0">
              <a:srgbClr val="808080">
                <a:alpha val="50000"/>
              </a:srgbClr>
            </a:outerShdw>
          </a:effectLst>
        </p:spPr>
        <p:txBody>
          <a:bodyPr/>
          <a:lstStyle/>
          <a:p>
            <a:pPr algn="ctr">
              <a:defRPr/>
            </a:pPr>
            <a:r>
              <a:rPr lang="ru-RU" sz="1800" b="1">
                <a:effectLst>
                  <a:outerShdw blurRad="38100" dist="38100" dir="2700000" algn="tl">
                    <a:srgbClr val="FFFFFF"/>
                  </a:outerShdw>
                </a:effectLst>
              </a:rPr>
              <a:t>Оптимизация организационного потенциала</a:t>
            </a:r>
          </a:p>
        </p:txBody>
      </p:sp>
      <p:sp>
        <p:nvSpPr>
          <p:cNvPr id="61457" name="Text Box 17"/>
          <p:cNvSpPr txBox="1">
            <a:spLocks noChangeArrowheads="1"/>
          </p:cNvSpPr>
          <p:nvPr/>
        </p:nvSpPr>
        <p:spPr bwMode="auto">
          <a:xfrm>
            <a:off x="612775" y="5589588"/>
            <a:ext cx="3121025" cy="576262"/>
          </a:xfrm>
          <a:prstGeom prst="rect">
            <a:avLst/>
          </a:prstGeom>
          <a:solidFill>
            <a:srgbClr val="FFCCFF"/>
          </a:solidFill>
          <a:ln w="9525">
            <a:noFill/>
            <a:miter lim="800000"/>
            <a:headEnd/>
            <a:tailEnd/>
          </a:ln>
          <a:effectLst>
            <a:outerShdw dist="107763" dir="2700000" algn="ctr" rotWithShape="0">
              <a:srgbClr val="808080">
                <a:alpha val="50000"/>
              </a:srgbClr>
            </a:outerShdw>
          </a:effectLst>
        </p:spPr>
        <p:txBody>
          <a:bodyPr/>
          <a:lstStyle/>
          <a:p>
            <a:pPr algn="ctr">
              <a:defRPr/>
            </a:pPr>
            <a:r>
              <a:rPr lang="ru-RU" sz="1800" b="1">
                <a:effectLst>
                  <a:outerShdw blurRad="38100" dist="38100" dir="2700000" algn="tl">
                    <a:srgbClr val="FFFFFF"/>
                  </a:outerShdw>
                </a:effectLst>
              </a:rPr>
              <a:t>Адаптация структур</a:t>
            </a:r>
          </a:p>
        </p:txBody>
      </p:sp>
      <p:sp>
        <p:nvSpPr>
          <p:cNvPr id="81936" name="AutoShape 18"/>
          <p:cNvSpPr>
            <a:spLocks noChangeArrowheads="1"/>
          </p:cNvSpPr>
          <p:nvPr/>
        </p:nvSpPr>
        <p:spPr bwMode="auto">
          <a:xfrm>
            <a:off x="3863975" y="5799138"/>
            <a:ext cx="911225" cy="244475"/>
          </a:xfrm>
          <a:custGeom>
            <a:avLst/>
            <a:gdLst>
              <a:gd name="T0" fmla="*/ 2147483647 w 21600"/>
              <a:gd name="T1" fmla="*/ 0 h 21600"/>
              <a:gd name="T2" fmla="*/ 0 w 21600"/>
              <a:gd name="T3" fmla="*/ 177234487 h 21600"/>
              <a:gd name="T4" fmla="*/ 2147483647 w 21600"/>
              <a:gd name="T5" fmla="*/ 354467525 h 21600"/>
              <a:gd name="T6" fmla="*/ 2147483647 w 21600"/>
              <a:gd name="T7" fmla="*/ 17723448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FF"/>
          </a:solidFill>
          <a:ln w="9525">
            <a:solidFill>
              <a:srgbClr val="3366FF"/>
            </a:solidFill>
            <a:miter lim="800000"/>
            <a:headEnd/>
            <a:tailEnd/>
          </a:ln>
        </p:spPr>
        <p:txBody>
          <a:bodyPr/>
          <a:lstStyle/>
          <a:p>
            <a:endParaRPr lang="ru-RU"/>
          </a:p>
        </p:txBody>
      </p:sp>
      <p:sp>
        <p:nvSpPr>
          <p:cNvPr id="61459" name="Text Box 19"/>
          <p:cNvSpPr txBox="1">
            <a:spLocks noChangeArrowheads="1"/>
          </p:cNvSpPr>
          <p:nvPr/>
        </p:nvSpPr>
        <p:spPr bwMode="auto">
          <a:xfrm>
            <a:off x="4905375" y="5589588"/>
            <a:ext cx="3338513" cy="576262"/>
          </a:xfrm>
          <a:prstGeom prst="rect">
            <a:avLst/>
          </a:prstGeom>
          <a:solidFill>
            <a:srgbClr val="FFCCFF"/>
          </a:solidFill>
          <a:ln w="9525">
            <a:noFill/>
            <a:miter lim="800000"/>
            <a:headEnd/>
            <a:tailEnd/>
          </a:ln>
          <a:effectLst>
            <a:outerShdw dist="107763" dir="2700000" algn="ctr" rotWithShape="0">
              <a:srgbClr val="808080">
                <a:alpha val="50000"/>
              </a:srgbClr>
            </a:outerShdw>
          </a:effectLst>
        </p:spPr>
        <p:txBody>
          <a:bodyPr/>
          <a:lstStyle/>
          <a:p>
            <a:pPr algn="ctr">
              <a:defRPr/>
            </a:pPr>
            <a:r>
              <a:rPr lang="ru-RU" sz="1800" b="1">
                <a:effectLst>
                  <a:outerShdw blurRad="38100" dist="38100" dir="2700000" algn="tl">
                    <a:srgbClr val="FFFFFF"/>
                  </a:outerShdw>
                </a:effectLst>
              </a:rPr>
              <a:t>Полное конструирование структур</a:t>
            </a:r>
          </a:p>
          <a:p>
            <a:pPr>
              <a:defRPr/>
            </a:pPr>
            <a:endParaRPr lang="ru-RU" sz="1800" b="1">
              <a:effectLst>
                <a:outerShdw blurRad="38100" dist="38100" dir="2700000" algn="tl">
                  <a:srgbClr val="FFFFFF"/>
                </a:outerShdw>
              </a:effectLst>
            </a:endParaRPr>
          </a:p>
        </p:txBody>
      </p:sp>
      <p:sp>
        <p:nvSpPr>
          <p:cNvPr id="61460" name="AutoShape 20"/>
          <p:cNvSpPr>
            <a:spLocks noChangeArrowheads="1"/>
          </p:cNvSpPr>
          <p:nvPr/>
        </p:nvSpPr>
        <p:spPr bwMode="auto">
          <a:xfrm>
            <a:off x="684213" y="1125538"/>
            <a:ext cx="3167062" cy="769937"/>
          </a:xfrm>
          <a:prstGeom prst="downArrowCallout">
            <a:avLst>
              <a:gd name="adj1" fmla="val 102835"/>
              <a:gd name="adj2" fmla="val 102835"/>
              <a:gd name="adj3" fmla="val 16667"/>
              <a:gd name="adj4" fmla="val 66667"/>
            </a:avLst>
          </a:prstGeom>
          <a:solidFill>
            <a:srgbClr val="DDDDDD"/>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1800" b="1">
                <a:effectLst>
                  <a:outerShdw blurRad="38100" dist="38100" dir="2700000" algn="tl">
                    <a:srgbClr val="FFFFFF"/>
                  </a:outerShdw>
                </a:effectLst>
              </a:rPr>
              <a:t>Классическая организация</a:t>
            </a:r>
          </a:p>
        </p:txBody>
      </p:sp>
      <p:sp>
        <p:nvSpPr>
          <p:cNvPr id="61461" name="AutoShape 21"/>
          <p:cNvSpPr>
            <a:spLocks noChangeArrowheads="1"/>
          </p:cNvSpPr>
          <p:nvPr/>
        </p:nvSpPr>
        <p:spPr bwMode="auto">
          <a:xfrm>
            <a:off x="5003800" y="1125538"/>
            <a:ext cx="3168650" cy="769937"/>
          </a:xfrm>
          <a:prstGeom prst="downArrowCallout">
            <a:avLst>
              <a:gd name="adj1" fmla="val 102887"/>
              <a:gd name="adj2" fmla="val 102887"/>
              <a:gd name="adj3" fmla="val 16667"/>
              <a:gd name="adj4" fmla="val 66667"/>
            </a:avLst>
          </a:prstGeom>
          <a:solidFill>
            <a:srgbClr val="FFFF99"/>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sz="1800" b="1">
                <a:effectLst>
                  <a:outerShdw blurRad="38100" dist="38100" dir="2700000" algn="tl">
                    <a:srgbClr val="FFFFFF"/>
                  </a:outerShdw>
                </a:effectLst>
              </a:rPr>
              <a:t>Современная организация</a:t>
            </a:r>
          </a:p>
        </p:txBody>
      </p:sp>
      <p:pic>
        <p:nvPicPr>
          <p:cNvPr id="81940" name="Picture 22" descr="j029324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68313" y="333375"/>
            <a:ext cx="927100" cy="684213"/>
          </a:xfrm>
          <a:noFill/>
        </p:spPr>
      </p:pic>
      <p:sp>
        <p:nvSpPr>
          <p:cNvPr id="61465" name="Oval 25" descr="Фиолетовый узор"/>
          <p:cNvSpPr>
            <a:spLocks noChangeArrowheads="1"/>
          </p:cNvSpPr>
          <p:nvPr/>
        </p:nvSpPr>
        <p:spPr bwMode="auto">
          <a:xfrm>
            <a:off x="6084888" y="6308725"/>
            <a:ext cx="3024187" cy="477838"/>
          </a:xfrm>
          <a:prstGeom prst="ellipse">
            <a:avLst/>
          </a:prstGeom>
          <a:blipFill dpi="0" rotWithShape="1">
            <a:blip r:embed="rId3"/>
            <a:srcRect/>
            <a:tile tx="0" ty="0" sx="100000" sy="100000" flip="none" algn="tl"/>
          </a:blipFill>
          <a:ln w="9525">
            <a:solidFill>
              <a:schemeClr val="tx1"/>
            </a:solidFill>
            <a:round/>
            <a:headEnd/>
            <a:tailEnd/>
          </a:ln>
          <a:effectLst/>
        </p:spPr>
        <p:txBody>
          <a:bodyPr wrap="none" anchor="ctr"/>
          <a:lstStyle/>
          <a:p>
            <a:pPr algn="ctr">
              <a:defRPr/>
            </a:pPr>
            <a:r>
              <a:rPr lang="ru-RU" sz="1600" b="1" dirty="0" smtClean="0">
                <a:solidFill>
                  <a:srgbClr val="FFFFFF"/>
                </a:solidFill>
                <a:effectLst>
                  <a:outerShdw blurRad="38100" dist="38100" dir="2700000" algn="tl">
                    <a:srgbClr val="000000"/>
                  </a:outerShdw>
                </a:effectLst>
                <a:latin typeface="Times New Roman" pitchFamily="18" charset="0"/>
              </a:rPr>
              <a:t>поведение </a:t>
            </a:r>
            <a:r>
              <a:rPr lang="ru-RU" sz="1600" b="1" dirty="0">
                <a:solidFill>
                  <a:srgbClr val="FFFFFF"/>
                </a:solidFill>
                <a:effectLst>
                  <a:outerShdw blurRad="38100" dist="38100" dir="2700000" algn="tl">
                    <a:srgbClr val="000000"/>
                  </a:outerShdw>
                </a:effectLst>
                <a:latin typeface="Times New Roman" pitchFamily="18" charset="0"/>
              </a:rPr>
              <a:t>организации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768" decel="100000"/>
                                        <p:tgtEl>
                                          <p:spTgt spid="61442"/>
                                        </p:tgtEl>
                                      </p:cBhvr>
                                    </p:animEffect>
                                    <p:animScale>
                                      <p:cBhvr>
                                        <p:cTn id="8" dur="768" decel="100000"/>
                                        <p:tgtEl>
                                          <p:spTgt spid="61442"/>
                                        </p:tgtEl>
                                      </p:cBhvr>
                                      <p:from x="10000" y="10000"/>
                                      <p:to x="200000" y="450000"/>
                                    </p:animScale>
                                    <p:animScale>
                                      <p:cBhvr>
                                        <p:cTn id="9" dur="1230" accel="100000" fill="hold">
                                          <p:stCondLst>
                                            <p:cond delay="768"/>
                                          </p:stCondLst>
                                        </p:cTn>
                                        <p:tgtEl>
                                          <p:spTgt spid="61442"/>
                                        </p:tgtEl>
                                      </p:cBhvr>
                                      <p:from x="200000" y="450000"/>
                                      <p:to x="100000" y="100000"/>
                                    </p:animScale>
                                    <p:set>
                                      <p:cBhvr>
                                        <p:cTn id="10" dur="768" fill="hold"/>
                                        <p:tgtEl>
                                          <p:spTgt spid="61442"/>
                                        </p:tgtEl>
                                        <p:attrNameLst>
                                          <p:attrName>ppt_x</p:attrName>
                                        </p:attrNameLst>
                                      </p:cBhvr>
                                      <p:to>
                                        <p:strVal val="(0.5)"/>
                                      </p:to>
                                    </p:set>
                                    <p:anim from="(0.5)" to="(#ppt_x)" calcmode="lin" valueType="num">
                                      <p:cBhvr>
                                        <p:cTn id="11" dur="1230" accel="100000" fill="hold">
                                          <p:stCondLst>
                                            <p:cond delay="768"/>
                                          </p:stCondLst>
                                        </p:cTn>
                                        <p:tgtEl>
                                          <p:spTgt spid="61442"/>
                                        </p:tgtEl>
                                        <p:attrNameLst>
                                          <p:attrName>ppt_x</p:attrName>
                                        </p:attrNameLst>
                                      </p:cBhvr>
                                    </p:anim>
                                    <p:set>
                                      <p:cBhvr>
                                        <p:cTn id="12" dur="768" fill="hold"/>
                                        <p:tgtEl>
                                          <p:spTgt spid="61442"/>
                                        </p:tgtEl>
                                        <p:attrNameLst>
                                          <p:attrName>ppt_y</p:attrName>
                                        </p:attrNameLst>
                                      </p:cBhvr>
                                      <p:to>
                                        <p:strVal val="(#ppt_y+0.4)"/>
                                      </p:to>
                                    </p:set>
                                    <p:anim from="(#ppt_y+0.4)" to="(#ppt_y)" calcmode="lin" valueType="num">
                                      <p:cBhvr>
                                        <p:cTn id="13" dur="1230" accel="100000" fill="hold">
                                          <p:stCondLst>
                                            <p:cond delay="768"/>
                                          </p:stCondLst>
                                        </p:cTn>
                                        <p:tgtEl>
                                          <p:spTgt spid="6144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r" eaLnBrk="1" hangingPunct="1">
              <a:lnSpc>
                <a:spcPct val="70000"/>
              </a:lnSpc>
            </a:pPr>
            <a:r>
              <a:rPr lang="ru-RU" b="1" smtClean="0"/>
              <a:t>Объект, предмет и метод </a:t>
            </a:r>
            <a:br>
              <a:rPr lang="ru-RU" b="1" smtClean="0"/>
            </a:br>
            <a:r>
              <a:rPr lang="ru-RU" b="1" smtClean="0"/>
              <a:t>теории организации</a:t>
            </a:r>
          </a:p>
        </p:txBody>
      </p:sp>
      <p:sp>
        <p:nvSpPr>
          <p:cNvPr id="54275" name="Rectangle 3" descr="Пергамент"/>
          <p:cNvSpPr>
            <a:spLocks noGrp="1" noChangeArrowheads="1"/>
          </p:cNvSpPr>
          <p:nvPr>
            <p:ph type="body" sz="half" idx="1"/>
          </p:nvPr>
        </p:nvSpPr>
        <p:spPr>
          <a:xfrm>
            <a:off x="323850" y="1844675"/>
            <a:ext cx="8640763" cy="4321175"/>
          </a:xfrm>
          <a:blipFill dpi="0" rotWithShape="1">
            <a:blip r:embed="rId4"/>
            <a:srcRect/>
            <a:tile tx="0" ty="0" sx="100000" sy="100000" flip="none" algn="tl"/>
          </a:blipFill>
        </p:spPr>
        <p:txBody>
          <a:bodyPr/>
          <a:lstStyle/>
          <a:p>
            <a:pPr eaLnBrk="1" hangingPunct="1">
              <a:lnSpc>
                <a:spcPct val="90000"/>
              </a:lnSpc>
              <a:spcBef>
                <a:spcPct val="30000"/>
              </a:spcBef>
              <a:buSzPct val="115000"/>
              <a:buFont typeface="Wingdings" pitchFamily="2" charset="2"/>
              <a:buBlip>
                <a:blip r:embed="rId5"/>
              </a:buBlip>
            </a:pPr>
            <a:r>
              <a:rPr lang="ru-RU" sz="2000" b="1" smtClean="0">
                <a:solidFill>
                  <a:srgbClr val="FF3300"/>
                </a:solidFill>
              </a:rPr>
              <a:t>Объект</a:t>
            </a:r>
            <a:r>
              <a:rPr lang="ru-RU" sz="2000" smtClean="0"/>
              <a:t> изучения теории организации - любая исследуемая структура, которая может быть представлена моделью взаимоотношений между частями целого или целого с окружающей его внешней средой.</a:t>
            </a:r>
          </a:p>
          <a:p>
            <a:pPr eaLnBrk="1" hangingPunct="1">
              <a:lnSpc>
                <a:spcPct val="90000"/>
              </a:lnSpc>
              <a:spcBef>
                <a:spcPct val="30000"/>
              </a:spcBef>
              <a:buSzPct val="115000"/>
              <a:buFont typeface="Wingdings" pitchFamily="2" charset="2"/>
              <a:buBlip>
                <a:blip r:embed="rId5"/>
              </a:buBlip>
            </a:pPr>
            <a:r>
              <a:rPr lang="ru-RU" sz="2000" b="1" smtClean="0">
                <a:solidFill>
                  <a:srgbClr val="FF3300"/>
                </a:solidFill>
              </a:rPr>
              <a:t>Предмет</a:t>
            </a:r>
            <a:r>
              <a:rPr lang="ru-RU" sz="2000" smtClean="0"/>
              <a:t> теории организации - организационные отношения, т.е. связи и взаимодействия между различного рода целостными образованиями и их структурными составляющими, а так же процессы и действия организующей и дезорганизующей направленности.</a:t>
            </a:r>
          </a:p>
          <a:p>
            <a:pPr eaLnBrk="1" hangingPunct="1">
              <a:lnSpc>
                <a:spcPct val="90000"/>
              </a:lnSpc>
              <a:spcBef>
                <a:spcPct val="30000"/>
              </a:spcBef>
              <a:buSzPct val="115000"/>
              <a:buFont typeface="Wingdings" pitchFamily="2" charset="2"/>
              <a:buBlip>
                <a:blip r:embed="rId5"/>
              </a:buBlip>
            </a:pPr>
            <a:r>
              <a:rPr lang="ru-RU" sz="2000" b="1" smtClean="0">
                <a:solidFill>
                  <a:srgbClr val="FF3300"/>
                </a:solidFill>
              </a:rPr>
              <a:t>Метод </a:t>
            </a:r>
            <a:r>
              <a:rPr lang="ru-RU" sz="2000" smtClean="0"/>
              <a:t>теории организации – упорядоченная деятельность по достижению определенных целей.</a:t>
            </a:r>
          </a:p>
          <a:p>
            <a:pPr eaLnBrk="1" hangingPunct="1">
              <a:lnSpc>
                <a:spcPct val="90000"/>
              </a:lnSpc>
              <a:spcBef>
                <a:spcPct val="30000"/>
              </a:spcBef>
              <a:buSzPct val="115000"/>
              <a:buFont typeface="Wingdings" pitchFamily="2" charset="2"/>
              <a:buBlip>
                <a:blip r:embed="rId5"/>
              </a:buBlip>
            </a:pPr>
            <a:r>
              <a:rPr lang="ru-RU" sz="2000" b="1" smtClean="0">
                <a:solidFill>
                  <a:srgbClr val="FF3300"/>
                </a:solidFill>
              </a:rPr>
              <a:t>Задача</a:t>
            </a:r>
            <a:r>
              <a:rPr lang="ru-RU" sz="2000" smtClean="0"/>
              <a:t> теории организации – исследование, анализ, систематизация и осмысливание организационного опыта, состоящего из множества факторов.</a:t>
            </a:r>
          </a:p>
        </p:txBody>
      </p:sp>
      <p:pic>
        <p:nvPicPr>
          <p:cNvPr id="28676" name="Picture 6" descr="j0293240"/>
          <p:cNvPicPr>
            <a:picLocks noGrp="1" noChangeAspect="1" noChangeArrowheads="1"/>
          </p:cNvPicPr>
          <p:nvPr>
            <p:ph sz="half" idx="2"/>
          </p:nvPr>
        </p:nvPicPr>
        <p:blipFill>
          <a:blip r:embed="rId6" cstate="print">
            <a:extLst>
              <a:ext uri="{28A0092B-C50C-407E-A947-70E740481C1C}">
                <a14:useLocalDpi xmlns:a14="http://schemas.microsoft.com/office/drawing/2010/main" val="0"/>
              </a:ext>
            </a:extLst>
          </a:blip>
          <a:srcRect/>
          <a:stretch>
            <a:fillRect/>
          </a:stretch>
        </p:blipFill>
        <p:spPr>
          <a:xfrm>
            <a:off x="539750" y="333375"/>
            <a:ext cx="1135063" cy="836613"/>
          </a:xfrm>
          <a:noFill/>
        </p:spPr>
      </p:pic>
      <p:sp>
        <p:nvSpPr>
          <p:cNvPr id="28677" name="Oval 9" descr="Коричневый мрамор"/>
          <p:cNvSpPr>
            <a:spLocks noChangeArrowheads="1"/>
          </p:cNvSpPr>
          <p:nvPr/>
        </p:nvSpPr>
        <p:spPr bwMode="auto">
          <a:xfrm>
            <a:off x="6804025" y="6237288"/>
            <a:ext cx="2305050" cy="549275"/>
          </a:xfrm>
          <a:prstGeom prst="ellipse">
            <a:avLst/>
          </a:prstGeom>
          <a:blipFill dpi="0" rotWithShape="1">
            <a:blip r:embed="rId7"/>
            <a:srcRect/>
            <a:tile tx="0" ty="0" sx="100000" sy="100000" flip="none" algn="tl"/>
          </a:blipFill>
          <a:ln w="9525">
            <a:solidFill>
              <a:schemeClr val="tx1"/>
            </a:solidFill>
            <a:round/>
            <a:headEnd/>
            <a:tailEnd/>
          </a:ln>
        </p:spPr>
        <p:txBody>
          <a:bodyPr wrap="none" anchor="ctr"/>
          <a:lstStyle/>
          <a:p>
            <a:pPr algn="ctr"/>
            <a:r>
              <a:rPr lang="ru-RU" sz="1800" b="1">
                <a:solidFill>
                  <a:srgbClr val="FFFFFF"/>
                </a:solidFill>
                <a:latin typeface="Times New Roman" pitchFamily="18" charset="0"/>
              </a:rPr>
              <a:t>Общие понятия</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768" decel="100000"/>
                                        <p:tgtEl>
                                          <p:spTgt spid="54274"/>
                                        </p:tgtEl>
                                      </p:cBhvr>
                                    </p:animEffect>
                                    <p:animScale>
                                      <p:cBhvr>
                                        <p:cTn id="8" dur="768" decel="100000"/>
                                        <p:tgtEl>
                                          <p:spTgt spid="54274"/>
                                        </p:tgtEl>
                                      </p:cBhvr>
                                      <p:from x="10000" y="10000"/>
                                      <p:to x="200000" y="450000"/>
                                    </p:animScale>
                                    <p:animScale>
                                      <p:cBhvr>
                                        <p:cTn id="9" dur="1230" accel="100000" fill="hold">
                                          <p:stCondLst>
                                            <p:cond delay="768"/>
                                          </p:stCondLst>
                                        </p:cTn>
                                        <p:tgtEl>
                                          <p:spTgt spid="54274"/>
                                        </p:tgtEl>
                                      </p:cBhvr>
                                      <p:from x="200000" y="450000"/>
                                      <p:to x="100000" y="100000"/>
                                    </p:animScale>
                                    <p:set>
                                      <p:cBhvr>
                                        <p:cTn id="10" dur="768" fill="hold"/>
                                        <p:tgtEl>
                                          <p:spTgt spid="54274"/>
                                        </p:tgtEl>
                                        <p:attrNameLst>
                                          <p:attrName>ppt_x</p:attrName>
                                        </p:attrNameLst>
                                      </p:cBhvr>
                                      <p:to>
                                        <p:strVal val="(0.5)"/>
                                      </p:to>
                                    </p:set>
                                    <p:anim from="(0.5)" to="(#ppt_x)" calcmode="lin" valueType="num">
                                      <p:cBhvr>
                                        <p:cTn id="11" dur="1230" accel="100000" fill="hold">
                                          <p:stCondLst>
                                            <p:cond delay="768"/>
                                          </p:stCondLst>
                                        </p:cTn>
                                        <p:tgtEl>
                                          <p:spTgt spid="54274"/>
                                        </p:tgtEl>
                                        <p:attrNameLst>
                                          <p:attrName>ppt_x</p:attrName>
                                        </p:attrNameLst>
                                      </p:cBhvr>
                                    </p:anim>
                                    <p:set>
                                      <p:cBhvr>
                                        <p:cTn id="12" dur="768" fill="hold"/>
                                        <p:tgtEl>
                                          <p:spTgt spid="54274"/>
                                        </p:tgtEl>
                                        <p:attrNameLst>
                                          <p:attrName>ppt_y</p:attrName>
                                        </p:attrNameLst>
                                      </p:cBhvr>
                                      <p:to>
                                        <p:strVal val="(#ppt_y+0.4)"/>
                                      </p:to>
                                    </p:set>
                                    <p:anim from="(#ppt_y+0.4)" to="(#ppt_y)" calcmode="lin" valueType="num">
                                      <p:cBhvr>
                                        <p:cTn id="13" dur="1230" accel="100000" fill="hold">
                                          <p:stCondLst>
                                            <p:cond delay="768"/>
                                          </p:stCondLst>
                                        </p:cTn>
                                        <p:tgtEl>
                                          <p:spTgt spid="5427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54275">
                                            <p:bg/>
                                          </p:spTgt>
                                        </p:tgtEl>
                                        <p:attrNameLst>
                                          <p:attrName>style.visibility</p:attrName>
                                        </p:attrNameLst>
                                      </p:cBhvr>
                                      <p:to>
                                        <p:strVal val="visible"/>
                                      </p:to>
                                    </p:set>
                                    <p:anim calcmode="lin" valueType="num">
                                      <p:cBhvr>
                                        <p:cTn id="18" dur="500" fill="hold"/>
                                        <p:tgtEl>
                                          <p:spTgt spid="54275">
                                            <p:bg/>
                                          </p:spTgt>
                                        </p:tgtEl>
                                        <p:attrNameLst>
                                          <p:attrName>ppt_w</p:attrName>
                                        </p:attrNameLst>
                                      </p:cBhvr>
                                      <p:tavLst>
                                        <p:tav tm="0">
                                          <p:val>
                                            <p:fltVal val="0"/>
                                          </p:val>
                                        </p:tav>
                                        <p:tav tm="100000">
                                          <p:val>
                                            <p:strVal val="#ppt_w"/>
                                          </p:val>
                                        </p:tav>
                                      </p:tavLst>
                                    </p:anim>
                                    <p:anim calcmode="lin" valueType="num">
                                      <p:cBhvr>
                                        <p:cTn id="19" dur="500" fill="hold"/>
                                        <p:tgtEl>
                                          <p:spTgt spid="54275">
                                            <p:bg/>
                                          </p:spTgt>
                                        </p:tgtEl>
                                        <p:attrNameLst>
                                          <p:attrName>ppt_h</p:attrName>
                                        </p:attrNameLst>
                                      </p:cBhvr>
                                      <p:tavLst>
                                        <p:tav tm="0">
                                          <p:val>
                                            <p:fltVal val="0"/>
                                          </p:val>
                                        </p:tav>
                                        <p:tav tm="100000">
                                          <p:val>
                                            <p:strVal val="#ppt_h"/>
                                          </p:val>
                                        </p:tav>
                                      </p:tavLst>
                                    </p:anim>
                                    <p:animEffect transition="in" filter="fade">
                                      <p:cBhvr>
                                        <p:cTn id="20" dur="500"/>
                                        <p:tgtEl>
                                          <p:spTgt spid="54275">
                                            <p:bg/>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54275">
                                            <p:txEl>
                                              <p:pRg st="0" end="0"/>
                                            </p:txEl>
                                          </p:spTgt>
                                        </p:tgtEl>
                                        <p:attrNameLst>
                                          <p:attrName>style.visibility</p:attrName>
                                        </p:attrNameLst>
                                      </p:cBhvr>
                                      <p:to>
                                        <p:strVal val="visible"/>
                                      </p:to>
                                    </p:set>
                                    <p:anim calcmode="lin" valueType="num">
                                      <p:cBhvr>
                                        <p:cTn id="25" dur="5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4275">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5427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54275">
                                            <p:txEl>
                                              <p:pRg st="1" end="1"/>
                                            </p:txEl>
                                          </p:spTgt>
                                        </p:tgtEl>
                                        <p:attrNameLst>
                                          <p:attrName>style.visibility</p:attrName>
                                        </p:attrNameLst>
                                      </p:cBhvr>
                                      <p:to>
                                        <p:strVal val="visible"/>
                                      </p:to>
                                    </p:set>
                                    <p:anim calcmode="lin" valueType="num">
                                      <p:cBhvr>
                                        <p:cTn id="32" dur="500" fill="hold"/>
                                        <p:tgtEl>
                                          <p:spTgt spid="54275">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54275">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54275">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54275">
                                            <p:txEl>
                                              <p:pRg st="2" end="2"/>
                                            </p:txEl>
                                          </p:spTgt>
                                        </p:tgtEl>
                                        <p:attrNameLst>
                                          <p:attrName>style.visibility</p:attrName>
                                        </p:attrNameLst>
                                      </p:cBhvr>
                                      <p:to>
                                        <p:strVal val="visible"/>
                                      </p:to>
                                    </p:set>
                                    <p:anim calcmode="lin" valueType="num">
                                      <p:cBhvr>
                                        <p:cTn id="39" dur="500" fill="hold"/>
                                        <p:tgtEl>
                                          <p:spTgt spid="54275">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54275">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54275">
                                            <p:txEl>
                                              <p:pRg st="2" end="2"/>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54275">
                                            <p:txEl>
                                              <p:pRg st="3" end="3"/>
                                            </p:txEl>
                                          </p:spTgt>
                                        </p:tgtEl>
                                        <p:attrNameLst>
                                          <p:attrName>style.visibility</p:attrName>
                                        </p:attrNameLst>
                                      </p:cBhvr>
                                      <p:to>
                                        <p:strVal val="visible"/>
                                      </p:to>
                                    </p:set>
                                    <p:anim calcmode="lin" valueType="num">
                                      <p:cBhvr>
                                        <p:cTn id="46" dur="500" fill="hold"/>
                                        <p:tgtEl>
                                          <p:spTgt spid="54275">
                                            <p:txEl>
                                              <p:pRg st="3" end="3"/>
                                            </p:txEl>
                                          </p:spTgt>
                                        </p:tgtEl>
                                        <p:attrNameLst>
                                          <p:attrName>ppt_w</p:attrName>
                                        </p:attrNameLst>
                                      </p:cBhvr>
                                      <p:tavLst>
                                        <p:tav tm="0">
                                          <p:val>
                                            <p:fltVal val="0"/>
                                          </p:val>
                                        </p:tav>
                                        <p:tav tm="100000">
                                          <p:val>
                                            <p:strVal val="#ppt_w"/>
                                          </p:val>
                                        </p:tav>
                                      </p:tavLst>
                                    </p:anim>
                                    <p:anim calcmode="lin" valueType="num">
                                      <p:cBhvr>
                                        <p:cTn id="47" dur="500" fill="hold"/>
                                        <p:tgtEl>
                                          <p:spTgt spid="54275">
                                            <p:txEl>
                                              <p:pRg st="3" end="3"/>
                                            </p:txEl>
                                          </p:spTgt>
                                        </p:tgtEl>
                                        <p:attrNameLst>
                                          <p:attrName>ppt_h</p:attrName>
                                        </p:attrNameLst>
                                      </p:cBhvr>
                                      <p:tavLst>
                                        <p:tav tm="0">
                                          <p:val>
                                            <p:fltVal val="0"/>
                                          </p:val>
                                        </p:tav>
                                        <p:tav tm="100000">
                                          <p:val>
                                            <p:strVal val="#ppt_h"/>
                                          </p:val>
                                        </p:tav>
                                      </p:tavLst>
                                    </p:anim>
                                    <p:animEffect transition="in" filter="fade">
                                      <p:cBhvr>
                                        <p:cTn id="48" dur="5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r" eaLnBrk="1" hangingPunct="1">
              <a:lnSpc>
                <a:spcPct val="80000"/>
              </a:lnSpc>
              <a:defRPr/>
            </a:pPr>
            <a:r>
              <a:rPr lang="ru-RU" sz="3000" b="1" dirty="0" smtClean="0">
                <a:solidFill>
                  <a:srgbClr val="CC0066"/>
                </a:solidFill>
                <a:effectLst>
                  <a:outerShdw blurRad="38100" dist="38100" dir="2700000" algn="tl">
                    <a:srgbClr val="000000"/>
                  </a:outerShdw>
                </a:effectLst>
              </a:rPr>
              <a:t>Исследование влияния внешней среды на поведение организации</a:t>
            </a:r>
            <a:r>
              <a:rPr lang="ru-RU" sz="3800" dirty="0" smtClean="0">
                <a:effectLst>
                  <a:outerShdw blurRad="38100" dist="38100" dir="2700000" algn="tl">
                    <a:srgbClr val="000000"/>
                  </a:outerShdw>
                </a:effectLst>
              </a:rPr>
              <a:t> </a:t>
            </a:r>
          </a:p>
        </p:txBody>
      </p:sp>
      <p:grpSp>
        <p:nvGrpSpPr>
          <p:cNvPr id="82947" name="Group 5"/>
          <p:cNvGrpSpPr>
            <a:grpSpLocks/>
          </p:cNvGrpSpPr>
          <p:nvPr/>
        </p:nvGrpSpPr>
        <p:grpSpPr bwMode="auto">
          <a:xfrm>
            <a:off x="323850" y="1196975"/>
            <a:ext cx="8496300" cy="5040313"/>
            <a:chOff x="1872" y="2360"/>
            <a:chExt cx="8928" cy="4752"/>
          </a:xfrm>
        </p:grpSpPr>
        <p:sp>
          <p:nvSpPr>
            <p:cNvPr id="22534" name="Text Box 6" descr="Почтовая бумага"/>
            <p:cNvSpPr txBox="1">
              <a:spLocks noChangeArrowheads="1"/>
            </p:cNvSpPr>
            <p:nvPr/>
          </p:nvSpPr>
          <p:spPr bwMode="auto">
            <a:xfrm>
              <a:off x="3600" y="2360"/>
              <a:ext cx="7200" cy="720"/>
            </a:xfrm>
            <a:prstGeom prst="rect">
              <a:avLst/>
            </a:prstGeom>
            <a:blipFill dpi="0" rotWithShape="1">
              <a:blip r:embed="rId2"/>
              <a:srcRect/>
              <a:tile tx="0" ty="0" sx="100000" sy="100000" flip="none" algn="tl"/>
            </a:blipFill>
            <a:ln w="9525">
              <a:solidFill>
                <a:srgbClr val="000000"/>
              </a:solidFill>
              <a:miter lim="800000"/>
              <a:headEnd/>
              <a:tailEnd/>
            </a:ln>
            <a:effectLst>
              <a:outerShdw dist="107763" dir="18900000" algn="ctr" rotWithShape="0">
                <a:srgbClr val="808080">
                  <a:alpha val="50000"/>
                </a:srgbClr>
              </a:outerShdw>
            </a:effectLst>
          </p:spPr>
          <p:txBody>
            <a:bodyPr/>
            <a:lstStyle/>
            <a:p>
              <a:pPr algn="ctr">
                <a:defRPr/>
              </a:pPr>
              <a:r>
                <a:rPr lang="ru-RU" sz="1600" b="1"/>
                <a:t>Выявление и описание элементов внешней среды (вход, выход, технологии, знания)</a:t>
              </a:r>
            </a:p>
          </p:txBody>
        </p:sp>
        <p:sp>
          <p:nvSpPr>
            <p:cNvPr id="22535" name="Text Box 7" descr="Белый мрамор"/>
            <p:cNvSpPr txBox="1">
              <a:spLocks noChangeArrowheads="1"/>
            </p:cNvSpPr>
            <p:nvPr/>
          </p:nvSpPr>
          <p:spPr bwMode="auto">
            <a:xfrm>
              <a:off x="3600" y="3367"/>
              <a:ext cx="7200" cy="721"/>
            </a:xfrm>
            <a:prstGeom prst="rect">
              <a:avLst/>
            </a:prstGeom>
            <a:blipFill dpi="0" rotWithShape="1">
              <a:blip r:embed="rId3"/>
              <a:srcRect/>
              <a:tile tx="0" ty="0" sx="100000" sy="100000" flip="none" algn="tl"/>
            </a:blipFill>
            <a:ln w="9525">
              <a:solidFill>
                <a:srgbClr val="000000"/>
              </a:solidFill>
              <a:miter lim="800000"/>
              <a:headEnd/>
              <a:tailEnd/>
            </a:ln>
            <a:effectLst>
              <a:outerShdw dist="107763" dir="18900000" algn="ctr" rotWithShape="0">
                <a:srgbClr val="808080">
                  <a:alpha val="50000"/>
                </a:srgbClr>
              </a:outerShdw>
            </a:effectLst>
          </p:spPr>
          <p:txBody>
            <a:bodyPr/>
            <a:lstStyle/>
            <a:p>
              <a:pPr algn="ctr">
                <a:defRPr/>
              </a:pPr>
              <a:r>
                <a:rPr lang="ru-RU" sz="1600" b="1"/>
                <a:t>Выявление основных взаимосвязей между элементами внешней среды, включая элементы прямого воздействия</a:t>
              </a:r>
            </a:p>
          </p:txBody>
        </p:sp>
        <p:sp>
          <p:nvSpPr>
            <p:cNvPr id="22536" name="Text Box 8" descr="Розовая тисненая бумага"/>
            <p:cNvSpPr txBox="1">
              <a:spLocks noChangeArrowheads="1"/>
            </p:cNvSpPr>
            <p:nvPr/>
          </p:nvSpPr>
          <p:spPr bwMode="auto">
            <a:xfrm>
              <a:off x="3600" y="4376"/>
              <a:ext cx="7200" cy="720"/>
            </a:xfrm>
            <a:prstGeom prst="rect">
              <a:avLst/>
            </a:prstGeom>
            <a:blipFill dpi="0" rotWithShape="1">
              <a:blip r:embed="rId4"/>
              <a:srcRect/>
              <a:tile tx="0" ty="0" sx="100000" sy="100000" flip="none" algn="tl"/>
            </a:blipFill>
            <a:ln w="9525">
              <a:solidFill>
                <a:srgbClr val="000000"/>
              </a:solidFill>
              <a:miter lim="800000"/>
              <a:headEnd/>
              <a:tailEnd/>
            </a:ln>
            <a:effectLst>
              <a:outerShdw dist="107763" dir="18900000" algn="ctr" rotWithShape="0">
                <a:srgbClr val="808080">
                  <a:alpha val="50000"/>
                </a:srgbClr>
              </a:outerShdw>
            </a:effectLst>
          </p:spPr>
          <p:txBody>
            <a:bodyPr/>
            <a:lstStyle/>
            <a:p>
              <a:pPr algn="ctr">
                <a:defRPr/>
              </a:pPr>
              <a:r>
                <a:rPr lang="ru-RU" sz="1600" b="1"/>
                <a:t>Определение степени разнообразия элементов внешней среды (изменения, определенность, обратная связь)</a:t>
              </a:r>
            </a:p>
          </p:txBody>
        </p:sp>
        <p:sp>
          <p:nvSpPr>
            <p:cNvPr id="22537" name="Text Box 9" descr="Полотно"/>
            <p:cNvSpPr txBox="1">
              <a:spLocks noChangeArrowheads="1"/>
            </p:cNvSpPr>
            <p:nvPr/>
          </p:nvSpPr>
          <p:spPr bwMode="auto">
            <a:xfrm>
              <a:off x="3600" y="5383"/>
              <a:ext cx="7200" cy="721"/>
            </a:xfrm>
            <a:prstGeom prst="rect">
              <a:avLst/>
            </a:prstGeom>
            <a:blipFill dpi="0" rotWithShape="1">
              <a:blip r:embed="rId5"/>
              <a:srcRect/>
              <a:tile tx="0" ty="0" sx="100000" sy="100000" flip="none" algn="tl"/>
            </a:blipFill>
            <a:ln w="9525">
              <a:solidFill>
                <a:srgbClr val="000000"/>
              </a:solidFill>
              <a:miter lim="800000"/>
              <a:headEnd/>
              <a:tailEnd/>
            </a:ln>
            <a:effectLst>
              <a:outerShdw dist="107763" dir="18900000" algn="ctr" rotWithShape="0">
                <a:srgbClr val="808080">
                  <a:alpha val="50000"/>
                </a:srgbClr>
              </a:outerShdw>
            </a:effectLst>
          </p:spPr>
          <p:txBody>
            <a:bodyPr/>
            <a:lstStyle/>
            <a:p>
              <a:pPr algn="ctr">
                <a:defRPr/>
              </a:pPr>
              <a:r>
                <a:rPr lang="ru-RU" sz="1600" b="1" dirty="0" smtClean="0"/>
                <a:t>поведение </a:t>
              </a:r>
              <a:r>
                <a:rPr lang="ru-RU" sz="1600" b="1" dirty="0"/>
                <a:t>каждого элемента организационный структуры с учетом внешней среды, в которой данный элемент будет функционировать</a:t>
              </a:r>
            </a:p>
          </p:txBody>
        </p:sp>
        <p:sp>
          <p:nvSpPr>
            <p:cNvPr id="22538" name="Text Box 10" descr="Букет"/>
            <p:cNvSpPr txBox="1">
              <a:spLocks noChangeArrowheads="1"/>
            </p:cNvSpPr>
            <p:nvPr/>
          </p:nvSpPr>
          <p:spPr bwMode="auto">
            <a:xfrm>
              <a:off x="3600" y="6392"/>
              <a:ext cx="7200" cy="720"/>
            </a:xfrm>
            <a:prstGeom prst="rect">
              <a:avLst/>
            </a:prstGeom>
            <a:blipFill dpi="0" rotWithShape="1">
              <a:blip r:embed="rId6"/>
              <a:srcRect/>
              <a:tile tx="0" ty="0" sx="100000" sy="100000" flip="none" algn="tl"/>
            </a:blipFill>
            <a:ln w="9525">
              <a:solidFill>
                <a:srgbClr val="000000"/>
              </a:solidFill>
              <a:miter lim="800000"/>
              <a:headEnd/>
              <a:tailEnd/>
            </a:ln>
            <a:effectLst>
              <a:outerShdw dist="107763" dir="18900000" algn="ctr" rotWithShape="0">
                <a:srgbClr val="808080">
                  <a:alpha val="50000"/>
                </a:srgbClr>
              </a:outerShdw>
            </a:effectLst>
          </p:spPr>
          <p:txBody>
            <a:bodyPr/>
            <a:lstStyle/>
            <a:p>
              <a:pPr algn="ctr">
                <a:defRPr/>
              </a:pPr>
              <a:r>
                <a:rPr lang="ru-RU" sz="1600" b="1"/>
                <a:t>Формирование механизма управления с учетом специфики элементов организационной структуры и ее внешней среды</a:t>
              </a:r>
            </a:p>
          </p:txBody>
        </p:sp>
        <p:sp>
          <p:nvSpPr>
            <p:cNvPr id="82955" name="AutoShape 11"/>
            <p:cNvSpPr>
              <a:spLocks noChangeArrowheads="1"/>
            </p:cNvSpPr>
            <p:nvPr/>
          </p:nvSpPr>
          <p:spPr bwMode="auto">
            <a:xfrm>
              <a:off x="7056" y="3080"/>
              <a:ext cx="288" cy="288"/>
            </a:xfrm>
            <a:prstGeom prst="downArrow">
              <a:avLst>
                <a:gd name="adj1" fmla="val 50000"/>
                <a:gd name="adj2" fmla="val 25000"/>
              </a:avLst>
            </a:prstGeom>
            <a:solidFill>
              <a:srgbClr val="CC3300"/>
            </a:solidFill>
            <a:ln w="9525">
              <a:solidFill>
                <a:srgbClr val="000000"/>
              </a:solidFill>
              <a:miter lim="800000"/>
              <a:headEnd/>
              <a:tailEnd/>
            </a:ln>
          </p:spPr>
          <p:txBody>
            <a:bodyPr/>
            <a:lstStyle/>
            <a:p>
              <a:endParaRPr lang="ru-RU"/>
            </a:p>
          </p:txBody>
        </p:sp>
        <p:sp>
          <p:nvSpPr>
            <p:cNvPr id="82956" name="AutoShape 12"/>
            <p:cNvSpPr>
              <a:spLocks noChangeArrowheads="1"/>
            </p:cNvSpPr>
            <p:nvPr/>
          </p:nvSpPr>
          <p:spPr bwMode="auto">
            <a:xfrm>
              <a:off x="7056" y="4088"/>
              <a:ext cx="288" cy="288"/>
            </a:xfrm>
            <a:prstGeom prst="downArrow">
              <a:avLst>
                <a:gd name="adj1" fmla="val 50000"/>
                <a:gd name="adj2" fmla="val 25000"/>
              </a:avLst>
            </a:prstGeom>
            <a:solidFill>
              <a:srgbClr val="CC3300"/>
            </a:solidFill>
            <a:ln w="9525">
              <a:solidFill>
                <a:srgbClr val="000000"/>
              </a:solidFill>
              <a:miter lim="800000"/>
              <a:headEnd/>
              <a:tailEnd/>
            </a:ln>
          </p:spPr>
          <p:txBody>
            <a:bodyPr/>
            <a:lstStyle/>
            <a:p>
              <a:endParaRPr lang="ru-RU"/>
            </a:p>
          </p:txBody>
        </p:sp>
        <p:sp>
          <p:nvSpPr>
            <p:cNvPr id="82957" name="AutoShape 13"/>
            <p:cNvSpPr>
              <a:spLocks noChangeArrowheads="1"/>
            </p:cNvSpPr>
            <p:nvPr/>
          </p:nvSpPr>
          <p:spPr bwMode="auto">
            <a:xfrm>
              <a:off x="7056" y="5096"/>
              <a:ext cx="288" cy="288"/>
            </a:xfrm>
            <a:prstGeom prst="downArrow">
              <a:avLst>
                <a:gd name="adj1" fmla="val 50000"/>
                <a:gd name="adj2" fmla="val 25000"/>
              </a:avLst>
            </a:prstGeom>
            <a:solidFill>
              <a:srgbClr val="CC3300"/>
            </a:solidFill>
            <a:ln w="9525">
              <a:solidFill>
                <a:srgbClr val="000000"/>
              </a:solidFill>
              <a:miter lim="800000"/>
              <a:headEnd/>
              <a:tailEnd/>
            </a:ln>
          </p:spPr>
          <p:txBody>
            <a:bodyPr/>
            <a:lstStyle/>
            <a:p>
              <a:endParaRPr lang="ru-RU"/>
            </a:p>
          </p:txBody>
        </p:sp>
        <p:sp>
          <p:nvSpPr>
            <p:cNvPr id="82958" name="AutoShape 14"/>
            <p:cNvSpPr>
              <a:spLocks noChangeArrowheads="1"/>
            </p:cNvSpPr>
            <p:nvPr/>
          </p:nvSpPr>
          <p:spPr bwMode="auto">
            <a:xfrm>
              <a:off x="7056" y="6104"/>
              <a:ext cx="288" cy="288"/>
            </a:xfrm>
            <a:prstGeom prst="downArrow">
              <a:avLst>
                <a:gd name="adj1" fmla="val 50000"/>
                <a:gd name="adj2" fmla="val 25000"/>
              </a:avLst>
            </a:prstGeom>
            <a:solidFill>
              <a:srgbClr val="CC3300"/>
            </a:solidFill>
            <a:ln w="9525">
              <a:solidFill>
                <a:srgbClr val="000000"/>
              </a:solidFill>
              <a:miter lim="800000"/>
              <a:headEnd/>
              <a:tailEnd/>
            </a:ln>
          </p:spPr>
          <p:txBody>
            <a:bodyPr/>
            <a:lstStyle/>
            <a:p>
              <a:endParaRPr lang="ru-RU"/>
            </a:p>
          </p:txBody>
        </p:sp>
        <p:sp>
          <p:nvSpPr>
            <p:cNvPr id="82959" name="Text Box 15" descr="Дранка"/>
            <p:cNvSpPr txBox="1">
              <a:spLocks noChangeArrowheads="1"/>
            </p:cNvSpPr>
            <p:nvPr/>
          </p:nvSpPr>
          <p:spPr bwMode="auto">
            <a:xfrm>
              <a:off x="1872" y="2504"/>
              <a:ext cx="1296" cy="432"/>
            </a:xfrm>
            <a:prstGeom prst="rect">
              <a:avLst/>
            </a:prstGeom>
            <a:pattFill prst="shingle">
              <a:fgClr>
                <a:srgbClr val="DDDDDD"/>
              </a:fgClr>
              <a:bgClr>
                <a:srgbClr val="FFFFFF"/>
              </a:bgClr>
            </a:pattFill>
            <a:ln w="9525">
              <a:solidFill>
                <a:srgbClr val="000099"/>
              </a:solidFill>
              <a:miter lim="800000"/>
              <a:headEnd/>
              <a:tailEnd/>
            </a:ln>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600" b="1"/>
                <a:t>1–й этап</a:t>
              </a:r>
            </a:p>
          </p:txBody>
        </p:sp>
        <p:sp>
          <p:nvSpPr>
            <p:cNvPr id="82960" name="Text Box 16" descr="Дранка"/>
            <p:cNvSpPr txBox="1">
              <a:spLocks noChangeArrowheads="1"/>
            </p:cNvSpPr>
            <p:nvPr/>
          </p:nvSpPr>
          <p:spPr bwMode="auto">
            <a:xfrm>
              <a:off x="1872" y="3512"/>
              <a:ext cx="1296" cy="432"/>
            </a:xfrm>
            <a:prstGeom prst="rect">
              <a:avLst/>
            </a:prstGeom>
            <a:pattFill prst="shingle">
              <a:fgClr>
                <a:srgbClr val="DDDDDD"/>
              </a:fgClr>
              <a:bgClr>
                <a:srgbClr val="FFFFFF"/>
              </a:bgClr>
            </a:pattFill>
            <a:ln w="9525">
              <a:solidFill>
                <a:srgbClr val="000099"/>
              </a:solidFill>
              <a:miter lim="800000"/>
              <a:headEnd/>
              <a:tailEnd/>
            </a:ln>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600" b="1"/>
                <a:t>2–й этап</a:t>
              </a:r>
            </a:p>
          </p:txBody>
        </p:sp>
        <p:sp>
          <p:nvSpPr>
            <p:cNvPr id="82961" name="Text Box 17" descr="Дранка"/>
            <p:cNvSpPr txBox="1">
              <a:spLocks noChangeArrowheads="1"/>
            </p:cNvSpPr>
            <p:nvPr/>
          </p:nvSpPr>
          <p:spPr bwMode="auto">
            <a:xfrm>
              <a:off x="1872" y="4520"/>
              <a:ext cx="1296" cy="432"/>
            </a:xfrm>
            <a:prstGeom prst="rect">
              <a:avLst/>
            </a:prstGeom>
            <a:pattFill prst="shingle">
              <a:fgClr>
                <a:srgbClr val="DDDDDD"/>
              </a:fgClr>
              <a:bgClr>
                <a:srgbClr val="FFFFFF"/>
              </a:bgClr>
            </a:pattFill>
            <a:ln w="9525">
              <a:solidFill>
                <a:srgbClr val="000099"/>
              </a:solidFill>
              <a:miter lim="800000"/>
              <a:headEnd/>
              <a:tailEnd/>
            </a:ln>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600" b="1"/>
                <a:t>3–й этап</a:t>
              </a:r>
            </a:p>
          </p:txBody>
        </p:sp>
        <p:sp>
          <p:nvSpPr>
            <p:cNvPr id="82962" name="Text Box 18" descr="Дранка"/>
            <p:cNvSpPr txBox="1">
              <a:spLocks noChangeArrowheads="1"/>
            </p:cNvSpPr>
            <p:nvPr/>
          </p:nvSpPr>
          <p:spPr bwMode="auto">
            <a:xfrm>
              <a:off x="1872" y="5528"/>
              <a:ext cx="1296" cy="432"/>
            </a:xfrm>
            <a:prstGeom prst="rect">
              <a:avLst/>
            </a:prstGeom>
            <a:pattFill prst="shingle">
              <a:fgClr>
                <a:srgbClr val="DDDDDD"/>
              </a:fgClr>
              <a:bgClr>
                <a:srgbClr val="FFFFFF"/>
              </a:bgClr>
            </a:pattFill>
            <a:ln w="9525">
              <a:solidFill>
                <a:srgbClr val="000099"/>
              </a:solidFill>
              <a:miter lim="800000"/>
              <a:headEnd/>
              <a:tailEnd/>
            </a:ln>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600" b="1"/>
                <a:t>4–й этап</a:t>
              </a:r>
            </a:p>
          </p:txBody>
        </p:sp>
        <p:sp>
          <p:nvSpPr>
            <p:cNvPr id="82963" name="Text Box 19" descr="Дранка"/>
            <p:cNvSpPr txBox="1">
              <a:spLocks noChangeArrowheads="1"/>
            </p:cNvSpPr>
            <p:nvPr/>
          </p:nvSpPr>
          <p:spPr bwMode="auto">
            <a:xfrm>
              <a:off x="1872" y="6536"/>
              <a:ext cx="1296" cy="432"/>
            </a:xfrm>
            <a:prstGeom prst="rect">
              <a:avLst/>
            </a:prstGeom>
            <a:pattFill prst="shingle">
              <a:fgClr>
                <a:srgbClr val="DDDDDD"/>
              </a:fgClr>
              <a:bgClr>
                <a:srgbClr val="FFFFFF"/>
              </a:bgClr>
            </a:pattFill>
            <a:ln w="9525">
              <a:solidFill>
                <a:srgbClr val="000099"/>
              </a:solidFill>
              <a:miter lim="800000"/>
              <a:headEnd/>
              <a:tailEnd/>
            </a:ln>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r>
                <a:rPr lang="ru-RU" sz="1600" b="1"/>
                <a:t>5–й этап</a:t>
              </a:r>
            </a:p>
          </p:txBody>
        </p:sp>
      </p:grpSp>
      <p:pic>
        <p:nvPicPr>
          <p:cNvPr id="82948" name="Picture 20" descr="j0293240"/>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a:xfrm>
            <a:off x="468313" y="404813"/>
            <a:ext cx="782637" cy="577850"/>
          </a:xfrm>
          <a:noFill/>
        </p:spPr>
      </p:pic>
      <p:sp>
        <p:nvSpPr>
          <p:cNvPr id="82949" name="Oval 23" descr="Фиолетовый узор"/>
          <p:cNvSpPr>
            <a:spLocks noChangeArrowheads="1"/>
          </p:cNvSpPr>
          <p:nvPr/>
        </p:nvSpPr>
        <p:spPr bwMode="auto">
          <a:xfrm>
            <a:off x="6084888" y="6308725"/>
            <a:ext cx="3024187" cy="477838"/>
          </a:xfrm>
          <a:prstGeom prst="ellipse">
            <a:avLst/>
          </a:prstGeom>
          <a:blipFill dpi="0" rotWithShape="1">
            <a:blip r:embed="rId8"/>
            <a:srcRect/>
            <a:tile tx="0" ty="0" sx="100000" sy="100000" flip="none" algn="tl"/>
          </a:blipFill>
          <a:ln w="9525">
            <a:solidFill>
              <a:schemeClr val="tx1"/>
            </a:solidFill>
            <a:round/>
            <a:headEnd/>
            <a:tailEnd/>
          </a:ln>
        </p:spPr>
        <p:txBody>
          <a:bodyPr wrap="none" anchor="ctr"/>
          <a:lstStyle/>
          <a:p>
            <a:pPr algn="ctr"/>
            <a:r>
              <a:rPr lang="ru-RU" sz="1600" b="1" dirty="0" smtClean="0">
                <a:solidFill>
                  <a:srgbClr val="FFFFFF"/>
                </a:solidFill>
                <a:latin typeface="Times New Roman" pitchFamily="18" charset="0"/>
              </a:rPr>
              <a:t>поведение </a:t>
            </a:r>
            <a:r>
              <a:rPr lang="ru-RU" sz="1600" b="1" dirty="0">
                <a:solidFill>
                  <a:srgbClr val="FFFFFF"/>
                </a:solidFill>
                <a:latin typeface="Times New Roman" pitchFamily="18" charset="0"/>
              </a:rPr>
              <a:t>организации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115888"/>
            <a:ext cx="8229600" cy="919162"/>
          </a:xfrm>
        </p:spPr>
        <p:txBody>
          <a:bodyPr/>
          <a:lstStyle/>
          <a:p>
            <a:pPr algn="ctr" eaLnBrk="1" hangingPunct="1">
              <a:defRPr/>
            </a:pPr>
            <a:r>
              <a:rPr lang="ru-RU" sz="4000" b="1" dirty="0" smtClean="0">
                <a:effectLst>
                  <a:outerShdw blurRad="38100" dist="38100" dir="2700000" algn="tl">
                    <a:srgbClr val="000000"/>
                  </a:outerShdw>
                </a:effectLst>
              </a:rPr>
              <a:t>поведение</a:t>
            </a:r>
            <a:r>
              <a:rPr lang="ru-RU" sz="4000" dirty="0" smtClean="0">
                <a:effectLst>
                  <a:outerShdw blurRad="38100" dist="38100" dir="2700000" algn="tl">
                    <a:srgbClr val="000000"/>
                  </a:outerShdw>
                </a:effectLst>
              </a:rPr>
              <a:t> </a:t>
            </a:r>
            <a:r>
              <a:rPr lang="ru-RU" sz="4000" b="1" dirty="0" smtClean="0">
                <a:effectLst>
                  <a:outerShdw blurRad="38100" dist="38100" dir="2700000" algn="tl">
                    <a:srgbClr val="000000"/>
                  </a:outerShdw>
                </a:effectLst>
              </a:rPr>
              <a:t>организации</a:t>
            </a:r>
            <a:r>
              <a:rPr lang="ru-RU" sz="3800" b="1" dirty="0" smtClean="0">
                <a:effectLst>
                  <a:outerShdw blurRad="38100" dist="38100" dir="2700000" algn="tl">
                    <a:srgbClr val="000000"/>
                  </a:outerShdw>
                </a:effectLst>
              </a:rPr>
              <a:t/>
            </a:r>
            <a:br>
              <a:rPr lang="ru-RU" sz="3800" b="1" dirty="0" smtClean="0">
                <a:effectLst>
                  <a:outerShdw blurRad="38100" dist="38100" dir="2700000" algn="tl">
                    <a:srgbClr val="000000"/>
                  </a:outerShdw>
                </a:effectLst>
              </a:rPr>
            </a:br>
            <a:r>
              <a:rPr lang="ru-RU" sz="2000" b="1" i="1" dirty="0" smtClean="0">
                <a:solidFill>
                  <a:schemeClr val="hlink"/>
                </a:solidFill>
                <a:effectLst>
                  <a:outerShdw blurRad="38100" dist="38100" dir="2700000" algn="tl">
                    <a:srgbClr val="000000"/>
                  </a:outerShdw>
                </a:effectLst>
                <a:latin typeface="Bookman Old Style" pitchFamily="18" charset="0"/>
              </a:rPr>
              <a:t>Переход от целей организации к ее структуре</a:t>
            </a:r>
          </a:p>
        </p:txBody>
      </p:sp>
      <p:sp>
        <p:nvSpPr>
          <p:cNvPr id="59397" name="Text Box 5"/>
          <p:cNvSpPr txBox="1">
            <a:spLocks noChangeArrowheads="1"/>
          </p:cNvSpPr>
          <p:nvPr/>
        </p:nvSpPr>
        <p:spPr bwMode="auto">
          <a:xfrm>
            <a:off x="2671763" y="1316038"/>
            <a:ext cx="3998912" cy="373062"/>
          </a:xfrm>
          <a:prstGeom prst="rect">
            <a:avLst/>
          </a:prstGeom>
          <a:solidFill>
            <a:srgbClr val="CCFFFF"/>
          </a:solidFill>
          <a:ln w="9525">
            <a:solidFill>
              <a:srgbClr val="3366FF"/>
            </a:solidFill>
            <a:miter lim="800000"/>
            <a:headEnd/>
            <a:tailEnd/>
          </a:ln>
          <a:effectLst>
            <a:outerShdw dist="107763" dir="18900000" algn="ctr" rotWithShape="0">
              <a:srgbClr val="808080">
                <a:alpha val="50000"/>
              </a:srgbClr>
            </a:outerShdw>
          </a:effectLst>
        </p:spPr>
        <p:txBody>
          <a:bodyPr/>
          <a:lstStyle/>
          <a:p>
            <a:pPr algn="ctr">
              <a:defRPr/>
            </a:pPr>
            <a:r>
              <a:rPr lang="ru-RU" sz="1400" b="1">
                <a:solidFill>
                  <a:srgbClr val="FF3300"/>
                </a:solidFill>
              </a:rPr>
              <a:t>Цели организации</a:t>
            </a:r>
          </a:p>
        </p:txBody>
      </p:sp>
      <p:sp>
        <p:nvSpPr>
          <p:cNvPr id="83972" name="AutoShape 6"/>
          <p:cNvSpPr>
            <a:spLocks noChangeArrowheads="1"/>
          </p:cNvSpPr>
          <p:nvPr/>
        </p:nvSpPr>
        <p:spPr bwMode="auto">
          <a:xfrm>
            <a:off x="4371975" y="1689100"/>
            <a:ext cx="398463" cy="496888"/>
          </a:xfrm>
          <a:prstGeom prst="downArrow">
            <a:avLst>
              <a:gd name="adj1" fmla="val 50000"/>
              <a:gd name="adj2" fmla="val 31175"/>
            </a:avLst>
          </a:prstGeom>
          <a:solidFill>
            <a:srgbClr val="FF00FF"/>
          </a:solidFill>
          <a:ln w="9525">
            <a:solidFill>
              <a:srgbClr val="3366FF"/>
            </a:solidFill>
            <a:miter lim="800000"/>
            <a:headEnd/>
            <a:tailEnd/>
          </a:ln>
        </p:spPr>
        <p:txBody>
          <a:bodyPr/>
          <a:lstStyle/>
          <a:p>
            <a:endParaRPr lang="ru-RU"/>
          </a:p>
        </p:txBody>
      </p:sp>
      <p:sp>
        <p:nvSpPr>
          <p:cNvPr id="59399" name="Text Box 7"/>
          <p:cNvSpPr txBox="1">
            <a:spLocks noChangeArrowheads="1"/>
          </p:cNvSpPr>
          <p:nvPr/>
        </p:nvSpPr>
        <p:spPr bwMode="auto">
          <a:xfrm>
            <a:off x="2671763" y="2185988"/>
            <a:ext cx="3998912" cy="373062"/>
          </a:xfrm>
          <a:prstGeom prst="rect">
            <a:avLst/>
          </a:prstGeom>
          <a:solidFill>
            <a:srgbClr val="CCFFFF"/>
          </a:solidFill>
          <a:ln w="9525">
            <a:solidFill>
              <a:srgbClr val="3366FF"/>
            </a:solidFill>
            <a:miter lim="800000"/>
            <a:headEnd/>
            <a:tailEnd/>
          </a:ln>
          <a:effectLst>
            <a:outerShdw dist="107763" dir="18900000" algn="ctr" rotWithShape="0">
              <a:srgbClr val="808080">
                <a:alpha val="50000"/>
              </a:srgbClr>
            </a:outerShdw>
          </a:effectLst>
        </p:spPr>
        <p:txBody>
          <a:bodyPr/>
          <a:lstStyle/>
          <a:p>
            <a:pPr algn="ctr">
              <a:defRPr/>
            </a:pPr>
            <a:r>
              <a:rPr lang="ru-RU" sz="1400" b="1">
                <a:solidFill>
                  <a:srgbClr val="0000FF"/>
                </a:solidFill>
              </a:rPr>
              <a:t>Стратегическая концепция</a:t>
            </a:r>
          </a:p>
        </p:txBody>
      </p:sp>
      <p:sp>
        <p:nvSpPr>
          <p:cNvPr id="59400" name="Text Box 8"/>
          <p:cNvSpPr txBox="1">
            <a:spLocks noChangeArrowheads="1"/>
          </p:cNvSpPr>
          <p:nvPr/>
        </p:nvSpPr>
        <p:spPr bwMode="auto">
          <a:xfrm>
            <a:off x="2671763" y="2932113"/>
            <a:ext cx="3998912" cy="1741487"/>
          </a:xfrm>
          <a:prstGeom prst="rect">
            <a:avLst/>
          </a:prstGeom>
          <a:solidFill>
            <a:srgbClr val="CCFFFF"/>
          </a:solidFill>
          <a:ln w="9525">
            <a:solidFill>
              <a:srgbClr val="3366FF"/>
            </a:solidFill>
            <a:miter lim="800000"/>
            <a:headEnd/>
            <a:tailEnd/>
          </a:ln>
          <a:effectLst>
            <a:outerShdw dist="107763" dir="18900000" algn="ctr" rotWithShape="0">
              <a:srgbClr val="808080">
                <a:alpha val="50000"/>
              </a:srgbClr>
            </a:outerShdw>
          </a:effectLst>
        </p:spPr>
        <p:txBody>
          <a:bodyPr/>
          <a:lstStyle/>
          <a:p>
            <a:pPr algn="ctr">
              <a:defRPr/>
            </a:pPr>
            <a:r>
              <a:rPr lang="ru-RU" sz="1600" b="1"/>
              <a:t>С Т Р А Т Е Г И Я</a:t>
            </a:r>
          </a:p>
          <a:p>
            <a:pPr algn="ctr">
              <a:defRPr/>
            </a:pPr>
            <a:r>
              <a:rPr lang="ru-RU" sz="1400"/>
              <a:t>Как организация собирается добиться успеха</a:t>
            </a:r>
          </a:p>
          <a:p>
            <a:pPr lvl="1">
              <a:buSzPct val="130000"/>
              <a:buFont typeface="Symbol" pitchFamily="18" charset="2"/>
              <a:buBlip>
                <a:blip r:embed="rId2"/>
              </a:buBlip>
              <a:defRPr/>
            </a:pPr>
            <a:r>
              <a:rPr lang="ru-RU" sz="1600" b="1"/>
              <a:t>     Возможности</a:t>
            </a:r>
          </a:p>
          <a:p>
            <a:pPr lvl="1">
              <a:buSzPct val="130000"/>
              <a:buFont typeface="Symbol" pitchFamily="18" charset="2"/>
              <a:buBlip>
                <a:blip r:embed="rId2"/>
              </a:buBlip>
              <a:defRPr/>
            </a:pPr>
            <a:r>
              <a:rPr lang="ru-RU" sz="1600" b="1"/>
              <a:t>     Опасности</a:t>
            </a:r>
          </a:p>
          <a:p>
            <a:pPr lvl="1">
              <a:buSzPct val="130000"/>
              <a:buFont typeface="Symbol" pitchFamily="18" charset="2"/>
              <a:buBlip>
                <a:blip r:embed="rId2"/>
              </a:buBlip>
              <a:defRPr/>
            </a:pPr>
            <a:r>
              <a:rPr lang="ru-RU" sz="1600" b="1"/>
              <a:t>     Сильные стороны</a:t>
            </a:r>
          </a:p>
          <a:p>
            <a:pPr lvl="1">
              <a:buSzPct val="130000"/>
              <a:buFont typeface="Symbol" pitchFamily="18" charset="2"/>
              <a:buBlip>
                <a:blip r:embed="rId2"/>
              </a:buBlip>
              <a:defRPr/>
            </a:pPr>
            <a:r>
              <a:rPr lang="ru-RU" sz="1600" b="1"/>
              <a:t>     Слабые стороны</a:t>
            </a:r>
          </a:p>
          <a:p>
            <a:pPr lvl="1">
              <a:buSzPct val="130000"/>
              <a:buFont typeface="Symbol" pitchFamily="18" charset="2"/>
              <a:buBlip>
                <a:blip r:embed="rId2"/>
              </a:buBlip>
              <a:defRPr/>
            </a:pPr>
            <a:r>
              <a:rPr lang="ru-RU" sz="1600" b="1"/>
              <a:t>     Бизнес-план</a:t>
            </a:r>
          </a:p>
        </p:txBody>
      </p:sp>
      <p:sp>
        <p:nvSpPr>
          <p:cNvPr id="83975" name="AutoShape 9"/>
          <p:cNvSpPr>
            <a:spLocks noChangeArrowheads="1"/>
          </p:cNvSpPr>
          <p:nvPr/>
        </p:nvSpPr>
        <p:spPr bwMode="auto">
          <a:xfrm>
            <a:off x="4371975" y="2559050"/>
            <a:ext cx="398463" cy="373063"/>
          </a:xfrm>
          <a:prstGeom prst="downArrow">
            <a:avLst>
              <a:gd name="adj1" fmla="val 50000"/>
              <a:gd name="adj2" fmla="val 25000"/>
            </a:avLst>
          </a:prstGeom>
          <a:solidFill>
            <a:srgbClr val="FF00FF"/>
          </a:solidFill>
          <a:ln w="9525">
            <a:solidFill>
              <a:srgbClr val="3366FF"/>
            </a:solidFill>
            <a:miter lim="800000"/>
            <a:headEnd/>
            <a:tailEnd/>
          </a:ln>
        </p:spPr>
        <p:txBody>
          <a:bodyPr/>
          <a:lstStyle/>
          <a:p>
            <a:endParaRPr lang="ru-RU"/>
          </a:p>
        </p:txBody>
      </p:sp>
      <p:sp>
        <p:nvSpPr>
          <p:cNvPr id="59402" name="Text Box 10"/>
          <p:cNvSpPr txBox="1">
            <a:spLocks noChangeArrowheads="1"/>
          </p:cNvSpPr>
          <p:nvPr/>
        </p:nvSpPr>
        <p:spPr bwMode="auto">
          <a:xfrm>
            <a:off x="2671763" y="5046663"/>
            <a:ext cx="3998912" cy="373062"/>
          </a:xfrm>
          <a:prstGeom prst="rect">
            <a:avLst/>
          </a:prstGeom>
          <a:solidFill>
            <a:srgbClr val="CCFFFF"/>
          </a:solidFill>
          <a:ln w="9525">
            <a:solidFill>
              <a:srgbClr val="3366FF"/>
            </a:solidFill>
            <a:miter lim="800000"/>
            <a:headEnd/>
            <a:tailEnd/>
          </a:ln>
          <a:effectLst>
            <a:outerShdw dist="107763" dir="18900000" algn="ctr" rotWithShape="0">
              <a:srgbClr val="808080">
                <a:alpha val="50000"/>
              </a:srgbClr>
            </a:outerShdw>
          </a:effectLst>
        </p:spPr>
        <p:txBody>
          <a:bodyPr/>
          <a:lstStyle/>
          <a:p>
            <a:pPr algn="ctr">
              <a:defRPr/>
            </a:pPr>
            <a:r>
              <a:rPr lang="ru-RU" sz="1400" b="1">
                <a:solidFill>
                  <a:schemeClr val="tx2"/>
                </a:solidFill>
              </a:rPr>
              <a:t>Организационная модель</a:t>
            </a:r>
          </a:p>
        </p:txBody>
      </p:sp>
      <p:sp>
        <p:nvSpPr>
          <p:cNvPr id="83977" name="AutoShape 11"/>
          <p:cNvSpPr>
            <a:spLocks noChangeArrowheads="1"/>
          </p:cNvSpPr>
          <p:nvPr/>
        </p:nvSpPr>
        <p:spPr bwMode="auto">
          <a:xfrm>
            <a:off x="4371975" y="4673600"/>
            <a:ext cx="398463" cy="373063"/>
          </a:xfrm>
          <a:prstGeom prst="downArrow">
            <a:avLst>
              <a:gd name="adj1" fmla="val 50000"/>
              <a:gd name="adj2" fmla="val 25000"/>
            </a:avLst>
          </a:prstGeom>
          <a:solidFill>
            <a:srgbClr val="FF00FF"/>
          </a:solidFill>
          <a:ln w="9525">
            <a:solidFill>
              <a:srgbClr val="3366FF"/>
            </a:solidFill>
            <a:miter lim="800000"/>
            <a:headEnd/>
            <a:tailEnd/>
          </a:ln>
        </p:spPr>
        <p:txBody>
          <a:bodyPr/>
          <a:lstStyle/>
          <a:p>
            <a:endParaRPr lang="ru-RU"/>
          </a:p>
        </p:txBody>
      </p:sp>
      <p:sp>
        <p:nvSpPr>
          <p:cNvPr id="59404" name="Text Box 12"/>
          <p:cNvSpPr txBox="1">
            <a:spLocks noChangeArrowheads="1"/>
          </p:cNvSpPr>
          <p:nvPr/>
        </p:nvSpPr>
        <p:spPr bwMode="auto">
          <a:xfrm>
            <a:off x="2671763" y="5792788"/>
            <a:ext cx="3998912" cy="373062"/>
          </a:xfrm>
          <a:prstGeom prst="rect">
            <a:avLst/>
          </a:prstGeom>
          <a:solidFill>
            <a:srgbClr val="CCFFFF"/>
          </a:solidFill>
          <a:ln w="9525">
            <a:solidFill>
              <a:srgbClr val="3366FF"/>
            </a:solidFill>
            <a:miter lim="800000"/>
            <a:headEnd/>
            <a:tailEnd/>
          </a:ln>
          <a:effectLst>
            <a:outerShdw dist="107763" dir="18900000" algn="ctr" rotWithShape="0">
              <a:srgbClr val="808080">
                <a:alpha val="50000"/>
              </a:srgbClr>
            </a:outerShdw>
          </a:effectLst>
        </p:spPr>
        <p:txBody>
          <a:bodyPr/>
          <a:lstStyle/>
          <a:p>
            <a:pPr algn="ctr">
              <a:defRPr/>
            </a:pPr>
            <a:r>
              <a:rPr lang="ru-RU" sz="1400" b="1">
                <a:solidFill>
                  <a:schemeClr val="hlink"/>
                </a:solidFill>
              </a:rPr>
              <a:t>Организационная структура управления</a:t>
            </a:r>
          </a:p>
        </p:txBody>
      </p:sp>
      <p:sp>
        <p:nvSpPr>
          <p:cNvPr id="83979" name="AutoShape 13"/>
          <p:cNvSpPr>
            <a:spLocks noChangeArrowheads="1"/>
          </p:cNvSpPr>
          <p:nvPr/>
        </p:nvSpPr>
        <p:spPr bwMode="auto">
          <a:xfrm>
            <a:off x="4371975" y="5419725"/>
            <a:ext cx="398463" cy="373063"/>
          </a:xfrm>
          <a:prstGeom prst="downArrow">
            <a:avLst>
              <a:gd name="adj1" fmla="val 50000"/>
              <a:gd name="adj2" fmla="val 25000"/>
            </a:avLst>
          </a:prstGeom>
          <a:solidFill>
            <a:srgbClr val="FF00FF"/>
          </a:solidFill>
          <a:ln w="9525">
            <a:solidFill>
              <a:srgbClr val="3366FF"/>
            </a:solidFill>
            <a:miter lim="800000"/>
            <a:headEnd/>
            <a:tailEnd/>
          </a:ln>
        </p:spPr>
        <p:txBody>
          <a:bodyPr/>
          <a:lstStyle/>
          <a:p>
            <a:endParaRPr lang="ru-RU"/>
          </a:p>
        </p:txBody>
      </p:sp>
      <p:sp>
        <p:nvSpPr>
          <p:cNvPr id="59415" name="AutoShape 23"/>
          <p:cNvSpPr>
            <a:spLocks noChangeArrowheads="1"/>
          </p:cNvSpPr>
          <p:nvPr/>
        </p:nvSpPr>
        <p:spPr bwMode="auto">
          <a:xfrm>
            <a:off x="396875" y="4652963"/>
            <a:ext cx="1871663" cy="1512887"/>
          </a:xfrm>
          <a:prstGeom prst="rightArrow">
            <a:avLst>
              <a:gd name="adj1" fmla="val 50000"/>
              <a:gd name="adj2" fmla="val 30929"/>
            </a:avLst>
          </a:prstGeom>
          <a:solidFill>
            <a:srgbClr val="DDDDDD"/>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endParaRPr lang="ru-RU" sz="1400"/>
          </a:p>
          <a:p>
            <a:pPr algn="ctr">
              <a:defRPr/>
            </a:pPr>
            <a:r>
              <a:rPr lang="ru-RU" sz="1400"/>
              <a:t>Организационная </a:t>
            </a:r>
          </a:p>
          <a:p>
            <a:pPr algn="ctr">
              <a:defRPr/>
            </a:pPr>
            <a:r>
              <a:rPr lang="ru-RU" sz="1400"/>
              <a:t>концепция</a:t>
            </a:r>
          </a:p>
          <a:p>
            <a:pPr algn="ctr">
              <a:defRPr/>
            </a:pPr>
            <a:endParaRPr lang="ru-RU" sz="1400" i="1"/>
          </a:p>
        </p:txBody>
      </p:sp>
      <p:sp>
        <p:nvSpPr>
          <p:cNvPr id="59416" name="AutoShape 24"/>
          <p:cNvSpPr>
            <a:spLocks noChangeArrowheads="1"/>
          </p:cNvSpPr>
          <p:nvPr/>
        </p:nvSpPr>
        <p:spPr bwMode="auto">
          <a:xfrm flipH="1">
            <a:off x="7019925" y="4652963"/>
            <a:ext cx="1873250" cy="1512887"/>
          </a:xfrm>
          <a:prstGeom prst="rightArrow">
            <a:avLst>
              <a:gd name="adj1" fmla="val 50000"/>
              <a:gd name="adj2" fmla="val 30955"/>
            </a:avLst>
          </a:prstGeom>
          <a:solidFill>
            <a:srgbClr val="DDDDDD"/>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pPr algn="ctr">
              <a:defRPr/>
            </a:pPr>
            <a:endParaRPr lang="ru-RU" sz="1400"/>
          </a:p>
          <a:p>
            <a:pPr algn="ctr">
              <a:defRPr/>
            </a:pPr>
            <a:endParaRPr lang="ru-RU" sz="1400" i="1"/>
          </a:p>
        </p:txBody>
      </p:sp>
      <p:sp>
        <p:nvSpPr>
          <p:cNvPr id="83982" name="Rectangle 26"/>
          <p:cNvSpPr>
            <a:spLocks noChangeArrowheads="1"/>
          </p:cNvSpPr>
          <p:nvPr/>
        </p:nvSpPr>
        <p:spPr bwMode="auto">
          <a:xfrm>
            <a:off x="7469188" y="5216525"/>
            <a:ext cx="1279525" cy="51752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sz="1400"/>
              <a:t>Предыдущий</a:t>
            </a:r>
          </a:p>
          <a:p>
            <a:pPr algn="ctr"/>
            <a:r>
              <a:rPr lang="ru-RU" sz="1400"/>
              <a:t> опыт</a:t>
            </a:r>
          </a:p>
        </p:txBody>
      </p:sp>
      <p:sp>
        <p:nvSpPr>
          <p:cNvPr id="59420" name="AutoShape 28"/>
          <p:cNvSpPr>
            <a:spLocks noChangeArrowheads="1"/>
          </p:cNvSpPr>
          <p:nvPr/>
        </p:nvSpPr>
        <p:spPr bwMode="auto">
          <a:xfrm>
            <a:off x="6948488" y="3068638"/>
            <a:ext cx="1944687" cy="1079500"/>
          </a:xfrm>
          <a:prstGeom prst="wedgeRoundRectCallout">
            <a:avLst>
              <a:gd name="adj1" fmla="val -60204"/>
              <a:gd name="adj2" fmla="val 139264"/>
              <a:gd name="adj3" fmla="val 16667"/>
            </a:avLst>
          </a:prstGeom>
          <a:solidFill>
            <a:srgbClr val="FFCCFF"/>
          </a:solidFill>
          <a:ln w="9525">
            <a:solidFill>
              <a:schemeClr val="tx1"/>
            </a:solidFill>
            <a:miter lim="800000"/>
            <a:headEnd/>
            <a:tailEnd/>
          </a:ln>
          <a:effectLst>
            <a:outerShdw dist="107763" dir="13500000" algn="ctr" rotWithShape="0">
              <a:schemeClr val="bg2">
                <a:alpha val="50000"/>
              </a:schemeClr>
            </a:outerShdw>
          </a:effectLst>
        </p:spPr>
        <p:txBody>
          <a:bodyPr/>
          <a:lstStyle/>
          <a:p>
            <a:pPr algn="ctr">
              <a:defRPr/>
            </a:pPr>
            <a:endParaRPr lang="ru-RU" b="1"/>
          </a:p>
          <a:p>
            <a:pPr algn="ctr">
              <a:defRPr/>
            </a:pPr>
            <a:r>
              <a:rPr lang="ru-RU" sz="1800" b="1"/>
              <a:t>Внешние </a:t>
            </a:r>
          </a:p>
          <a:p>
            <a:pPr algn="ctr">
              <a:defRPr/>
            </a:pPr>
            <a:r>
              <a:rPr lang="ru-RU" sz="1800" b="1"/>
              <a:t>требования</a:t>
            </a:r>
          </a:p>
        </p:txBody>
      </p:sp>
      <p:sp>
        <p:nvSpPr>
          <p:cNvPr id="59421" name="AutoShape 29"/>
          <p:cNvSpPr>
            <a:spLocks noChangeArrowheads="1"/>
          </p:cNvSpPr>
          <p:nvPr/>
        </p:nvSpPr>
        <p:spPr bwMode="auto">
          <a:xfrm>
            <a:off x="468313" y="3070225"/>
            <a:ext cx="1944687" cy="1079500"/>
          </a:xfrm>
          <a:prstGeom prst="wedgeRoundRectCallout">
            <a:avLst>
              <a:gd name="adj1" fmla="val 60778"/>
              <a:gd name="adj2" fmla="val 144704"/>
              <a:gd name="adj3" fmla="val 16667"/>
            </a:avLst>
          </a:prstGeom>
          <a:solidFill>
            <a:srgbClr val="FFCCFF"/>
          </a:solidFill>
          <a:ln w="9525">
            <a:solidFill>
              <a:schemeClr val="tx1"/>
            </a:solidFill>
            <a:miter lim="800000"/>
            <a:headEnd/>
            <a:tailEnd/>
          </a:ln>
          <a:effectLst>
            <a:outerShdw dist="107763" dir="18900000" algn="ctr" rotWithShape="0">
              <a:schemeClr val="bg2">
                <a:alpha val="50000"/>
              </a:schemeClr>
            </a:outerShdw>
          </a:effectLst>
        </p:spPr>
        <p:txBody>
          <a:bodyPr/>
          <a:lstStyle/>
          <a:p>
            <a:pPr algn="ctr">
              <a:defRPr/>
            </a:pPr>
            <a:r>
              <a:rPr lang="ru-RU" sz="1800" b="1"/>
              <a:t>Стиль</a:t>
            </a:r>
          </a:p>
          <a:p>
            <a:pPr algn="ctr">
              <a:defRPr/>
            </a:pPr>
            <a:r>
              <a:rPr lang="ru-RU" sz="1800" b="1"/>
              <a:t> работы </a:t>
            </a:r>
          </a:p>
          <a:p>
            <a:pPr algn="ctr">
              <a:defRPr/>
            </a:pPr>
            <a:r>
              <a:rPr lang="ru-RU" sz="1800" b="1"/>
              <a:t>руководителя</a:t>
            </a:r>
          </a:p>
          <a:p>
            <a:pPr algn="ctr">
              <a:defRPr/>
            </a:pPr>
            <a:endParaRPr lang="ru-RU" b="1"/>
          </a:p>
        </p:txBody>
      </p:sp>
      <p:pic>
        <p:nvPicPr>
          <p:cNvPr id="83985" name="Picture 30" descr="j029324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95288" y="404813"/>
            <a:ext cx="711200" cy="523875"/>
          </a:xfrm>
          <a:noFill/>
        </p:spPr>
      </p:pic>
      <p:sp>
        <p:nvSpPr>
          <p:cNvPr id="83986" name="Oval 33" descr="Фиолетовый узор"/>
          <p:cNvSpPr>
            <a:spLocks noChangeArrowheads="1"/>
          </p:cNvSpPr>
          <p:nvPr/>
        </p:nvSpPr>
        <p:spPr bwMode="auto">
          <a:xfrm>
            <a:off x="6084888" y="6308725"/>
            <a:ext cx="3024187" cy="477838"/>
          </a:xfrm>
          <a:prstGeom prst="ellipse">
            <a:avLst/>
          </a:prstGeom>
          <a:blipFill dpi="0" rotWithShape="1">
            <a:blip r:embed="rId4"/>
            <a:srcRect/>
            <a:tile tx="0" ty="0" sx="100000" sy="100000" flip="none" algn="tl"/>
          </a:blipFill>
          <a:ln w="9525">
            <a:solidFill>
              <a:schemeClr val="tx1"/>
            </a:solidFill>
            <a:round/>
            <a:headEnd/>
            <a:tailEnd/>
          </a:ln>
        </p:spPr>
        <p:txBody>
          <a:bodyPr wrap="none" anchor="ctr"/>
          <a:lstStyle/>
          <a:p>
            <a:pPr algn="ctr"/>
            <a:r>
              <a:rPr lang="ru-RU" sz="1600" b="1" dirty="0" smtClean="0">
                <a:solidFill>
                  <a:srgbClr val="FFFFFF"/>
                </a:solidFill>
                <a:latin typeface="Times New Roman" pitchFamily="18" charset="0"/>
              </a:rPr>
              <a:t>поведение </a:t>
            </a:r>
            <a:r>
              <a:rPr lang="ru-RU" sz="1600" b="1" dirty="0">
                <a:solidFill>
                  <a:srgbClr val="FFFFFF"/>
                </a:solidFill>
                <a:latin typeface="Times New Roman" pitchFamily="18" charset="0"/>
              </a:rPr>
              <a:t>организации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randombar(horizontal)">
                                      <p:cBhvr>
                                        <p:cTn id="7" dur="600">
                                          <p:stCondLst>
                                            <p:cond delay="0"/>
                                          </p:stCondLst>
                                        </p:cTn>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30" name="Rectangle 6"/>
          <p:cNvSpPr>
            <a:spLocks noGrp="1" noChangeArrowheads="1"/>
          </p:cNvSpPr>
          <p:nvPr>
            <p:ph type="title"/>
          </p:nvPr>
        </p:nvSpPr>
        <p:spPr>
          <a:xfrm>
            <a:off x="1382713" y="188913"/>
            <a:ext cx="7510462" cy="1139825"/>
          </a:xfrm>
        </p:spPr>
        <p:txBody>
          <a:bodyPr/>
          <a:lstStyle/>
          <a:p>
            <a:pPr algn="ctr" eaLnBrk="1" hangingPunct="1">
              <a:defRPr/>
            </a:pPr>
            <a:r>
              <a:rPr lang="ru-RU" sz="3800" b="1" smtClean="0">
                <a:effectLst>
                  <a:outerShdw blurRad="38100" dist="38100" dir="2700000" algn="tl">
                    <a:srgbClr val="000000"/>
                  </a:outerShdw>
                </a:effectLst>
              </a:rPr>
              <a:t> </a:t>
            </a:r>
            <a:r>
              <a:rPr lang="ru-RU" sz="3800" b="1" smtClean="0">
                <a:solidFill>
                  <a:srgbClr val="FF3300"/>
                </a:solidFill>
                <a:effectLst>
                  <a:outerShdw blurRad="38100" dist="38100" dir="2700000" algn="tl">
                    <a:srgbClr val="000000"/>
                  </a:outerShdw>
                </a:effectLst>
              </a:rPr>
              <a:t>Полная бизнес-модель компании</a:t>
            </a:r>
            <a:r>
              <a:rPr lang="ru-RU" sz="3800" b="1" smtClean="0">
                <a:effectLst>
                  <a:outerShdw blurRad="38100" dist="38100" dir="2700000" algn="tl">
                    <a:srgbClr val="000000"/>
                  </a:outerShdw>
                </a:effectLst>
              </a:rPr>
              <a:t> </a:t>
            </a:r>
          </a:p>
        </p:txBody>
      </p:sp>
      <p:pic>
        <p:nvPicPr>
          <p:cNvPr id="77829" name="Picture 5"/>
          <p:cNvPicPr>
            <a:picLocks noGrp="1" noChangeAspect="1" noChangeArrowheads="1"/>
          </p:cNvPicPr>
          <p:nvPr>
            <p:ph sz="half" idx="1"/>
          </p:nvPr>
        </p:nvPicPr>
        <p:blipFill>
          <a:blip r:embed="rId2"/>
          <a:srcRect/>
          <a:stretch>
            <a:fillRect/>
          </a:stretch>
        </p:blipFill>
        <p:spPr>
          <a:xfrm>
            <a:off x="2266950" y="836613"/>
            <a:ext cx="6769100" cy="5616575"/>
          </a:xfrm>
          <a:ln>
            <a:solidFill>
              <a:srgbClr val="000099"/>
            </a:solidFill>
          </a:ln>
          <a:effectLst>
            <a:outerShdw dist="107763" dir="2700000" algn="ctr" rotWithShape="0">
              <a:schemeClr val="bg2">
                <a:alpha val="50000"/>
              </a:schemeClr>
            </a:outerShdw>
          </a:effectLst>
        </p:spPr>
      </p:pic>
      <p:sp>
        <p:nvSpPr>
          <p:cNvPr id="84996" name="Text Box 8"/>
          <p:cNvSpPr txBox="1">
            <a:spLocks noChangeArrowheads="1"/>
          </p:cNvSpPr>
          <p:nvPr/>
        </p:nvSpPr>
        <p:spPr bwMode="auto">
          <a:xfrm>
            <a:off x="395288" y="6538913"/>
            <a:ext cx="8064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ru-RU" sz="1200"/>
              <a:t>Источник: http://big.spb.ru/bigmaster/basic_concepts/pic/pic_b_6.shtml</a:t>
            </a:r>
          </a:p>
        </p:txBody>
      </p:sp>
      <p:sp>
        <p:nvSpPr>
          <p:cNvPr id="84997" name="Text Box 9"/>
          <p:cNvSpPr txBox="1">
            <a:spLocks noChangeArrowheads="1"/>
          </p:cNvSpPr>
          <p:nvPr/>
        </p:nvSpPr>
        <p:spPr bwMode="auto">
          <a:xfrm>
            <a:off x="468313" y="1989138"/>
            <a:ext cx="1439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ru-RU" sz="1800"/>
          </a:p>
        </p:txBody>
      </p:sp>
      <p:sp>
        <p:nvSpPr>
          <p:cNvPr id="77835" name="Document"/>
          <p:cNvSpPr>
            <a:spLocks noEditPoints="1" noChangeArrowheads="1"/>
          </p:cNvSpPr>
          <p:nvPr/>
        </p:nvSpPr>
        <p:spPr bwMode="auto">
          <a:xfrm>
            <a:off x="107950" y="2347913"/>
            <a:ext cx="1979613" cy="244951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lgn="ctr">
              <a:lnSpc>
                <a:spcPct val="150000"/>
              </a:lnSpc>
              <a:defRPr/>
            </a:pPr>
            <a:r>
              <a:rPr lang="fr-FR" sz="1400" b="1">
                <a:solidFill>
                  <a:srgbClr val="0000FF"/>
                </a:solidFill>
                <a:effectLst>
                  <a:outerShdw blurRad="38100" dist="38100" dir="2700000" algn="tl">
                    <a:srgbClr val="000000"/>
                  </a:outerShdw>
                </a:effectLst>
              </a:rPr>
              <a:t>REENGINEERING </a:t>
            </a:r>
            <a:r>
              <a:rPr lang="en-US" sz="1400" b="1">
                <a:solidFill>
                  <a:srgbClr val="0000FF"/>
                </a:solidFill>
              </a:rPr>
              <a:t>(</a:t>
            </a:r>
            <a:r>
              <a:rPr lang="ru-RU" sz="1400" b="1">
                <a:solidFill>
                  <a:srgbClr val="0000FF"/>
                </a:solidFill>
              </a:rPr>
              <a:t>реинжиниринг</a:t>
            </a:r>
            <a:r>
              <a:rPr lang="en-US" sz="1400" b="1">
                <a:solidFill>
                  <a:srgbClr val="0000FF"/>
                </a:solidFill>
              </a:rPr>
              <a:t>)-</a:t>
            </a:r>
            <a:r>
              <a:rPr lang="ru-RU" sz="1400" b="1">
                <a:solidFill>
                  <a:schemeClr val="hlink"/>
                </a:solidFill>
              </a:rPr>
              <a:t> </a:t>
            </a:r>
            <a:r>
              <a:rPr lang="ru-RU" sz="1400" b="1">
                <a:solidFill>
                  <a:schemeClr val="bg2"/>
                </a:solidFill>
              </a:rPr>
              <a:t>поиск новых моделей организационной работы</a:t>
            </a:r>
          </a:p>
        </p:txBody>
      </p:sp>
      <p:pic>
        <p:nvPicPr>
          <p:cNvPr id="84999" name="Picture 12" descr="j029324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39750" y="333375"/>
            <a:ext cx="847725" cy="625475"/>
          </a:xfrm>
          <a:noFill/>
        </p:spPr>
      </p:pic>
      <p:sp>
        <p:nvSpPr>
          <p:cNvPr id="85000" name="Oval 15" descr="Фиолетовый узор"/>
          <p:cNvSpPr>
            <a:spLocks noChangeArrowheads="1"/>
          </p:cNvSpPr>
          <p:nvPr/>
        </p:nvSpPr>
        <p:spPr bwMode="auto">
          <a:xfrm>
            <a:off x="6084888" y="6308725"/>
            <a:ext cx="3024187" cy="477838"/>
          </a:xfrm>
          <a:prstGeom prst="ellipse">
            <a:avLst/>
          </a:prstGeom>
          <a:blipFill dpi="0" rotWithShape="1">
            <a:blip r:embed="rId4"/>
            <a:srcRect/>
            <a:tile tx="0" ty="0" sx="100000" sy="100000" flip="none" algn="tl"/>
          </a:blipFill>
          <a:ln w="9525">
            <a:solidFill>
              <a:schemeClr val="tx1"/>
            </a:solidFill>
            <a:round/>
            <a:headEnd/>
            <a:tailEnd/>
          </a:ln>
        </p:spPr>
        <p:txBody>
          <a:bodyPr wrap="none" anchor="ctr"/>
          <a:lstStyle/>
          <a:p>
            <a:pPr algn="ctr"/>
            <a:r>
              <a:rPr lang="ru-RU" sz="1600" b="1" dirty="0" smtClean="0">
                <a:solidFill>
                  <a:srgbClr val="FFFFFF"/>
                </a:solidFill>
                <a:latin typeface="Times New Roman" pitchFamily="18" charset="0"/>
              </a:rPr>
              <a:t>поведение </a:t>
            </a:r>
            <a:r>
              <a:rPr lang="ru-RU" sz="1600" b="1" dirty="0">
                <a:solidFill>
                  <a:srgbClr val="FFFFFF"/>
                </a:solidFill>
                <a:latin typeface="Times New Roman" pitchFamily="18" charset="0"/>
              </a:rPr>
              <a:t>организации</a:t>
            </a:r>
          </a:p>
        </p:txBody>
      </p:sp>
      <p:sp>
        <p:nvSpPr>
          <p:cNvPr id="77844" name="Rectangle 20"/>
          <p:cNvSpPr>
            <a:spLocks noChangeArrowheads="1"/>
          </p:cNvSpPr>
          <p:nvPr/>
        </p:nvSpPr>
        <p:spPr bwMode="auto">
          <a:xfrm>
            <a:off x="2484438" y="2781300"/>
            <a:ext cx="935037" cy="1368425"/>
          </a:xfrm>
          <a:prstGeom prst="rect">
            <a:avLst/>
          </a:prstGeom>
          <a:solidFill>
            <a:srgbClr val="FFFFCC"/>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pPr>
              <a:defRPr/>
            </a:pPr>
            <a:endParaRPr lang="ru-RU"/>
          </a:p>
        </p:txBody>
      </p:sp>
      <p:sp>
        <p:nvSpPr>
          <p:cNvPr id="77845" name="Rectangle 21"/>
          <p:cNvSpPr>
            <a:spLocks noChangeArrowheads="1"/>
          </p:cNvSpPr>
          <p:nvPr/>
        </p:nvSpPr>
        <p:spPr bwMode="auto">
          <a:xfrm>
            <a:off x="7381875" y="2781300"/>
            <a:ext cx="935038" cy="1368425"/>
          </a:xfrm>
          <a:prstGeom prst="rect">
            <a:avLst/>
          </a:prstGeom>
          <a:solidFill>
            <a:srgbClr val="FFFFCC"/>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endParaRPr lang="ru-RU"/>
          </a:p>
        </p:txBody>
      </p:sp>
      <p:sp>
        <p:nvSpPr>
          <p:cNvPr id="85003" name="Text Box 22"/>
          <p:cNvSpPr txBox="1">
            <a:spLocks noChangeArrowheads="1"/>
          </p:cNvSpPr>
          <p:nvPr/>
        </p:nvSpPr>
        <p:spPr bwMode="auto">
          <a:xfrm>
            <a:off x="2557463" y="2925763"/>
            <a:ext cx="792162" cy="85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ru-RU" b="1"/>
              <a:t>Организационно-функцио-нальная модель</a:t>
            </a:r>
          </a:p>
        </p:txBody>
      </p:sp>
      <p:sp>
        <p:nvSpPr>
          <p:cNvPr id="85004" name="Text Box 23"/>
          <p:cNvSpPr txBox="1">
            <a:spLocks noChangeArrowheads="1"/>
          </p:cNvSpPr>
          <p:nvPr/>
        </p:nvSpPr>
        <p:spPr bwMode="auto">
          <a:xfrm>
            <a:off x="7454900" y="2935288"/>
            <a:ext cx="792163" cy="85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ru-RU" b="1"/>
              <a:t>Функцио-нально – техноло-гическая модель</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7830"/>
                                        </p:tgtEl>
                                        <p:attrNameLst>
                                          <p:attrName>style.visibility</p:attrName>
                                        </p:attrNameLst>
                                      </p:cBhvr>
                                      <p:to>
                                        <p:strVal val="visible"/>
                                      </p:to>
                                    </p:set>
                                    <p:anim calcmode="lin" valueType="num">
                                      <p:cBhvr>
                                        <p:cTn id="7" dur="1000" fill="hold"/>
                                        <p:tgtEl>
                                          <p:spTgt spid="77830"/>
                                        </p:tgtEl>
                                        <p:attrNameLst>
                                          <p:attrName>ppt_x</p:attrName>
                                        </p:attrNameLst>
                                      </p:cBhvr>
                                      <p:tavLst>
                                        <p:tav tm="0">
                                          <p:val>
                                            <p:strVal val="#ppt_x-.2"/>
                                          </p:val>
                                        </p:tav>
                                        <p:tav tm="100000">
                                          <p:val>
                                            <p:strVal val="#ppt_x"/>
                                          </p:val>
                                        </p:tav>
                                      </p:tavLst>
                                    </p:anim>
                                    <p:anim calcmode="lin" valueType="num">
                                      <p:cBhvr>
                                        <p:cTn id="8" dur="1000" fill="hold"/>
                                        <p:tgtEl>
                                          <p:spTgt spid="778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77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23850" y="188913"/>
            <a:ext cx="8229600" cy="774700"/>
          </a:xfrm>
        </p:spPr>
        <p:txBody>
          <a:bodyPr/>
          <a:lstStyle/>
          <a:p>
            <a:pPr eaLnBrk="1" hangingPunct="1">
              <a:defRPr/>
            </a:pPr>
            <a:r>
              <a:rPr lang="ru-RU" smtClean="0">
                <a:effectLst>
                  <a:outerShdw blurRad="38100" dist="38100" dir="2700000" algn="tl">
                    <a:srgbClr val="000000"/>
                  </a:outerShdw>
                </a:effectLst>
              </a:rPr>
              <a:t>Проектное и матричное управление</a:t>
            </a:r>
          </a:p>
        </p:txBody>
      </p:sp>
      <p:sp>
        <p:nvSpPr>
          <p:cNvPr id="39939" name="Rectangle 3"/>
          <p:cNvSpPr>
            <a:spLocks noGrp="1" noChangeArrowheads="1"/>
          </p:cNvSpPr>
          <p:nvPr>
            <p:ph type="body" sz="half" idx="1"/>
          </p:nvPr>
        </p:nvSpPr>
        <p:spPr>
          <a:xfrm>
            <a:off x="457200" y="1196975"/>
            <a:ext cx="8362950" cy="965200"/>
          </a:xfrm>
        </p:spPr>
        <p:txBody>
          <a:bodyPr/>
          <a:lstStyle/>
          <a:p>
            <a:pPr eaLnBrk="1" hangingPunct="1">
              <a:lnSpc>
                <a:spcPct val="80000"/>
              </a:lnSpc>
              <a:buFont typeface="Wingdings" pitchFamily="2" charset="2"/>
              <a:buNone/>
              <a:defRPr/>
            </a:pPr>
            <a:r>
              <a:rPr lang="ru-RU" sz="2000" b="1" i="1" smtClean="0">
                <a:solidFill>
                  <a:srgbClr val="FF3300"/>
                </a:solidFill>
                <a:effectLst>
                  <a:outerShdw blurRad="38100" dist="38100" dir="2700000" algn="tl">
                    <a:srgbClr val="000000"/>
                  </a:outerShdw>
                </a:effectLst>
              </a:rPr>
              <a:t>ПРОЕКТНОЕ УПРАВЛЕНИЕ</a:t>
            </a:r>
            <a:r>
              <a:rPr lang="ru-RU" sz="2000" i="1" smtClean="0"/>
              <a:t> — это управление важными видами деятельности в организации, которые требуют постоянного руководства в условиях строгих ограничений по затратам, срокам и качеству работ.</a:t>
            </a:r>
            <a:r>
              <a:rPr lang="ru-RU" sz="2000" smtClean="0"/>
              <a:t> </a:t>
            </a:r>
          </a:p>
        </p:txBody>
      </p:sp>
      <p:pic>
        <p:nvPicPr>
          <p:cNvPr id="86020" name="Picture 4"/>
          <p:cNvPicPr>
            <a:picLocks noGrp="1" noChangeAspect="1" noChangeArrowheads="1"/>
          </p:cNvPicPr>
          <p:nvPr>
            <p:ph sz="quarter" idx="2"/>
          </p:nvPr>
        </p:nvPicPr>
        <p:blipFill>
          <a:blip r:embed="rId2">
            <a:lum contrast="54000"/>
            <a:extLst>
              <a:ext uri="{28A0092B-C50C-407E-A947-70E740481C1C}">
                <a14:useLocalDpi xmlns:a14="http://schemas.microsoft.com/office/drawing/2010/main" val="0"/>
              </a:ext>
            </a:extLst>
          </a:blip>
          <a:srcRect/>
          <a:stretch>
            <a:fillRect/>
          </a:stretch>
        </p:blipFill>
        <p:spPr>
          <a:xfrm>
            <a:off x="323850" y="2276475"/>
            <a:ext cx="8362950" cy="3889375"/>
          </a:xfrm>
          <a:solidFill>
            <a:srgbClr val="CCFFFF"/>
          </a:solidFill>
        </p:spPr>
      </p:pic>
      <p:pic>
        <p:nvPicPr>
          <p:cNvPr id="86021" name="Picture 6" descr="j0293240"/>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8316913" y="404813"/>
            <a:ext cx="647700" cy="477837"/>
          </a:xfrm>
          <a:noFill/>
        </p:spPr>
      </p:pic>
      <p:sp>
        <p:nvSpPr>
          <p:cNvPr id="86022" name="Oval 9" descr="Фиолетовый узор"/>
          <p:cNvSpPr>
            <a:spLocks noChangeArrowheads="1"/>
          </p:cNvSpPr>
          <p:nvPr/>
        </p:nvSpPr>
        <p:spPr bwMode="auto">
          <a:xfrm>
            <a:off x="6084888" y="6308725"/>
            <a:ext cx="3024187" cy="477838"/>
          </a:xfrm>
          <a:prstGeom prst="ellipse">
            <a:avLst/>
          </a:prstGeom>
          <a:blipFill dpi="0" rotWithShape="1">
            <a:blip r:embed="rId4"/>
            <a:srcRect/>
            <a:tile tx="0" ty="0" sx="100000" sy="100000" flip="none" algn="tl"/>
          </a:blipFill>
          <a:ln w="9525">
            <a:solidFill>
              <a:schemeClr val="tx1"/>
            </a:solidFill>
            <a:round/>
            <a:headEnd/>
            <a:tailEnd/>
          </a:ln>
        </p:spPr>
        <p:txBody>
          <a:bodyPr wrap="none" anchor="ctr"/>
          <a:lstStyle/>
          <a:p>
            <a:pPr algn="ctr"/>
            <a:r>
              <a:rPr lang="ru-RU" sz="1600" b="1" dirty="0" smtClean="0">
                <a:solidFill>
                  <a:srgbClr val="FFFFFF"/>
                </a:solidFill>
                <a:latin typeface="Times New Roman" pitchFamily="18" charset="0"/>
              </a:rPr>
              <a:t>поведение </a:t>
            </a:r>
            <a:r>
              <a:rPr lang="ru-RU" sz="1600" b="1" dirty="0">
                <a:solidFill>
                  <a:srgbClr val="FFFFFF"/>
                </a:solidFill>
                <a:latin typeface="Times New Roman" pitchFamily="18" charset="0"/>
              </a:rPr>
              <a:t>организации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dissolve">
                                      <p:cBhvr>
                                        <p:cTn id="7" dur="500"/>
                                        <p:tgtEl>
                                          <p:spTgt spid="39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dissolve">
                                      <p:cBhvr>
                                        <p:cTn id="12" dur="500"/>
                                        <p:tgtEl>
                                          <p:spTgt spid="399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algn="r" eaLnBrk="1" hangingPunct="1">
              <a:lnSpc>
                <a:spcPct val="75000"/>
              </a:lnSpc>
              <a:defRPr/>
            </a:pPr>
            <a:r>
              <a:rPr lang="ru-RU" sz="3200" b="1" smtClean="0">
                <a:effectLst>
                  <a:outerShdw blurRad="38100" dist="38100" dir="2700000" algn="tl">
                    <a:srgbClr val="000000"/>
                  </a:outerShdw>
                </a:effectLst>
              </a:rPr>
              <a:t>Тенденции развитии организационных структур</a:t>
            </a:r>
          </a:p>
        </p:txBody>
      </p:sp>
      <p:sp>
        <p:nvSpPr>
          <p:cNvPr id="132099" name="Rectangle 3"/>
          <p:cNvSpPr>
            <a:spLocks noGrp="1" noChangeArrowheads="1"/>
          </p:cNvSpPr>
          <p:nvPr>
            <p:ph type="body" sz="half" idx="1"/>
          </p:nvPr>
        </p:nvSpPr>
        <p:spPr>
          <a:xfrm>
            <a:off x="4062413" y="1087438"/>
            <a:ext cx="4830762" cy="5078412"/>
          </a:xfrm>
          <a:solidFill>
            <a:srgbClr val="DDDDDD"/>
          </a:solidFill>
          <a:ln>
            <a:solidFill>
              <a:schemeClr val="tx2"/>
            </a:solidFill>
          </a:ln>
          <a:effectLst>
            <a:outerShdw dist="107763" dir="18900000" algn="ctr" rotWithShape="0">
              <a:schemeClr val="bg2">
                <a:alpha val="50000"/>
              </a:schemeClr>
            </a:outerShdw>
          </a:effectLst>
        </p:spPr>
        <p:txBody>
          <a:bodyPr/>
          <a:lstStyle/>
          <a:p>
            <a:pPr eaLnBrk="1" hangingPunct="1">
              <a:lnSpc>
                <a:spcPct val="80000"/>
              </a:lnSpc>
              <a:spcAft>
                <a:spcPct val="20000"/>
              </a:spcAft>
              <a:buSzPct val="135000"/>
              <a:buFont typeface="Wingdings" pitchFamily="2" charset="2"/>
              <a:buBlip>
                <a:blip r:embed="rId2"/>
              </a:buBlip>
              <a:defRPr/>
            </a:pPr>
            <a:r>
              <a:rPr lang="ru-RU" sz="1800" b="1" smtClean="0"/>
              <a:t>Размывание перегородок</a:t>
            </a:r>
          </a:p>
          <a:p>
            <a:pPr eaLnBrk="1" hangingPunct="1">
              <a:lnSpc>
                <a:spcPct val="80000"/>
              </a:lnSpc>
              <a:spcAft>
                <a:spcPct val="20000"/>
              </a:spcAft>
              <a:buSzPct val="135000"/>
              <a:buFont typeface="Wingdings" pitchFamily="2" charset="2"/>
              <a:buBlip>
                <a:blip r:embed="rId2"/>
              </a:buBlip>
              <a:defRPr/>
            </a:pPr>
            <a:r>
              <a:rPr lang="ru-RU" sz="1800" b="1" smtClean="0"/>
              <a:t>Уплощение структуры </a:t>
            </a:r>
          </a:p>
          <a:p>
            <a:pPr eaLnBrk="1" hangingPunct="1">
              <a:lnSpc>
                <a:spcPct val="80000"/>
              </a:lnSpc>
              <a:spcAft>
                <a:spcPct val="20000"/>
              </a:spcAft>
              <a:buSzPct val="135000"/>
              <a:buFont typeface="Wingdings" pitchFamily="2" charset="2"/>
              <a:buBlip>
                <a:blip r:embed="rId2"/>
              </a:buBlip>
              <a:defRPr/>
            </a:pPr>
            <a:r>
              <a:rPr lang="ru-RU" sz="1800" b="1" smtClean="0"/>
              <a:t>Децентрализация, расширение хозяйственной самостоятельности, </a:t>
            </a:r>
          </a:p>
          <a:p>
            <a:pPr eaLnBrk="1" hangingPunct="1">
              <a:lnSpc>
                <a:spcPct val="80000"/>
              </a:lnSpc>
              <a:spcAft>
                <a:spcPct val="20000"/>
              </a:spcAft>
              <a:buSzPct val="135000"/>
              <a:buFont typeface="Wingdings" pitchFamily="2" charset="2"/>
              <a:buBlip>
                <a:blip r:embed="rId2"/>
              </a:buBlip>
              <a:defRPr/>
            </a:pPr>
            <a:r>
              <a:rPr lang="ru-RU" sz="1800" b="1" smtClean="0"/>
              <a:t>Делегирование ответственности вниз</a:t>
            </a:r>
          </a:p>
          <a:p>
            <a:pPr eaLnBrk="1" hangingPunct="1">
              <a:lnSpc>
                <a:spcPct val="80000"/>
              </a:lnSpc>
              <a:spcAft>
                <a:spcPct val="20000"/>
              </a:spcAft>
              <a:buSzPct val="135000"/>
              <a:buFont typeface="Wingdings" pitchFamily="2" charset="2"/>
              <a:buBlip>
                <a:blip r:embed="rId2"/>
              </a:buBlip>
              <a:defRPr/>
            </a:pPr>
            <a:r>
              <a:rPr lang="ru-RU" sz="1800" b="1" smtClean="0"/>
              <a:t>Переход от руководства персоналом к его обслуживанию</a:t>
            </a:r>
          </a:p>
          <a:p>
            <a:pPr eaLnBrk="1" hangingPunct="1">
              <a:lnSpc>
                <a:spcPct val="80000"/>
              </a:lnSpc>
              <a:spcAft>
                <a:spcPct val="20000"/>
              </a:spcAft>
              <a:buSzPct val="135000"/>
              <a:buFont typeface="Wingdings" pitchFamily="2" charset="2"/>
              <a:buBlip>
                <a:blip r:embed="rId2"/>
              </a:buBlip>
              <a:defRPr/>
            </a:pPr>
            <a:r>
              <a:rPr lang="ru-RU" sz="1800" b="1" smtClean="0"/>
              <a:t>Стремление к изменениям и «уничтожению фирмы»</a:t>
            </a:r>
          </a:p>
          <a:p>
            <a:pPr eaLnBrk="1" hangingPunct="1">
              <a:lnSpc>
                <a:spcPct val="80000"/>
              </a:lnSpc>
              <a:spcAft>
                <a:spcPct val="20000"/>
              </a:spcAft>
              <a:buSzPct val="135000"/>
              <a:buFont typeface="Wingdings" pitchFamily="2" charset="2"/>
              <a:buBlip>
                <a:blip r:embed="rId2"/>
              </a:buBlip>
              <a:defRPr/>
            </a:pPr>
            <a:r>
              <a:rPr lang="ru-RU" sz="1800" b="1" smtClean="0"/>
              <a:t>Переход от согласований к прямым коммуникациям, от консенсуса к прямым полномочиям</a:t>
            </a:r>
          </a:p>
          <a:p>
            <a:pPr eaLnBrk="1" hangingPunct="1">
              <a:lnSpc>
                <a:spcPct val="80000"/>
              </a:lnSpc>
              <a:spcAft>
                <a:spcPct val="20000"/>
              </a:spcAft>
              <a:buSzPct val="135000"/>
              <a:buFont typeface="Wingdings" pitchFamily="2" charset="2"/>
              <a:buBlip>
                <a:blip r:embed="rId2"/>
              </a:buBlip>
              <a:defRPr/>
            </a:pPr>
            <a:r>
              <a:rPr lang="ru-RU" sz="1800" b="1" smtClean="0"/>
              <a:t>Переход от детального к общему регулированию </a:t>
            </a:r>
          </a:p>
          <a:p>
            <a:pPr eaLnBrk="1" hangingPunct="1">
              <a:lnSpc>
                <a:spcPct val="80000"/>
              </a:lnSpc>
              <a:spcAft>
                <a:spcPct val="20000"/>
              </a:spcAft>
              <a:buSzPct val="135000"/>
              <a:buFont typeface="Wingdings" pitchFamily="2" charset="2"/>
              <a:buBlip>
                <a:blip r:embed="rId2"/>
              </a:buBlip>
              <a:defRPr/>
            </a:pPr>
            <a:r>
              <a:rPr lang="ru-RU" sz="1800" b="1" smtClean="0"/>
              <a:t>Развитие кооперационных связей и партнерских отношений</a:t>
            </a:r>
          </a:p>
          <a:p>
            <a:pPr eaLnBrk="1" hangingPunct="1">
              <a:lnSpc>
                <a:spcPct val="80000"/>
              </a:lnSpc>
              <a:buSzPct val="135000"/>
              <a:buFont typeface="Wingdings" pitchFamily="2" charset="2"/>
              <a:buBlip>
                <a:blip r:embed="rId2"/>
              </a:buBlip>
              <a:defRPr/>
            </a:pPr>
            <a:endParaRPr lang="ru-RU" sz="1800" smtClean="0"/>
          </a:p>
        </p:txBody>
      </p:sp>
      <p:sp>
        <p:nvSpPr>
          <p:cNvPr id="87044" name="Text Box 4"/>
          <p:cNvSpPr txBox="1">
            <a:spLocks noChangeArrowheads="1"/>
          </p:cNvSpPr>
          <p:nvPr/>
        </p:nvSpPr>
        <p:spPr bwMode="auto">
          <a:xfrm>
            <a:off x="179388" y="1557338"/>
            <a:ext cx="3240087" cy="4568825"/>
          </a:xfrm>
          <a:prstGeom prst="rect">
            <a:avLst/>
          </a:prstGeom>
          <a:solidFill>
            <a:srgbClr val="FFCCFF"/>
          </a:solidFill>
          <a:ln w="57150" cmpd="thinThick">
            <a:solidFill>
              <a:srgbClr val="FF3300"/>
            </a:solidFill>
            <a:miter lim="800000"/>
            <a:headEnd/>
            <a:tailEnd/>
          </a:ln>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r" eaLnBrk="1" hangingPunct="1">
              <a:spcBef>
                <a:spcPct val="50000"/>
              </a:spcBef>
              <a:buSzPct val="140000"/>
              <a:buFontTx/>
              <a:buBlip>
                <a:blip r:embed="rId3"/>
              </a:buBlip>
            </a:pPr>
            <a:r>
              <a:rPr lang="ru-RU" sz="2000" i="1"/>
              <a:t>Функциональные подразделения, службы</a:t>
            </a:r>
          </a:p>
          <a:p>
            <a:pPr algn="r" eaLnBrk="1" hangingPunct="1">
              <a:spcBef>
                <a:spcPct val="50000"/>
              </a:spcBef>
              <a:buSzPct val="140000"/>
              <a:buFontTx/>
              <a:buBlip>
                <a:blip r:embed="rId3"/>
              </a:buBlip>
            </a:pPr>
            <a:r>
              <a:rPr lang="ru-RU" sz="2000" i="1"/>
              <a:t>Вертикальная подотчетность</a:t>
            </a:r>
          </a:p>
          <a:p>
            <a:pPr algn="r" eaLnBrk="1" hangingPunct="1">
              <a:spcBef>
                <a:spcPct val="50000"/>
              </a:spcBef>
              <a:buSzPct val="140000"/>
              <a:buFontTx/>
              <a:buBlip>
                <a:blip r:embed="rId3"/>
              </a:buBlip>
            </a:pPr>
            <a:r>
              <a:rPr lang="ru-RU" sz="2000" i="1"/>
              <a:t>Должностные инструкции</a:t>
            </a:r>
          </a:p>
          <a:p>
            <a:pPr algn="r" eaLnBrk="1" hangingPunct="1">
              <a:spcBef>
                <a:spcPct val="50000"/>
              </a:spcBef>
              <a:buSzPct val="140000"/>
              <a:buFontTx/>
              <a:buBlip>
                <a:blip r:embed="rId3"/>
              </a:buBlip>
            </a:pPr>
            <a:r>
              <a:rPr lang="ru-RU" sz="2000" i="1"/>
              <a:t>Организационный порядок</a:t>
            </a:r>
          </a:p>
          <a:p>
            <a:pPr algn="r" eaLnBrk="1" hangingPunct="1">
              <a:spcBef>
                <a:spcPct val="50000"/>
              </a:spcBef>
              <a:buSzPct val="140000"/>
              <a:buFontTx/>
              <a:buBlip>
                <a:blip r:embed="rId3"/>
              </a:buBlip>
            </a:pPr>
            <a:r>
              <a:rPr lang="ru-RU" sz="2000" i="1"/>
              <a:t>Процессы и процедуры</a:t>
            </a:r>
          </a:p>
          <a:p>
            <a:pPr algn="r" eaLnBrk="1" hangingPunct="1">
              <a:spcBef>
                <a:spcPct val="50000"/>
              </a:spcBef>
              <a:buSzPct val="140000"/>
              <a:buFontTx/>
              <a:buBlip>
                <a:blip r:embed="rId3"/>
              </a:buBlip>
            </a:pPr>
            <a:r>
              <a:rPr lang="ru-RU" sz="2000" i="1"/>
              <a:t>Формализованные отношения</a:t>
            </a:r>
          </a:p>
        </p:txBody>
      </p:sp>
      <p:sp>
        <p:nvSpPr>
          <p:cNvPr id="87045" name="Line 6"/>
          <p:cNvSpPr>
            <a:spLocks noChangeShapeType="1"/>
          </p:cNvSpPr>
          <p:nvPr/>
        </p:nvSpPr>
        <p:spPr bwMode="auto">
          <a:xfrm flipV="1">
            <a:off x="3419475" y="1196975"/>
            <a:ext cx="792163" cy="792163"/>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ru-RU"/>
          </a:p>
        </p:txBody>
      </p:sp>
      <p:sp>
        <p:nvSpPr>
          <p:cNvPr id="87046" name="Line 8"/>
          <p:cNvSpPr>
            <a:spLocks noChangeShapeType="1"/>
          </p:cNvSpPr>
          <p:nvPr/>
        </p:nvSpPr>
        <p:spPr bwMode="auto">
          <a:xfrm flipV="1">
            <a:off x="3419475" y="2924175"/>
            <a:ext cx="792163" cy="504825"/>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ru-RU"/>
          </a:p>
        </p:txBody>
      </p:sp>
      <p:sp>
        <p:nvSpPr>
          <p:cNvPr id="87047" name="Line 9"/>
          <p:cNvSpPr>
            <a:spLocks noChangeShapeType="1"/>
          </p:cNvSpPr>
          <p:nvPr/>
        </p:nvSpPr>
        <p:spPr bwMode="auto">
          <a:xfrm flipV="1">
            <a:off x="3419475" y="5445125"/>
            <a:ext cx="792163" cy="360363"/>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ru-RU"/>
          </a:p>
        </p:txBody>
      </p:sp>
      <p:sp>
        <p:nvSpPr>
          <p:cNvPr id="87048" name="Line 10"/>
          <p:cNvSpPr>
            <a:spLocks noChangeShapeType="1"/>
          </p:cNvSpPr>
          <p:nvPr/>
        </p:nvSpPr>
        <p:spPr bwMode="auto">
          <a:xfrm flipV="1">
            <a:off x="3419475" y="4868863"/>
            <a:ext cx="792163" cy="144462"/>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ru-RU"/>
          </a:p>
        </p:txBody>
      </p:sp>
      <p:sp>
        <p:nvSpPr>
          <p:cNvPr id="87049" name="Line 11"/>
          <p:cNvSpPr>
            <a:spLocks noChangeShapeType="1"/>
          </p:cNvSpPr>
          <p:nvPr/>
        </p:nvSpPr>
        <p:spPr bwMode="auto">
          <a:xfrm flipV="1">
            <a:off x="3419475" y="4076700"/>
            <a:ext cx="792163" cy="144463"/>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ru-RU"/>
          </a:p>
        </p:txBody>
      </p:sp>
      <p:sp>
        <p:nvSpPr>
          <p:cNvPr id="87050" name="Line 12"/>
          <p:cNvSpPr>
            <a:spLocks noChangeShapeType="1"/>
          </p:cNvSpPr>
          <p:nvPr/>
        </p:nvSpPr>
        <p:spPr bwMode="auto">
          <a:xfrm flipV="1">
            <a:off x="3419475" y="2420938"/>
            <a:ext cx="792163" cy="287337"/>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ru-RU"/>
          </a:p>
        </p:txBody>
      </p:sp>
      <p:sp>
        <p:nvSpPr>
          <p:cNvPr id="87051" name="Line 14"/>
          <p:cNvSpPr>
            <a:spLocks noChangeShapeType="1"/>
          </p:cNvSpPr>
          <p:nvPr/>
        </p:nvSpPr>
        <p:spPr bwMode="auto">
          <a:xfrm flipV="1">
            <a:off x="3419475" y="3500438"/>
            <a:ext cx="792163" cy="720725"/>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ru-RU"/>
          </a:p>
        </p:txBody>
      </p:sp>
      <p:sp>
        <p:nvSpPr>
          <p:cNvPr id="87052" name="Line 15"/>
          <p:cNvSpPr>
            <a:spLocks noChangeShapeType="1"/>
          </p:cNvSpPr>
          <p:nvPr/>
        </p:nvSpPr>
        <p:spPr bwMode="auto">
          <a:xfrm flipV="1">
            <a:off x="3419475" y="1557338"/>
            <a:ext cx="792163" cy="4318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ru-RU"/>
          </a:p>
        </p:txBody>
      </p:sp>
      <p:sp>
        <p:nvSpPr>
          <p:cNvPr id="87053" name="Line 16"/>
          <p:cNvSpPr>
            <a:spLocks noChangeShapeType="1"/>
          </p:cNvSpPr>
          <p:nvPr/>
        </p:nvSpPr>
        <p:spPr bwMode="auto">
          <a:xfrm flipV="1">
            <a:off x="3419475" y="1844675"/>
            <a:ext cx="792163" cy="8636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ru-RU"/>
          </a:p>
        </p:txBody>
      </p:sp>
      <p:sp>
        <p:nvSpPr>
          <p:cNvPr id="87054" name="Text Box 17"/>
          <p:cNvSpPr txBox="1">
            <a:spLocks noChangeArrowheads="1"/>
          </p:cNvSpPr>
          <p:nvPr/>
        </p:nvSpPr>
        <p:spPr bwMode="auto">
          <a:xfrm>
            <a:off x="-36513" y="6200775"/>
            <a:ext cx="6048376"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ru-RU"/>
              <a:t>Источник: Хайниш С.В., Токарева Н.Ю. Структура организации: от реальности до виртуальности один шаг. (Принципы организационно-структурного обеспечения инновационных процессов на предприятии). - М.: МНИИПУ, 1999.</a:t>
            </a:r>
            <a:r>
              <a:rPr lang="ru-RU" i="1"/>
              <a:t> </a:t>
            </a:r>
          </a:p>
        </p:txBody>
      </p:sp>
      <p:pic>
        <p:nvPicPr>
          <p:cNvPr id="87055" name="Picture 18" descr="j0293240"/>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339725" y="341313"/>
            <a:ext cx="1063625" cy="784225"/>
          </a:xfrm>
          <a:noFill/>
        </p:spPr>
      </p:pic>
      <p:sp>
        <p:nvSpPr>
          <p:cNvPr id="87056" name="Oval 20" descr="Фиолетовый узор"/>
          <p:cNvSpPr>
            <a:spLocks noChangeArrowheads="1"/>
          </p:cNvSpPr>
          <p:nvPr/>
        </p:nvSpPr>
        <p:spPr bwMode="auto">
          <a:xfrm>
            <a:off x="6084888" y="6308725"/>
            <a:ext cx="3024187" cy="477838"/>
          </a:xfrm>
          <a:prstGeom prst="ellipse">
            <a:avLst/>
          </a:prstGeom>
          <a:blipFill dpi="0" rotWithShape="1">
            <a:blip r:embed="rId5"/>
            <a:srcRect/>
            <a:tile tx="0" ty="0" sx="100000" sy="100000" flip="none" algn="tl"/>
          </a:blipFill>
          <a:ln w="9525">
            <a:solidFill>
              <a:schemeClr val="tx1"/>
            </a:solidFill>
            <a:round/>
            <a:headEnd/>
            <a:tailEnd/>
          </a:ln>
        </p:spPr>
        <p:txBody>
          <a:bodyPr wrap="none" anchor="ctr"/>
          <a:lstStyle/>
          <a:p>
            <a:pPr algn="ctr"/>
            <a:r>
              <a:rPr lang="ru-RU" sz="1600" b="1" dirty="0" smtClean="0">
                <a:solidFill>
                  <a:srgbClr val="FFFFFF"/>
                </a:solidFill>
                <a:latin typeface="Times New Roman" pitchFamily="18" charset="0"/>
              </a:rPr>
              <a:t>поведение </a:t>
            </a:r>
            <a:r>
              <a:rPr lang="ru-RU" sz="1600" b="1" dirty="0">
                <a:solidFill>
                  <a:srgbClr val="FFFFFF"/>
                </a:solidFill>
                <a:latin typeface="Times New Roman" pitchFamily="18" charset="0"/>
              </a:rPr>
              <a:t>организации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fade">
                                      <p:cBhvr>
                                        <p:cTn id="7" dur="2000"/>
                                        <p:tgtEl>
                                          <p:spTgt spid="132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2099">
                                            <p:txEl>
                                              <p:pRg st="0" end="0"/>
                                            </p:txEl>
                                          </p:spTgt>
                                        </p:tgtEl>
                                        <p:attrNameLst>
                                          <p:attrName>style.visibility</p:attrName>
                                        </p:attrNameLst>
                                      </p:cBhvr>
                                      <p:to>
                                        <p:strVal val="visible"/>
                                      </p:to>
                                    </p:set>
                                    <p:animEffect transition="in" filter="fade">
                                      <p:cBhvr>
                                        <p:cTn id="12" dur="2000"/>
                                        <p:tgtEl>
                                          <p:spTgt spid="1320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2099">
                                            <p:txEl>
                                              <p:pRg st="1" end="1"/>
                                            </p:txEl>
                                          </p:spTgt>
                                        </p:tgtEl>
                                        <p:attrNameLst>
                                          <p:attrName>style.visibility</p:attrName>
                                        </p:attrNameLst>
                                      </p:cBhvr>
                                      <p:to>
                                        <p:strVal val="visible"/>
                                      </p:to>
                                    </p:set>
                                    <p:animEffect transition="in" filter="fade">
                                      <p:cBhvr>
                                        <p:cTn id="17" dur="2000"/>
                                        <p:tgtEl>
                                          <p:spTgt spid="1320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2099">
                                            <p:txEl>
                                              <p:pRg st="2" end="2"/>
                                            </p:txEl>
                                          </p:spTgt>
                                        </p:tgtEl>
                                        <p:attrNameLst>
                                          <p:attrName>style.visibility</p:attrName>
                                        </p:attrNameLst>
                                      </p:cBhvr>
                                      <p:to>
                                        <p:strVal val="visible"/>
                                      </p:to>
                                    </p:set>
                                    <p:animEffect transition="in" filter="fade">
                                      <p:cBhvr>
                                        <p:cTn id="22" dur="2000"/>
                                        <p:tgtEl>
                                          <p:spTgt spid="13209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2099">
                                            <p:txEl>
                                              <p:pRg st="3" end="3"/>
                                            </p:txEl>
                                          </p:spTgt>
                                        </p:tgtEl>
                                        <p:attrNameLst>
                                          <p:attrName>style.visibility</p:attrName>
                                        </p:attrNameLst>
                                      </p:cBhvr>
                                      <p:to>
                                        <p:strVal val="visible"/>
                                      </p:to>
                                    </p:set>
                                    <p:animEffect transition="in" filter="fade">
                                      <p:cBhvr>
                                        <p:cTn id="27" dur="2000"/>
                                        <p:tgtEl>
                                          <p:spTgt spid="13209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2099">
                                            <p:txEl>
                                              <p:pRg st="4" end="4"/>
                                            </p:txEl>
                                          </p:spTgt>
                                        </p:tgtEl>
                                        <p:attrNameLst>
                                          <p:attrName>style.visibility</p:attrName>
                                        </p:attrNameLst>
                                      </p:cBhvr>
                                      <p:to>
                                        <p:strVal val="visible"/>
                                      </p:to>
                                    </p:set>
                                    <p:animEffect transition="in" filter="fade">
                                      <p:cBhvr>
                                        <p:cTn id="32" dur="2000"/>
                                        <p:tgtEl>
                                          <p:spTgt spid="13209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2099">
                                            <p:txEl>
                                              <p:pRg st="5" end="5"/>
                                            </p:txEl>
                                          </p:spTgt>
                                        </p:tgtEl>
                                        <p:attrNameLst>
                                          <p:attrName>style.visibility</p:attrName>
                                        </p:attrNameLst>
                                      </p:cBhvr>
                                      <p:to>
                                        <p:strVal val="visible"/>
                                      </p:to>
                                    </p:set>
                                    <p:animEffect transition="in" filter="fade">
                                      <p:cBhvr>
                                        <p:cTn id="37" dur="2000"/>
                                        <p:tgtEl>
                                          <p:spTgt spid="13209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2099">
                                            <p:txEl>
                                              <p:pRg st="6" end="6"/>
                                            </p:txEl>
                                          </p:spTgt>
                                        </p:tgtEl>
                                        <p:attrNameLst>
                                          <p:attrName>style.visibility</p:attrName>
                                        </p:attrNameLst>
                                      </p:cBhvr>
                                      <p:to>
                                        <p:strVal val="visible"/>
                                      </p:to>
                                    </p:set>
                                    <p:animEffect transition="in" filter="fade">
                                      <p:cBhvr>
                                        <p:cTn id="42" dur="2000"/>
                                        <p:tgtEl>
                                          <p:spTgt spid="132099">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2099">
                                            <p:txEl>
                                              <p:pRg st="7" end="7"/>
                                            </p:txEl>
                                          </p:spTgt>
                                        </p:tgtEl>
                                        <p:attrNameLst>
                                          <p:attrName>style.visibility</p:attrName>
                                        </p:attrNameLst>
                                      </p:cBhvr>
                                      <p:to>
                                        <p:strVal val="visible"/>
                                      </p:to>
                                    </p:set>
                                    <p:animEffect transition="in" filter="fade">
                                      <p:cBhvr>
                                        <p:cTn id="47" dur="2000"/>
                                        <p:tgtEl>
                                          <p:spTgt spid="132099">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2099">
                                            <p:txEl>
                                              <p:pRg st="8" end="8"/>
                                            </p:txEl>
                                          </p:spTgt>
                                        </p:tgtEl>
                                        <p:attrNameLst>
                                          <p:attrName>style.visibility</p:attrName>
                                        </p:attrNameLst>
                                      </p:cBhvr>
                                      <p:to>
                                        <p:strVal val="visible"/>
                                      </p:to>
                                    </p:set>
                                    <p:animEffect transition="in" filter="fade">
                                      <p:cBhvr>
                                        <p:cTn id="52" dur="2000"/>
                                        <p:tgtEl>
                                          <p:spTgt spid="132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build="p"/>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8" name="Rectangle 4"/>
          <p:cNvSpPr>
            <a:spLocks noChangeArrowheads="1"/>
          </p:cNvSpPr>
          <p:nvPr/>
        </p:nvSpPr>
        <p:spPr bwMode="auto">
          <a:xfrm>
            <a:off x="457200" y="268288"/>
            <a:ext cx="8229600" cy="1000125"/>
          </a:xfrm>
          <a:prstGeom prst="rect">
            <a:avLst/>
          </a:prstGeom>
          <a:solidFill>
            <a:schemeClr val="accent2"/>
          </a:solidFill>
          <a:ln w="9525">
            <a:noFill/>
            <a:miter lim="800000"/>
            <a:headEnd/>
            <a:tailEnd/>
          </a:ln>
          <a:effectLst/>
        </p:spPr>
        <p:txBody>
          <a:bodyPr/>
          <a:lstStyle/>
          <a:p>
            <a:pPr algn="r">
              <a:lnSpc>
                <a:spcPct val="70000"/>
              </a:lnSpc>
              <a:defRPr/>
            </a:pPr>
            <a:r>
              <a:rPr lang="ru-RU" sz="3200" b="1">
                <a:solidFill>
                  <a:srgbClr val="FFFFCC"/>
                </a:solidFill>
                <a:effectLst>
                  <a:outerShdw blurRad="38100" dist="38100" dir="2700000" algn="tl">
                    <a:srgbClr val="000000"/>
                  </a:outerShdw>
                </a:effectLst>
                <a:latin typeface="Garamond" pitchFamily="18" charset="0"/>
              </a:rPr>
              <a:t>Основные организационно-правовые формы организаций</a:t>
            </a:r>
          </a:p>
        </p:txBody>
      </p:sp>
      <p:pic>
        <p:nvPicPr>
          <p:cNvPr id="88067" name="Picture 5" descr="j02932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625" y="341313"/>
            <a:ext cx="1063625" cy="784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8068" name="Text Box 6"/>
          <p:cNvSpPr txBox="1">
            <a:spLocks noChangeArrowheads="1"/>
          </p:cNvSpPr>
          <p:nvPr/>
        </p:nvSpPr>
        <p:spPr bwMode="auto">
          <a:xfrm>
            <a:off x="7019925" y="6237288"/>
            <a:ext cx="1873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ru-RU" sz="1200">
                <a:latin typeface="Times New Roman" pitchFamily="18" charset="0"/>
              </a:rPr>
              <a:t>Источник: Ст. 50 ГК РФ</a:t>
            </a:r>
          </a:p>
        </p:txBody>
      </p:sp>
      <p:sp>
        <p:nvSpPr>
          <p:cNvPr id="149511" name="PubRRectCallout"/>
          <p:cNvSpPr>
            <a:spLocks noEditPoints="1" noChangeArrowheads="1"/>
          </p:cNvSpPr>
          <p:nvPr/>
        </p:nvSpPr>
        <p:spPr bwMode="auto">
          <a:xfrm flipV="1">
            <a:off x="2124075" y="4262438"/>
            <a:ext cx="2519363" cy="1038225"/>
          </a:xfrm>
          <a:custGeom>
            <a:avLst/>
            <a:gdLst>
              <a:gd name="G0" fmla="+- 0 0 0"/>
              <a:gd name="G1" fmla="+- 5498 0 0"/>
              <a:gd name="T0" fmla="*/ 10800 w 21600"/>
              <a:gd name="T1" fmla="*/ 0 h 21600"/>
              <a:gd name="T2" fmla="*/ 0 w 21600"/>
              <a:gd name="T3" fmla="*/ 8638 h 21600"/>
              <a:gd name="T4" fmla="*/ 5498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5498"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rot="10800000"/>
          <a:lstStyle/>
          <a:p>
            <a:pPr algn="ctr">
              <a:defRPr/>
            </a:pPr>
            <a:r>
              <a:rPr lang="ru-RU" sz="1800" b="1"/>
              <a:t>Производственные кооперативы</a:t>
            </a:r>
          </a:p>
        </p:txBody>
      </p:sp>
      <p:sp>
        <p:nvSpPr>
          <p:cNvPr id="149512" name="PubRRectCallout"/>
          <p:cNvSpPr>
            <a:spLocks noEditPoints="1" noChangeArrowheads="1"/>
          </p:cNvSpPr>
          <p:nvPr/>
        </p:nvSpPr>
        <p:spPr bwMode="auto">
          <a:xfrm flipV="1">
            <a:off x="179388" y="2852738"/>
            <a:ext cx="2089150" cy="1368425"/>
          </a:xfrm>
          <a:custGeom>
            <a:avLst/>
            <a:gdLst>
              <a:gd name="G0" fmla="+- 0 0 0"/>
              <a:gd name="G1" fmla="+- 8437 0 0"/>
              <a:gd name="T0" fmla="*/ 10800 w 21600"/>
              <a:gd name="T1" fmla="*/ 0 h 21600"/>
              <a:gd name="T2" fmla="*/ 0 w 21600"/>
              <a:gd name="T3" fmla="*/ 8638 h 21600"/>
              <a:gd name="T4" fmla="*/ 843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43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rot="10800000"/>
          <a:lstStyle/>
          <a:p>
            <a:pPr algn="ctr">
              <a:defRPr/>
            </a:pPr>
            <a:r>
              <a:rPr lang="ru-RU" sz="1800" b="1"/>
              <a:t>Хозяйственные товарищества и общества</a:t>
            </a:r>
          </a:p>
        </p:txBody>
      </p:sp>
      <p:sp>
        <p:nvSpPr>
          <p:cNvPr id="149513" name="PubOvalCallout"/>
          <p:cNvSpPr>
            <a:spLocks noEditPoints="1" noChangeArrowheads="1"/>
          </p:cNvSpPr>
          <p:nvPr/>
        </p:nvSpPr>
        <p:spPr bwMode="auto">
          <a:xfrm>
            <a:off x="7164388" y="1557338"/>
            <a:ext cx="1828800" cy="1600200"/>
          </a:xfrm>
          <a:custGeom>
            <a:avLst/>
            <a:gdLst>
              <a:gd name="G0" fmla="+- 0 0 0"/>
              <a:gd name="G1" fmla="+- 2363 0 0"/>
              <a:gd name="T0" fmla="*/ 10800 w 21600"/>
              <a:gd name="T1" fmla="*/ 0 h 21600"/>
              <a:gd name="T2" fmla="*/ 0 w 21600"/>
              <a:gd name="T3" fmla="*/ 8105 h 21600"/>
              <a:gd name="T4" fmla="*/ 2363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2363"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sz="1600"/>
          </a:p>
          <a:p>
            <a:pPr>
              <a:defRPr/>
            </a:pPr>
            <a:r>
              <a:rPr lang="ru-RU" sz="1400" b="1"/>
              <a:t>Учреждения</a:t>
            </a:r>
          </a:p>
        </p:txBody>
      </p:sp>
      <p:sp>
        <p:nvSpPr>
          <p:cNvPr id="149514" name="PubOvalCallout"/>
          <p:cNvSpPr>
            <a:spLocks noEditPoints="1" noChangeArrowheads="1"/>
          </p:cNvSpPr>
          <p:nvPr/>
        </p:nvSpPr>
        <p:spPr bwMode="auto">
          <a:xfrm flipV="1">
            <a:off x="6300788" y="4221163"/>
            <a:ext cx="2771775" cy="1152525"/>
          </a:xfrm>
          <a:custGeom>
            <a:avLst/>
            <a:gdLst>
              <a:gd name="G0" fmla="+- 0 0 0"/>
              <a:gd name="G1" fmla="+- 2006 0 0"/>
              <a:gd name="T0" fmla="*/ 10800 w 21600"/>
              <a:gd name="T1" fmla="*/ 0 h 21600"/>
              <a:gd name="T2" fmla="*/ 0 w 21600"/>
              <a:gd name="T3" fmla="*/ 8105 h 21600"/>
              <a:gd name="T4" fmla="*/ 200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200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rot="10800000"/>
          <a:lstStyle/>
          <a:p>
            <a:pPr algn="ctr">
              <a:defRPr/>
            </a:pPr>
            <a:r>
              <a:rPr lang="ru-RU" sz="1400" b="1"/>
              <a:t>Благотворительные фонды</a:t>
            </a:r>
          </a:p>
        </p:txBody>
      </p:sp>
      <p:sp>
        <p:nvSpPr>
          <p:cNvPr id="149515" name="PubOvalCallout"/>
          <p:cNvSpPr>
            <a:spLocks noEditPoints="1" noChangeArrowheads="1"/>
          </p:cNvSpPr>
          <p:nvPr/>
        </p:nvSpPr>
        <p:spPr bwMode="auto">
          <a:xfrm>
            <a:off x="4572000" y="1484313"/>
            <a:ext cx="2447925" cy="16002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sz="1200"/>
          </a:p>
          <a:p>
            <a:pPr algn="ctr">
              <a:defRPr/>
            </a:pPr>
            <a:r>
              <a:rPr lang="ru-RU" sz="1400" b="1"/>
              <a:t>Потребительские кооперативы</a:t>
            </a:r>
          </a:p>
        </p:txBody>
      </p:sp>
      <p:sp>
        <p:nvSpPr>
          <p:cNvPr id="149516" name="PubOvalCallout"/>
          <p:cNvSpPr>
            <a:spLocks noEditPoints="1" noChangeArrowheads="1"/>
          </p:cNvSpPr>
          <p:nvPr/>
        </p:nvSpPr>
        <p:spPr bwMode="auto">
          <a:xfrm flipV="1">
            <a:off x="4572000" y="4651375"/>
            <a:ext cx="2303463" cy="187325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rot="10800000"/>
          <a:lstStyle/>
          <a:p>
            <a:pPr algn="ctr">
              <a:defRPr/>
            </a:pPr>
            <a:endParaRPr lang="ru-RU" sz="1200" b="1"/>
          </a:p>
          <a:p>
            <a:pPr algn="ctr">
              <a:defRPr/>
            </a:pPr>
            <a:r>
              <a:rPr lang="ru-RU" sz="1400" b="1"/>
              <a:t>Общественные и религиозные организации</a:t>
            </a:r>
          </a:p>
        </p:txBody>
      </p:sp>
      <p:sp>
        <p:nvSpPr>
          <p:cNvPr id="149518" name="Ribbon2Sharp"/>
          <p:cNvSpPr>
            <a:spLocks noEditPoints="1" noChangeArrowheads="1"/>
          </p:cNvSpPr>
          <p:nvPr/>
        </p:nvSpPr>
        <p:spPr bwMode="auto">
          <a:xfrm>
            <a:off x="323850" y="2058988"/>
            <a:ext cx="4103688" cy="720725"/>
          </a:xfrm>
          <a:custGeom>
            <a:avLst/>
            <a:gdLst>
              <a:gd name="G0" fmla="+- 0 0 0"/>
              <a:gd name="G1" fmla="+- 4125 0 0"/>
              <a:gd name="G2" fmla="+- 4125 2700 0"/>
              <a:gd name="G3" fmla="+- 21600 0 G2"/>
              <a:gd name="G4" fmla="+- 21600 0 G1"/>
              <a:gd name="G5" fmla="+- 1652 0 0"/>
              <a:gd name="G6" fmla="+- 10800 0 1652"/>
              <a:gd name="G7" fmla="*/ 1652 2 1"/>
              <a:gd name="G8" fmla="+- 21600 0 G7"/>
              <a:gd name="G9" fmla="+- 10800 1652 0"/>
              <a:gd name="G10" fmla="+- 21600 0 1652"/>
              <a:gd name="T0" fmla="*/ 10800 w 21600"/>
              <a:gd name="T1" fmla="*/ 1652 h 21600"/>
              <a:gd name="T2" fmla="*/ 2700 w 21600"/>
              <a:gd name="T3" fmla="*/ 9148 h 21600"/>
              <a:gd name="T4" fmla="*/ 10800 w 21600"/>
              <a:gd name="T5" fmla="*/ 19948 h 21600"/>
              <a:gd name="T6" fmla="*/ 18900 w 21600"/>
              <a:gd name="T7" fmla="*/ 12452 h 21600"/>
              <a:gd name="T8" fmla="*/ 17694720 60000 65536"/>
              <a:gd name="T9" fmla="*/ 11796480 60000 65536"/>
              <a:gd name="T10" fmla="*/ 5898240 60000 65536"/>
              <a:gd name="T11" fmla="*/ 0 60000 65536"/>
              <a:gd name="T12" fmla="*/ G1 w 21600"/>
              <a:gd name="T13" fmla="*/ G5 h 21600"/>
              <a:gd name="T14" fmla="*/ G4 w 21600"/>
              <a:gd name="T15" fmla="*/ G10 h 21600"/>
            </a:gdLst>
            <a:ahLst/>
            <a:cxnLst>
              <a:cxn ang="T8">
                <a:pos x="T0" y="T1"/>
              </a:cxn>
              <a:cxn ang="T9">
                <a:pos x="T2" y="T3"/>
              </a:cxn>
              <a:cxn ang="T10">
                <a:pos x="T4" y="T5"/>
              </a:cxn>
              <a:cxn ang="T11">
                <a:pos x="T6" y="T7"/>
              </a:cxn>
            </a:cxnLst>
            <a:rect l="T12" t="T13" r="T14" b="T15"/>
            <a:pathLst>
              <a:path w="21600" h="21600" extrusionOk="0">
                <a:moveTo>
                  <a:pt x="0" y="0"/>
                </a:moveTo>
                <a:lnTo>
                  <a:pt x="2700" y="9148"/>
                </a:lnTo>
                <a:lnTo>
                  <a:pt x="0" y="18296"/>
                </a:lnTo>
                <a:lnTo>
                  <a:pt x="4125" y="18296"/>
                </a:lnTo>
                <a:lnTo>
                  <a:pt x="4125" y="19948"/>
                </a:lnTo>
                <a:lnTo>
                  <a:pt x="14775" y="19948"/>
                </a:lnTo>
                <a:lnTo>
                  <a:pt x="14775" y="21600"/>
                </a:lnTo>
                <a:lnTo>
                  <a:pt x="21600" y="21600"/>
                </a:lnTo>
                <a:lnTo>
                  <a:pt x="18900" y="12452"/>
                </a:lnTo>
                <a:lnTo>
                  <a:pt x="21600" y="3304"/>
                </a:lnTo>
                <a:lnTo>
                  <a:pt x="17475" y="3304"/>
                </a:lnTo>
                <a:lnTo>
                  <a:pt x="17475" y="1652"/>
                </a:lnTo>
                <a:lnTo>
                  <a:pt x="6825" y="1652"/>
                </a:lnTo>
                <a:lnTo>
                  <a:pt x="6825" y="0"/>
                </a:lnTo>
                <a:close/>
              </a:path>
              <a:path w="21600" h="21600" fill="none" extrusionOk="0">
                <a:moveTo>
                  <a:pt x="6825" y="1652"/>
                </a:moveTo>
                <a:lnTo>
                  <a:pt x="4125" y="1652"/>
                </a:lnTo>
                <a:lnTo>
                  <a:pt x="4125" y="18296"/>
                </a:lnTo>
              </a:path>
              <a:path w="21600" h="21600" fill="none" extrusionOk="0">
                <a:moveTo>
                  <a:pt x="6825" y="0"/>
                </a:moveTo>
                <a:lnTo>
                  <a:pt x="4125" y="1652"/>
                </a:lnTo>
              </a:path>
              <a:path w="21600" h="21600" fill="none" extrusionOk="0">
                <a:moveTo>
                  <a:pt x="14775" y="19948"/>
                </a:moveTo>
                <a:lnTo>
                  <a:pt x="17475" y="19948"/>
                </a:lnTo>
                <a:lnTo>
                  <a:pt x="17475" y="3304"/>
                </a:lnTo>
              </a:path>
              <a:path w="21600" h="21600" fill="none" extrusionOk="0">
                <a:moveTo>
                  <a:pt x="14775" y="21600"/>
                </a:moveTo>
                <a:lnTo>
                  <a:pt x="17475" y="19948"/>
                </a:lnTo>
              </a:path>
            </a:pathLst>
          </a:custGeom>
          <a:solidFill>
            <a:srgbClr val="CC3300"/>
          </a:solidFill>
          <a:ln w="9525">
            <a:solidFill>
              <a:srgbClr val="000000"/>
            </a:solidFill>
            <a:miter lim="800000"/>
            <a:headEnd/>
            <a:tailEnd/>
          </a:ln>
          <a:effectLst>
            <a:outerShdw dist="107763" dir="2700000" algn="ctr" rotWithShape="0">
              <a:srgbClr val="808080"/>
            </a:outerShdw>
          </a:effectLst>
        </p:spPr>
        <p:txBody>
          <a:bodyPr/>
          <a:lstStyle/>
          <a:p>
            <a:pPr algn="ctr">
              <a:defRPr/>
            </a:pPr>
            <a:endParaRPr lang="ru-RU" b="1" i="1"/>
          </a:p>
          <a:p>
            <a:pPr algn="ctr">
              <a:defRPr/>
            </a:pPr>
            <a:r>
              <a:rPr lang="ru-RU" sz="1800" b="1" i="1">
                <a:solidFill>
                  <a:srgbClr val="FFFFCC"/>
                </a:solidFill>
              </a:rPr>
              <a:t>КОММЕРЧЕСКИЕ</a:t>
            </a:r>
          </a:p>
        </p:txBody>
      </p:sp>
      <p:sp>
        <p:nvSpPr>
          <p:cNvPr id="149519" name="Ribbon2Sharp"/>
          <p:cNvSpPr>
            <a:spLocks noEditPoints="1" noChangeArrowheads="1"/>
          </p:cNvSpPr>
          <p:nvPr/>
        </p:nvSpPr>
        <p:spPr bwMode="auto">
          <a:xfrm>
            <a:off x="4860925" y="3355975"/>
            <a:ext cx="4103688" cy="720725"/>
          </a:xfrm>
          <a:custGeom>
            <a:avLst/>
            <a:gdLst>
              <a:gd name="G0" fmla="+- 0 0 0"/>
              <a:gd name="G1" fmla="+- 4125 0 0"/>
              <a:gd name="G2" fmla="+- 4125 2700 0"/>
              <a:gd name="G3" fmla="+- 21600 0 G2"/>
              <a:gd name="G4" fmla="+- 21600 0 G1"/>
              <a:gd name="G5" fmla="+- 1652 0 0"/>
              <a:gd name="G6" fmla="+- 10800 0 1652"/>
              <a:gd name="G7" fmla="*/ 1652 2 1"/>
              <a:gd name="G8" fmla="+- 21600 0 G7"/>
              <a:gd name="G9" fmla="+- 10800 1652 0"/>
              <a:gd name="G10" fmla="+- 21600 0 1652"/>
              <a:gd name="T0" fmla="*/ 10800 w 21600"/>
              <a:gd name="T1" fmla="*/ 1652 h 21600"/>
              <a:gd name="T2" fmla="*/ 2700 w 21600"/>
              <a:gd name="T3" fmla="*/ 9148 h 21600"/>
              <a:gd name="T4" fmla="*/ 10800 w 21600"/>
              <a:gd name="T5" fmla="*/ 19948 h 21600"/>
              <a:gd name="T6" fmla="*/ 18900 w 21600"/>
              <a:gd name="T7" fmla="*/ 12452 h 21600"/>
              <a:gd name="T8" fmla="*/ 17694720 60000 65536"/>
              <a:gd name="T9" fmla="*/ 11796480 60000 65536"/>
              <a:gd name="T10" fmla="*/ 5898240 60000 65536"/>
              <a:gd name="T11" fmla="*/ 0 60000 65536"/>
              <a:gd name="T12" fmla="*/ G1 w 21600"/>
              <a:gd name="T13" fmla="*/ G5 h 21600"/>
              <a:gd name="T14" fmla="*/ G4 w 21600"/>
              <a:gd name="T15" fmla="*/ G10 h 21600"/>
            </a:gdLst>
            <a:ahLst/>
            <a:cxnLst>
              <a:cxn ang="T8">
                <a:pos x="T0" y="T1"/>
              </a:cxn>
              <a:cxn ang="T9">
                <a:pos x="T2" y="T3"/>
              </a:cxn>
              <a:cxn ang="T10">
                <a:pos x="T4" y="T5"/>
              </a:cxn>
              <a:cxn ang="T11">
                <a:pos x="T6" y="T7"/>
              </a:cxn>
            </a:cxnLst>
            <a:rect l="T12" t="T13" r="T14" b="T15"/>
            <a:pathLst>
              <a:path w="21600" h="21600" extrusionOk="0">
                <a:moveTo>
                  <a:pt x="0" y="0"/>
                </a:moveTo>
                <a:lnTo>
                  <a:pt x="2700" y="9148"/>
                </a:lnTo>
                <a:lnTo>
                  <a:pt x="0" y="18296"/>
                </a:lnTo>
                <a:lnTo>
                  <a:pt x="4125" y="18296"/>
                </a:lnTo>
                <a:lnTo>
                  <a:pt x="4125" y="19948"/>
                </a:lnTo>
                <a:lnTo>
                  <a:pt x="14775" y="19948"/>
                </a:lnTo>
                <a:lnTo>
                  <a:pt x="14775" y="21600"/>
                </a:lnTo>
                <a:lnTo>
                  <a:pt x="21600" y="21600"/>
                </a:lnTo>
                <a:lnTo>
                  <a:pt x="18900" y="12452"/>
                </a:lnTo>
                <a:lnTo>
                  <a:pt x="21600" y="3304"/>
                </a:lnTo>
                <a:lnTo>
                  <a:pt x="17475" y="3304"/>
                </a:lnTo>
                <a:lnTo>
                  <a:pt x="17475" y="1652"/>
                </a:lnTo>
                <a:lnTo>
                  <a:pt x="6825" y="1652"/>
                </a:lnTo>
                <a:lnTo>
                  <a:pt x="6825" y="0"/>
                </a:lnTo>
                <a:close/>
              </a:path>
              <a:path w="21600" h="21600" fill="none" extrusionOk="0">
                <a:moveTo>
                  <a:pt x="6825" y="1652"/>
                </a:moveTo>
                <a:lnTo>
                  <a:pt x="4125" y="1652"/>
                </a:lnTo>
                <a:lnTo>
                  <a:pt x="4125" y="18296"/>
                </a:lnTo>
              </a:path>
              <a:path w="21600" h="21600" fill="none" extrusionOk="0">
                <a:moveTo>
                  <a:pt x="6825" y="0"/>
                </a:moveTo>
                <a:lnTo>
                  <a:pt x="4125" y="1652"/>
                </a:lnTo>
              </a:path>
              <a:path w="21600" h="21600" fill="none" extrusionOk="0">
                <a:moveTo>
                  <a:pt x="14775" y="19948"/>
                </a:moveTo>
                <a:lnTo>
                  <a:pt x="17475" y="19948"/>
                </a:lnTo>
                <a:lnTo>
                  <a:pt x="17475" y="3304"/>
                </a:lnTo>
              </a:path>
              <a:path w="21600" h="21600" fill="none" extrusionOk="0">
                <a:moveTo>
                  <a:pt x="14775" y="21600"/>
                </a:moveTo>
                <a:lnTo>
                  <a:pt x="17475" y="19948"/>
                </a:lnTo>
              </a:path>
            </a:pathLst>
          </a:custGeom>
          <a:solidFill>
            <a:schemeClr val="tx2"/>
          </a:solidFill>
          <a:ln w="9525">
            <a:solidFill>
              <a:srgbClr val="000000"/>
            </a:solidFill>
            <a:miter lim="800000"/>
            <a:headEnd/>
            <a:tailEnd/>
          </a:ln>
          <a:effectLst>
            <a:outerShdw dist="107763" dir="2700000" algn="ctr" rotWithShape="0">
              <a:srgbClr val="808080"/>
            </a:outerShdw>
          </a:effectLst>
        </p:spPr>
        <p:txBody>
          <a:bodyPr/>
          <a:lstStyle/>
          <a:p>
            <a:pPr algn="ctr">
              <a:defRPr/>
            </a:pPr>
            <a:endParaRPr lang="ru-RU" b="1" i="1"/>
          </a:p>
          <a:p>
            <a:pPr algn="ctr">
              <a:defRPr/>
            </a:pPr>
            <a:r>
              <a:rPr lang="ru-RU" sz="1800" b="1" i="1">
                <a:solidFill>
                  <a:srgbClr val="FFFFCC"/>
                </a:solidFill>
              </a:rPr>
              <a:t>НЕКОММЕРЧЕСКИЕ</a:t>
            </a:r>
          </a:p>
        </p:txBody>
      </p:sp>
      <p:sp>
        <p:nvSpPr>
          <p:cNvPr id="88077" name="Oval 16" descr="Песок"/>
          <p:cNvSpPr>
            <a:spLocks noChangeArrowheads="1"/>
          </p:cNvSpPr>
          <p:nvPr/>
        </p:nvSpPr>
        <p:spPr bwMode="auto">
          <a:xfrm>
            <a:off x="36513" y="6121400"/>
            <a:ext cx="2447925" cy="692150"/>
          </a:xfrm>
          <a:prstGeom prst="ellipse">
            <a:avLst/>
          </a:prstGeom>
          <a:blipFill dpi="0" rotWithShape="1">
            <a:blip r:embed="rId3"/>
            <a:srcRect/>
            <a:tile tx="0" ty="0" sx="100000" sy="100000" flip="none" algn="tl"/>
          </a:blipFill>
          <a:ln w="9525">
            <a:solidFill>
              <a:schemeClr val="bg1"/>
            </a:solidFill>
            <a:round/>
            <a:headEnd/>
            <a:tailEnd/>
          </a:ln>
        </p:spPr>
        <p:txBody>
          <a:bodyPr wrap="none" anchor="ctr"/>
          <a:lstStyle/>
          <a:p>
            <a:pPr algn="ctr">
              <a:lnSpc>
                <a:spcPct val="80000"/>
              </a:lnSpc>
            </a:pPr>
            <a:r>
              <a:rPr lang="ru-RU" sz="1800" b="1">
                <a:solidFill>
                  <a:srgbClr val="FFFF66"/>
                </a:solidFill>
                <a:latin typeface="Times New Roman" pitchFamily="18" charset="0"/>
              </a:rPr>
              <a:t>Современные</a:t>
            </a:r>
          </a:p>
          <a:p>
            <a:pPr algn="ctr">
              <a:lnSpc>
                <a:spcPct val="80000"/>
              </a:lnSpc>
            </a:pPr>
            <a:r>
              <a:rPr lang="ru-RU" sz="1800" b="1">
                <a:solidFill>
                  <a:srgbClr val="FFFF66"/>
                </a:solidFill>
                <a:latin typeface="Times New Roman" pitchFamily="18" charset="0"/>
              </a:rPr>
              <a:t>организации</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5" name="Rectangle 5"/>
          <p:cNvSpPr>
            <a:spLocks noGrp="1" noChangeArrowheads="1"/>
          </p:cNvSpPr>
          <p:nvPr>
            <p:ph type="title"/>
          </p:nvPr>
        </p:nvSpPr>
        <p:spPr>
          <a:xfrm>
            <a:off x="1116013" y="349250"/>
            <a:ext cx="7940675" cy="847725"/>
          </a:xfrm>
          <a:solidFill>
            <a:srgbClr val="FF3300"/>
          </a:solidFill>
        </p:spPr>
        <p:txBody>
          <a:bodyPr/>
          <a:lstStyle/>
          <a:p>
            <a:pPr algn="ctr" eaLnBrk="1" hangingPunct="1">
              <a:lnSpc>
                <a:spcPct val="80000"/>
              </a:lnSpc>
              <a:defRPr/>
            </a:pPr>
            <a:r>
              <a:rPr lang="ru-RU" sz="2800" b="1" smtClean="0">
                <a:solidFill>
                  <a:schemeClr val="tx1"/>
                </a:solidFill>
                <a:effectLst>
                  <a:outerShdw blurRad="38100" dist="38100" dir="2700000" algn="tl">
                    <a:srgbClr val="FFFFFF"/>
                  </a:outerShdw>
                </a:effectLst>
              </a:rPr>
              <a:t>Классификация организационно-правовых форм организаций</a:t>
            </a:r>
          </a:p>
        </p:txBody>
      </p:sp>
      <p:pic>
        <p:nvPicPr>
          <p:cNvPr id="46084" name="Picture 4"/>
          <p:cNvPicPr>
            <a:picLocks noGrp="1" noChangeAspect="1" noChangeArrowheads="1"/>
          </p:cNvPicPr>
          <p:nvPr>
            <p:ph sz="half" idx="1"/>
          </p:nvPr>
        </p:nvPicPr>
        <p:blipFill>
          <a:blip r:embed="rId2">
            <a:lum contrast="36000"/>
          </a:blip>
          <a:srcRect/>
          <a:stretch>
            <a:fillRect/>
          </a:stretch>
        </p:blipFill>
        <p:spPr>
          <a:xfrm>
            <a:off x="457200" y="1341438"/>
            <a:ext cx="8507413" cy="4681537"/>
          </a:xfrm>
          <a:ln>
            <a:solidFill>
              <a:schemeClr val="hlink"/>
            </a:solidFill>
          </a:ln>
          <a:effectLst>
            <a:outerShdw dist="107763" dir="2700000" algn="ctr" rotWithShape="0">
              <a:srgbClr val="808080">
                <a:alpha val="50000"/>
              </a:srgbClr>
            </a:outerShdw>
          </a:effectLst>
        </p:spPr>
      </p:pic>
      <p:pic>
        <p:nvPicPr>
          <p:cNvPr id="89092" name="Picture 7" descr="j029324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395288" y="476250"/>
            <a:ext cx="720725" cy="531813"/>
          </a:xfrm>
          <a:noFill/>
        </p:spPr>
      </p:pic>
      <p:sp>
        <p:nvSpPr>
          <p:cNvPr id="89093" name="Oval 9" descr="Песок"/>
          <p:cNvSpPr>
            <a:spLocks noChangeArrowheads="1"/>
          </p:cNvSpPr>
          <p:nvPr/>
        </p:nvSpPr>
        <p:spPr bwMode="auto">
          <a:xfrm>
            <a:off x="36513" y="6121400"/>
            <a:ext cx="2447925" cy="692150"/>
          </a:xfrm>
          <a:prstGeom prst="ellipse">
            <a:avLst/>
          </a:prstGeom>
          <a:blipFill dpi="0" rotWithShape="1">
            <a:blip r:embed="rId4"/>
            <a:srcRect/>
            <a:tile tx="0" ty="0" sx="100000" sy="100000" flip="none" algn="tl"/>
          </a:blipFill>
          <a:ln w="9525">
            <a:solidFill>
              <a:schemeClr val="bg1"/>
            </a:solidFill>
            <a:round/>
            <a:headEnd/>
            <a:tailEnd/>
          </a:ln>
        </p:spPr>
        <p:txBody>
          <a:bodyPr wrap="none" anchor="ctr"/>
          <a:lstStyle/>
          <a:p>
            <a:pPr algn="ctr">
              <a:lnSpc>
                <a:spcPct val="80000"/>
              </a:lnSpc>
            </a:pPr>
            <a:r>
              <a:rPr lang="ru-RU" sz="1800" b="1">
                <a:solidFill>
                  <a:srgbClr val="FFFF66"/>
                </a:solidFill>
                <a:latin typeface="Times New Roman" pitchFamily="18" charset="0"/>
              </a:rPr>
              <a:t>Современные</a:t>
            </a:r>
          </a:p>
          <a:p>
            <a:pPr algn="ctr">
              <a:lnSpc>
                <a:spcPct val="80000"/>
              </a:lnSpc>
            </a:pPr>
            <a:r>
              <a:rPr lang="ru-RU" sz="1800" b="1">
                <a:solidFill>
                  <a:srgbClr val="FFFF66"/>
                </a:solidFill>
                <a:latin typeface="Times New Roman" pitchFamily="18" charset="0"/>
              </a:rPr>
              <a:t>организации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085">
                                            <p:txEl>
                                              <p:charRg st="4294967295" end="4294967295"/>
                                            </p:txEl>
                                          </p:spTgt>
                                        </p:tgtEl>
                                        <p:attrNameLst>
                                          <p:attrName>style.visibility</p:attrName>
                                        </p:attrNameLst>
                                      </p:cBhvr>
                                      <p:to>
                                        <p:strVal val="visible"/>
                                      </p:to>
                                    </p:set>
                                    <p:animEffect transition="in" filter="fade">
                                      <p:cBhvr>
                                        <p:cTn id="7" dur="2000"/>
                                        <p:tgtEl>
                                          <p:spTgt spid="46085">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277813"/>
            <a:ext cx="8229600" cy="919162"/>
          </a:xfrm>
        </p:spPr>
        <p:txBody>
          <a:bodyPr/>
          <a:lstStyle/>
          <a:p>
            <a:pPr algn="r" eaLnBrk="1" hangingPunct="1">
              <a:lnSpc>
                <a:spcPct val="70000"/>
              </a:lnSpc>
              <a:defRPr/>
            </a:pPr>
            <a:r>
              <a:rPr lang="ru-RU" sz="3200" b="1" smtClean="0">
                <a:solidFill>
                  <a:srgbClr val="FF3300"/>
                </a:solidFill>
                <a:effectLst>
                  <a:outerShdw blurRad="38100" dist="38100" dir="2700000" algn="tl">
                    <a:srgbClr val="000000"/>
                  </a:outerShdw>
                </a:effectLst>
              </a:rPr>
              <a:t>Некоторые организационные формы предприятий</a:t>
            </a:r>
          </a:p>
        </p:txBody>
      </p:sp>
      <p:sp>
        <p:nvSpPr>
          <p:cNvPr id="134147" name="Rectangle 3"/>
          <p:cNvSpPr>
            <a:spLocks noGrp="1" noChangeArrowheads="1"/>
          </p:cNvSpPr>
          <p:nvPr>
            <p:ph type="body" sz="half" idx="1"/>
          </p:nvPr>
        </p:nvSpPr>
        <p:spPr>
          <a:xfrm>
            <a:off x="323850" y="1196975"/>
            <a:ext cx="6769100" cy="4679950"/>
          </a:xfrm>
          <a:solidFill>
            <a:srgbClr val="CCFFCC"/>
          </a:solidFill>
          <a:ln w="57150" cmpd="thickThin">
            <a:solidFill>
              <a:schemeClr val="accent1"/>
            </a:solidFill>
          </a:ln>
          <a:effectLst>
            <a:outerShdw dist="35921" dir="2700000" algn="ctr" rotWithShape="0">
              <a:schemeClr val="bg2"/>
            </a:outerShdw>
          </a:effectLst>
        </p:spPr>
        <p:txBody>
          <a:bodyPr/>
          <a:lstStyle/>
          <a:p>
            <a:pPr eaLnBrk="1" hangingPunct="1">
              <a:buSzPct val="170000"/>
              <a:buFont typeface="Wingdings" pitchFamily="2" charset="2"/>
              <a:buBlip>
                <a:blip r:embed="rId2"/>
              </a:buBlip>
              <a:defRPr/>
            </a:pPr>
            <a:r>
              <a:rPr lang="ru-RU" sz="2200" b="1" smtClean="0"/>
              <a:t>Корпоративные организации (Корпорация, Холдинг, Концерн, Консорциумы производственные, Консорциумы  исследовательские, Конгломерат, Картель, Синдикат, Трест, Комбинат)</a:t>
            </a:r>
          </a:p>
          <a:p>
            <a:pPr eaLnBrk="1" hangingPunct="1">
              <a:buSzPct val="170000"/>
              <a:buFont typeface="Wingdings" pitchFamily="2" charset="2"/>
              <a:buBlip>
                <a:blip r:embed="rId2"/>
              </a:buBlip>
              <a:defRPr/>
            </a:pPr>
            <a:r>
              <a:rPr lang="ru-RU" sz="2200" b="1" smtClean="0"/>
              <a:t>Финансово-промышленные группы (ФПГ) </a:t>
            </a:r>
          </a:p>
          <a:p>
            <a:pPr eaLnBrk="1" hangingPunct="1">
              <a:buSzPct val="170000"/>
              <a:buFont typeface="Wingdings" pitchFamily="2" charset="2"/>
              <a:buBlip>
                <a:blip r:embed="rId2"/>
              </a:buBlip>
              <a:defRPr/>
            </a:pPr>
            <a:r>
              <a:rPr lang="ru-RU" sz="2200" b="1" smtClean="0"/>
              <a:t>Транснациональные компании (ТНК)</a:t>
            </a:r>
          </a:p>
          <a:p>
            <a:pPr eaLnBrk="1" hangingPunct="1">
              <a:buSzPct val="170000"/>
              <a:buFont typeface="Wingdings" pitchFamily="2" charset="2"/>
              <a:buBlip>
                <a:blip r:embed="rId2"/>
              </a:buBlip>
              <a:defRPr/>
            </a:pPr>
            <a:r>
              <a:rPr lang="ru-RU" sz="2200" b="1" smtClean="0"/>
              <a:t>Международные предприятия</a:t>
            </a:r>
          </a:p>
          <a:p>
            <a:pPr eaLnBrk="1" hangingPunct="1">
              <a:buSzPct val="170000"/>
              <a:buFont typeface="Wingdings" pitchFamily="2" charset="2"/>
              <a:buBlip>
                <a:blip r:embed="rId2"/>
              </a:buBlip>
              <a:defRPr/>
            </a:pPr>
            <a:r>
              <a:rPr lang="ru-RU" sz="2200" b="1" smtClean="0"/>
              <a:t>Организации рискового бизнеса</a:t>
            </a:r>
          </a:p>
          <a:p>
            <a:pPr eaLnBrk="1" hangingPunct="1">
              <a:buSzPct val="170000"/>
              <a:buFont typeface="Wingdings" pitchFamily="2" charset="2"/>
              <a:buBlip>
                <a:blip r:embed="rId2"/>
              </a:buBlip>
              <a:defRPr/>
            </a:pPr>
            <a:r>
              <a:rPr lang="ru-RU" sz="2200" b="1" smtClean="0"/>
              <a:t>Технополисы</a:t>
            </a:r>
          </a:p>
          <a:p>
            <a:pPr eaLnBrk="1" hangingPunct="1">
              <a:buSzPct val="170000"/>
              <a:buFont typeface="Wingdings" pitchFamily="2" charset="2"/>
              <a:buBlip>
                <a:blip r:embed="rId2"/>
              </a:buBlip>
              <a:defRPr/>
            </a:pPr>
            <a:r>
              <a:rPr lang="ru-RU" sz="2200" b="1" smtClean="0"/>
              <a:t>Кластеры</a:t>
            </a:r>
          </a:p>
          <a:p>
            <a:pPr eaLnBrk="1" hangingPunct="1">
              <a:buSzPct val="170000"/>
              <a:buFont typeface="Wingdings" pitchFamily="2" charset="2"/>
              <a:buBlip>
                <a:blip r:embed="rId2"/>
              </a:buBlip>
              <a:defRPr/>
            </a:pPr>
            <a:r>
              <a:rPr lang="ru-RU" sz="2200" b="1" smtClean="0"/>
              <a:t>Предприятия малого бизнеса</a:t>
            </a:r>
          </a:p>
          <a:p>
            <a:pPr eaLnBrk="1" hangingPunct="1">
              <a:defRPr/>
            </a:pPr>
            <a:endParaRPr lang="ru-RU" sz="2200" smtClean="0"/>
          </a:p>
          <a:p>
            <a:pPr eaLnBrk="1" hangingPunct="1">
              <a:defRPr/>
            </a:pPr>
            <a:endParaRPr lang="ru-RU" sz="2200" smtClean="0"/>
          </a:p>
        </p:txBody>
      </p:sp>
      <p:sp>
        <p:nvSpPr>
          <p:cNvPr id="90116" name="Oval 5" descr="Песок"/>
          <p:cNvSpPr>
            <a:spLocks noChangeArrowheads="1"/>
          </p:cNvSpPr>
          <p:nvPr/>
        </p:nvSpPr>
        <p:spPr bwMode="auto">
          <a:xfrm>
            <a:off x="36513" y="6121400"/>
            <a:ext cx="2447925" cy="692150"/>
          </a:xfrm>
          <a:prstGeom prst="ellipse">
            <a:avLst/>
          </a:prstGeom>
          <a:blipFill dpi="0" rotWithShape="1">
            <a:blip r:embed="rId3"/>
            <a:srcRect/>
            <a:tile tx="0" ty="0" sx="100000" sy="100000" flip="none" algn="tl"/>
          </a:blipFill>
          <a:ln w="9525">
            <a:solidFill>
              <a:schemeClr val="bg1"/>
            </a:solidFill>
            <a:round/>
            <a:headEnd/>
            <a:tailEnd/>
          </a:ln>
        </p:spPr>
        <p:txBody>
          <a:bodyPr wrap="none" anchor="ctr"/>
          <a:lstStyle/>
          <a:p>
            <a:pPr algn="ctr">
              <a:lnSpc>
                <a:spcPct val="80000"/>
              </a:lnSpc>
            </a:pPr>
            <a:r>
              <a:rPr lang="ru-RU" sz="1800" b="1">
                <a:solidFill>
                  <a:srgbClr val="FFFF66"/>
                </a:solidFill>
                <a:latin typeface="Times New Roman" pitchFamily="18" charset="0"/>
              </a:rPr>
              <a:t>Современные</a:t>
            </a:r>
          </a:p>
          <a:p>
            <a:pPr algn="ctr">
              <a:lnSpc>
                <a:spcPct val="80000"/>
              </a:lnSpc>
            </a:pPr>
            <a:r>
              <a:rPr lang="ru-RU" sz="1800" b="1">
                <a:solidFill>
                  <a:srgbClr val="FFFF66"/>
                </a:solidFill>
                <a:latin typeface="Times New Roman" pitchFamily="18" charset="0"/>
              </a:rPr>
              <a:t>организации</a:t>
            </a:r>
          </a:p>
        </p:txBody>
      </p:sp>
      <p:pic>
        <p:nvPicPr>
          <p:cNvPr id="90117" name="Picture 6" descr="j0293240"/>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468313" y="333375"/>
            <a:ext cx="1063625" cy="784225"/>
          </a:xfrm>
          <a:noFill/>
        </p:spPr>
      </p:pic>
      <p:sp>
        <p:nvSpPr>
          <p:cNvPr id="134153" name="Oval 9"/>
          <p:cNvSpPr>
            <a:spLocks noChangeArrowheads="1"/>
          </p:cNvSpPr>
          <p:nvPr/>
        </p:nvSpPr>
        <p:spPr bwMode="auto">
          <a:xfrm>
            <a:off x="5219700" y="3429000"/>
            <a:ext cx="3816350" cy="3357563"/>
          </a:xfrm>
          <a:prstGeom prst="ellipse">
            <a:avLst/>
          </a:prstGeom>
          <a:solidFill>
            <a:srgbClr val="FFFFCC"/>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pPr algn="ctr">
              <a:spcBef>
                <a:spcPct val="50000"/>
              </a:spcBef>
              <a:defRPr/>
            </a:pPr>
            <a:r>
              <a:rPr lang="ru-RU" sz="1200" b="1" i="1">
                <a:solidFill>
                  <a:srgbClr val="0E085E"/>
                </a:solidFill>
              </a:rPr>
              <a:t>«Мы – свидетели и участники </a:t>
            </a:r>
          </a:p>
          <a:p>
            <a:pPr algn="ctr">
              <a:spcBef>
                <a:spcPct val="50000"/>
              </a:spcBef>
              <a:defRPr/>
            </a:pPr>
            <a:r>
              <a:rPr lang="ru-RU" sz="1200" b="1" i="1">
                <a:solidFill>
                  <a:srgbClr val="0E085E"/>
                </a:solidFill>
              </a:rPr>
              <a:t>формирования единого планетарного </a:t>
            </a:r>
          </a:p>
          <a:p>
            <a:pPr algn="ctr">
              <a:spcBef>
                <a:spcPct val="50000"/>
              </a:spcBef>
              <a:defRPr/>
            </a:pPr>
            <a:r>
              <a:rPr lang="ru-RU" sz="1200" b="1" i="1">
                <a:solidFill>
                  <a:srgbClr val="0E085E"/>
                </a:solidFill>
              </a:rPr>
              <a:t>экономического и политического организма. </a:t>
            </a:r>
          </a:p>
          <a:p>
            <a:pPr algn="ctr">
              <a:spcBef>
                <a:spcPct val="50000"/>
              </a:spcBef>
              <a:defRPr/>
            </a:pPr>
            <a:r>
              <a:rPr lang="ru-RU" sz="1200" b="1" i="1">
                <a:solidFill>
                  <a:srgbClr val="0E085E"/>
                </a:solidFill>
              </a:rPr>
              <a:t>Конец ХХ века подвел человечество к рубежу,</a:t>
            </a:r>
          </a:p>
          <a:p>
            <a:pPr algn="ctr">
              <a:spcBef>
                <a:spcPct val="50000"/>
              </a:spcBef>
              <a:defRPr/>
            </a:pPr>
            <a:r>
              <a:rPr lang="ru-RU" sz="1200" b="1" i="1">
                <a:solidFill>
                  <a:srgbClr val="0E085E"/>
                </a:solidFill>
              </a:rPr>
              <a:t> за которым оно становится </a:t>
            </a:r>
          </a:p>
          <a:p>
            <a:pPr algn="ctr">
              <a:spcBef>
                <a:spcPct val="50000"/>
              </a:spcBef>
              <a:defRPr/>
            </a:pPr>
            <a:r>
              <a:rPr lang="ru-RU" sz="1200" b="1" i="1">
                <a:solidFill>
                  <a:srgbClr val="0E085E"/>
                </a:solidFill>
              </a:rPr>
              <a:t>единым организмом </a:t>
            </a:r>
          </a:p>
          <a:p>
            <a:pPr algn="ctr">
              <a:spcBef>
                <a:spcPct val="50000"/>
              </a:spcBef>
              <a:defRPr/>
            </a:pPr>
            <a:r>
              <a:rPr lang="ru-RU" sz="1200" b="1" i="1">
                <a:solidFill>
                  <a:srgbClr val="0E085E"/>
                </a:solidFill>
              </a:rPr>
              <a:t>и приобретает общую цель, </a:t>
            </a:r>
          </a:p>
          <a:p>
            <a:pPr algn="ctr">
              <a:spcBef>
                <a:spcPct val="50000"/>
              </a:spcBef>
              <a:defRPr/>
            </a:pPr>
            <a:r>
              <a:rPr lang="ru-RU" sz="1200" b="1" i="1">
                <a:solidFill>
                  <a:srgbClr val="0E085E"/>
                </a:solidFill>
              </a:rPr>
              <a:t>которую, может быть, </a:t>
            </a:r>
          </a:p>
          <a:p>
            <a:pPr algn="ctr">
              <a:spcBef>
                <a:spcPct val="50000"/>
              </a:spcBef>
              <a:defRPr/>
            </a:pPr>
            <a:r>
              <a:rPr lang="ru-RU" sz="1200" b="1" i="1">
                <a:solidFill>
                  <a:srgbClr val="0E085E"/>
                </a:solidFill>
              </a:rPr>
              <a:t>пока далеко не все осознают»  </a:t>
            </a:r>
          </a:p>
          <a:p>
            <a:pPr algn="ctr">
              <a:defRPr/>
            </a:pPr>
            <a:endParaRPr lang="ru-RU" sz="1200" b="1" i="1">
              <a:solidFill>
                <a:srgbClr val="0E085E"/>
              </a:solidFill>
            </a:endParaRPr>
          </a:p>
        </p:txBody>
      </p:sp>
      <p:sp>
        <p:nvSpPr>
          <p:cNvPr id="90119" name="Text Box 10"/>
          <p:cNvSpPr txBox="1">
            <a:spLocks noChangeArrowheads="1"/>
          </p:cNvSpPr>
          <p:nvPr/>
        </p:nvSpPr>
        <p:spPr bwMode="auto">
          <a:xfrm>
            <a:off x="2698750" y="6308725"/>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ru-RU">
                <a:latin typeface="Times New Roman" pitchFamily="18" charset="0"/>
              </a:rPr>
              <a:t>Источник: Моисеев Н.Н. Универсум. Информация. Общество. –м., Устойчивый мир, 2001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4146"/>
                                        </p:tgtEl>
                                        <p:attrNameLst>
                                          <p:attrName>style.visibility</p:attrName>
                                        </p:attrNameLst>
                                      </p:cBhvr>
                                      <p:to>
                                        <p:strVal val="visible"/>
                                      </p:to>
                                    </p:set>
                                    <p:animEffect transition="in" filter="fade">
                                      <p:cBhvr>
                                        <p:cTn id="7" dur="2000"/>
                                        <p:tgtEl>
                                          <p:spTgt spid="134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4147">
                                            <p:txEl>
                                              <p:pRg st="0" end="0"/>
                                            </p:txEl>
                                          </p:spTgt>
                                        </p:tgtEl>
                                        <p:attrNameLst>
                                          <p:attrName>style.visibility</p:attrName>
                                        </p:attrNameLst>
                                      </p:cBhvr>
                                      <p:to>
                                        <p:strVal val="visible"/>
                                      </p:to>
                                    </p:set>
                                    <p:animEffect transition="in" filter="fade">
                                      <p:cBhvr>
                                        <p:cTn id="12" dur="2000"/>
                                        <p:tgtEl>
                                          <p:spTgt spid="1341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4147">
                                            <p:txEl>
                                              <p:pRg st="1" end="1"/>
                                            </p:txEl>
                                          </p:spTgt>
                                        </p:tgtEl>
                                        <p:attrNameLst>
                                          <p:attrName>style.visibility</p:attrName>
                                        </p:attrNameLst>
                                      </p:cBhvr>
                                      <p:to>
                                        <p:strVal val="visible"/>
                                      </p:to>
                                    </p:set>
                                    <p:animEffect transition="in" filter="fade">
                                      <p:cBhvr>
                                        <p:cTn id="17" dur="2000"/>
                                        <p:tgtEl>
                                          <p:spTgt spid="1341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4147">
                                            <p:txEl>
                                              <p:pRg st="2" end="2"/>
                                            </p:txEl>
                                          </p:spTgt>
                                        </p:tgtEl>
                                        <p:attrNameLst>
                                          <p:attrName>style.visibility</p:attrName>
                                        </p:attrNameLst>
                                      </p:cBhvr>
                                      <p:to>
                                        <p:strVal val="visible"/>
                                      </p:to>
                                    </p:set>
                                    <p:animEffect transition="in" filter="fade">
                                      <p:cBhvr>
                                        <p:cTn id="22" dur="2000"/>
                                        <p:tgtEl>
                                          <p:spTgt spid="1341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4147">
                                            <p:txEl>
                                              <p:pRg st="3" end="3"/>
                                            </p:txEl>
                                          </p:spTgt>
                                        </p:tgtEl>
                                        <p:attrNameLst>
                                          <p:attrName>style.visibility</p:attrName>
                                        </p:attrNameLst>
                                      </p:cBhvr>
                                      <p:to>
                                        <p:strVal val="visible"/>
                                      </p:to>
                                    </p:set>
                                    <p:animEffect transition="in" filter="fade">
                                      <p:cBhvr>
                                        <p:cTn id="27" dur="2000"/>
                                        <p:tgtEl>
                                          <p:spTgt spid="13414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4147">
                                            <p:txEl>
                                              <p:pRg st="4" end="4"/>
                                            </p:txEl>
                                          </p:spTgt>
                                        </p:tgtEl>
                                        <p:attrNameLst>
                                          <p:attrName>style.visibility</p:attrName>
                                        </p:attrNameLst>
                                      </p:cBhvr>
                                      <p:to>
                                        <p:strVal val="visible"/>
                                      </p:to>
                                    </p:set>
                                    <p:animEffect transition="in" filter="fade">
                                      <p:cBhvr>
                                        <p:cTn id="32" dur="2000"/>
                                        <p:tgtEl>
                                          <p:spTgt spid="13414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4147">
                                            <p:txEl>
                                              <p:pRg st="5" end="5"/>
                                            </p:txEl>
                                          </p:spTgt>
                                        </p:tgtEl>
                                        <p:attrNameLst>
                                          <p:attrName>style.visibility</p:attrName>
                                        </p:attrNameLst>
                                      </p:cBhvr>
                                      <p:to>
                                        <p:strVal val="visible"/>
                                      </p:to>
                                    </p:set>
                                    <p:animEffect transition="in" filter="fade">
                                      <p:cBhvr>
                                        <p:cTn id="37" dur="2000"/>
                                        <p:tgtEl>
                                          <p:spTgt spid="13414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4147">
                                            <p:txEl>
                                              <p:pRg st="6" end="6"/>
                                            </p:txEl>
                                          </p:spTgt>
                                        </p:tgtEl>
                                        <p:attrNameLst>
                                          <p:attrName>style.visibility</p:attrName>
                                        </p:attrNameLst>
                                      </p:cBhvr>
                                      <p:to>
                                        <p:strVal val="visible"/>
                                      </p:to>
                                    </p:set>
                                    <p:animEffect transition="in" filter="fade">
                                      <p:cBhvr>
                                        <p:cTn id="42" dur="2000"/>
                                        <p:tgtEl>
                                          <p:spTgt spid="13414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4147">
                                            <p:txEl>
                                              <p:pRg st="7" end="7"/>
                                            </p:txEl>
                                          </p:spTgt>
                                        </p:tgtEl>
                                        <p:attrNameLst>
                                          <p:attrName>style.visibility</p:attrName>
                                        </p:attrNameLst>
                                      </p:cBhvr>
                                      <p:to>
                                        <p:strVal val="visible"/>
                                      </p:to>
                                    </p:set>
                                    <p:animEffect transition="in" filter="fade">
                                      <p:cBhvr>
                                        <p:cTn id="47" dur="2000"/>
                                        <p:tgtEl>
                                          <p:spTgt spid="134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P spid="134147" grpId="0" build="p"/>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lnSpc>
                <a:spcPct val="75000"/>
              </a:lnSpc>
              <a:defRPr/>
            </a:pPr>
            <a:r>
              <a:rPr lang="ru-RU" smtClean="0">
                <a:effectLst>
                  <a:outerShdw blurRad="38100" dist="38100" dir="2700000" algn="tl">
                    <a:srgbClr val="000000"/>
                  </a:outerShdw>
                </a:effectLst>
              </a:rPr>
              <a:t>Организационная эффективность </a:t>
            </a:r>
            <a:r>
              <a:rPr lang="ru-RU" sz="3200" i="1" smtClean="0">
                <a:effectLst>
                  <a:outerShdw blurRad="38100" dist="38100" dir="2700000" algn="tl">
                    <a:srgbClr val="000000"/>
                  </a:outerShdw>
                </a:effectLst>
              </a:rPr>
              <a:t>(организационная экономика)</a:t>
            </a:r>
          </a:p>
        </p:txBody>
      </p:sp>
      <p:sp>
        <p:nvSpPr>
          <p:cNvPr id="154628" name="Text Box 4" descr="Пергамент"/>
          <p:cNvSpPr txBox="1">
            <a:spLocks noChangeArrowheads="1"/>
          </p:cNvSpPr>
          <p:nvPr/>
        </p:nvSpPr>
        <p:spPr bwMode="auto">
          <a:xfrm>
            <a:off x="611188" y="1341438"/>
            <a:ext cx="7993062" cy="1069975"/>
          </a:xfrm>
          <a:prstGeom prst="rect">
            <a:avLst/>
          </a:prstGeom>
          <a:blipFill dpi="0" rotWithShape="1">
            <a:blip r:embed="rId2"/>
            <a:srcRect/>
            <a:tile tx="0" ty="0" sx="100000" sy="100000" flip="none" algn="tl"/>
          </a:blipFill>
          <a:ln w="9525">
            <a:noFill/>
            <a:miter lim="800000"/>
            <a:headEnd/>
            <a:tailEnd/>
          </a:ln>
          <a:effectLst/>
        </p:spPr>
        <p:txBody>
          <a:bodyPr>
            <a:spAutoFit/>
          </a:bodyPr>
          <a:lstStyle/>
          <a:p>
            <a:pPr algn="ctr">
              <a:spcBef>
                <a:spcPct val="50000"/>
              </a:spcBef>
              <a:defRPr/>
            </a:pPr>
            <a:r>
              <a:rPr lang="ru-RU" sz="1600" b="1" i="1">
                <a:solidFill>
                  <a:srgbClr val="FF3300"/>
                </a:solidFill>
                <a:effectLst>
                  <a:outerShdw blurRad="38100" dist="38100" dir="2700000" algn="tl">
                    <a:srgbClr val="000000"/>
                  </a:outerShdw>
                </a:effectLst>
              </a:rPr>
              <a:t>ЭФФЕКТИВНОСТЬ (</a:t>
            </a:r>
            <a:r>
              <a:rPr lang="en-US" sz="1600" b="1" i="1">
                <a:solidFill>
                  <a:srgbClr val="FF3300"/>
                </a:solidFill>
                <a:effectLst>
                  <a:outerShdw blurRad="38100" dist="38100" dir="2700000" algn="tl">
                    <a:srgbClr val="000000"/>
                  </a:outerShdw>
                </a:effectLst>
              </a:rPr>
              <a:t>performance)</a:t>
            </a:r>
            <a:r>
              <a:rPr lang="ru-RU" sz="1600" b="1" i="1"/>
              <a:t> –интегрированная и структурированная характеристика деятельности организации, комплексно отражающая успешность этой деятельности, ее соответствие миссии, целям и задачам организации</a:t>
            </a:r>
          </a:p>
        </p:txBody>
      </p:sp>
      <p:grpSp>
        <p:nvGrpSpPr>
          <p:cNvPr id="91140" name="Group 16"/>
          <p:cNvGrpSpPr>
            <a:grpSpLocks/>
          </p:cNvGrpSpPr>
          <p:nvPr/>
        </p:nvGrpSpPr>
        <p:grpSpPr bwMode="auto">
          <a:xfrm>
            <a:off x="107950" y="2563813"/>
            <a:ext cx="8964613" cy="3817937"/>
            <a:chOff x="68" y="1615"/>
            <a:chExt cx="5647" cy="2405"/>
          </a:xfrm>
        </p:grpSpPr>
        <p:sp>
          <p:nvSpPr>
            <p:cNvPr id="154634" name="AutoShape 10"/>
            <p:cNvSpPr>
              <a:spLocks noChangeArrowheads="1"/>
            </p:cNvSpPr>
            <p:nvPr/>
          </p:nvSpPr>
          <p:spPr bwMode="auto">
            <a:xfrm>
              <a:off x="68" y="2523"/>
              <a:ext cx="1927" cy="273"/>
            </a:xfrm>
            <a:prstGeom prst="wedgeRectCallout">
              <a:avLst>
                <a:gd name="adj1" fmla="val 66449"/>
                <a:gd name="adj2" fmla="val -917"/>
              </a:avLst>
            </a:prstGeom>
            <a:solidFill>
              <a:schemeClr val="folHlink"/>
            </a:solidFill>
            <a:ln w="9525">
              <a:solidFill>
                <a:schemeClr val="tx1"/>
              </a:solidFill>
              <a:miter lim="800000"/>
              <a:headEnd/>
              <a:tailEnd/>
            </a:ln>
            <a:effectLst>
              <a:outerShdw dist="107763" dir="18900000" algn="ctr" rotWithShape="0">
                <a:schemeClr val="bg2">
                  <a:alpha val="50000"/>
                </a:schemeClr>
              </a:outerShdw>
            </a:effectLst>
          </p:spPr>
          <p:txBody>
            <a:bodyPr/>
            <a:lstStyle/>
            <a:p>
              <a:pPr algn="ctr">
                <a:defRPr/>
              </a:pPr>
              <a:r>
                <a:rPr lang="ru-RU" sz="1800" b="1" i="1"/>
                <a:t>Производительность</a:t>
              </a:r>
            </a:p>
          </p:txBody>
        </p:sp>
        <p:sp>
          <p:nvSpPr>
            <p:cNvPr id="154630" name="Oval 6" descr="Розовая тисненая бумага"/>
            <p:cNvSpPr>
              <a:spLocks noChangeArrowheads="1"/>
            </p:cNvSpPr>
            <p:nvPr/>
          </p:nvSpPr>
          <p:spPr bwMode="auto">
            <a:xfrm>
              <a:off x="2335" y="2387"/>
              <a:ext cx="1521" cy="499"/>
            </a:xfrm>
            <a:prstGeom prst="ellipse">
              <a:avLst/>
            </a:prstGeom>
            <a:blipFill dpi="0" rotWithShape="1">
              <a:blip r:embed="rId3"/>
              <a:srcRect/>
              <a:tile tx="0" ty="0" sx="100000" sy="100000" flip="none" algn="tl"/>
            </a:blipFill>
            <a:ln w="9525">
              <a:solidFill>
                <a:schemeClr val="tx1"/>
              </a:solidFill>
              <a:round/>
              <a:headEnd/>
              <a:tailEnd/>
            </a:ln>
            <a:effectLst>
              <a:outerShdw dist="107763" dir="18900000" algn="ctr" rotWithShape="0">
                <a:schemeClr val="bg2">
                  <a:alpha val="50000"/>
                </a:schemeClr>
              </a:outerShdw>
            </a:effectLst>
          </p:spPr>
          <p:txBody>
            <a:bodyPr wrap="none" anchor="ctr"/>
            <a:lstStyle/>
            <a:p>
              <a:pPr algn="ctr">
                <a:defRPr/>
              </a:pPr>
              <a:r>
                <a:rPr lang="ru-RU" sz="1800" b="1"/>
                <a:t>Эффективность</a:t>
              </a:r>
            </a:p>
          </p:txBody>
        </p:sp>
        <p:sp>
          <p:nvSpPr>
            <p:cNvPr id="154631" name="AutoShape 7"/>
            <p:cNvSpPr>
              <a:spLocks noChangeArrowheads="1"/>
            </p:cNvSpPr>
            <p:nvPr/>
          </p:nvSpPr>
          <p:spPr bwMode="auto">
            <a:xfrm>
              <a:off x="521" y="1615"/>
              <a:ext cx="1384" cy="273"/>
            </a:xfrm>
            <a:prstGeom prst="wedgeRectCallout">
              <a:avLst>
                <a:gd name="adj1" fmla="val 105130"/>
                <a:gd name="adj2" fmla="val 248537"/>
              </a:avLst>
            </a:prstGeom>
            <a:solidFill>
              <a:srgbClr val="CCFFCC"/>
            </a:solidFill>
            <a:ln w="9525">
              <a:solidFill>
                <a:schemeClr val="tx1"/>
              </a:solidFill>
              <a:miter lim="800000"/>
              <a:headEnd/>
              <a:tailEnd/>
            </a:ln>
            <a:effectLst>
              <a:outerShdw dist="107763" dir="18900000" algn="ctr" rotWithShape="0">
                <a:schemeClr val="bg2">
                  <a:alpha val="50000"/>
                </a:schemeClr>
              </a:outerShdw>
            </a:effectLst>
          </p:spPr>
          <p:txBody>
            <a:bodyPr/>
            <a:lstStyle/>
            <a:p>
              <a:pPr algn="ctr">
                <a:defRPr/>
              </a:pPr>
              <a:r>
                <a:rPr lang="ru-RU" sz="1800" b="1" i="1"/>
                <a:t>Экономичность</a:t>
              </a:r>
            </a:p>
          </p:txBody>
        </p:sp>
        <p:sp>
          <p:nvSpPr>
            <p:cNvPr id="154632" name="AutoShape 8"/>
            <p:cNvSpPr>
              <a:spLocks noChangeArrowheads="1"/>
            </p:cNvSpPr>
            <p:nvPr/>
          </p:nvSpPr>
          <p:spPr bwMode="auto">
            <a:xfrm>
              <a:off x="2290" y="1752"/>
              <a:ext cx="1385" cy="273"/>
            </a:xfrm>
            <a:prstGeom prst="wedgeRectCallout">
              <a:avLst>
                <a:gd name="adj1" fmla="val 8917"/>
                <a:gd name="adj2" fmla="val 171611"/>
              </a:avLst>
            </a:prstGeom>
            <a:solidFill>
              <a:srgbClr val="FFCCFF"/>
            </a:solidFill>
            <a:ln w="9525">
              <a:solidFill>
                <a:schemeClr val="tx1"/>
              </a:solidFill>
              <a:miter lim="800000"/>
              <a:headEnd/>
              <a:tailEnd/>
            </a:ln>
            <a:effectLst>
              <a:outerShdw dist="107763" dir="18900000" algn="ctr" rotWithShape="0">
                <a:schemeClr val="bg2">
                  <a:alpha val="50000"/>
                </a:schemeClr>
              </a:outerShdw>
            </a:effectLst>
          </p:spPr>
          <p:txBody>
            <a:bodyPr/>
            <a:lstStyle/>
            <a:p>
              <a:pPr algn="ctr">
                <a:defRPr/>
              </a:pPr>
              <a:r>
                <a:rPr lang="ru-RU" sz="1800" b="1" i="1"/>
                <a:t>Действенность</a:t>
              </a:r>
            </a:p>
          </p:txBody>
        </p:sp>
        <p:sp>
          <p:nvSpPr>
            <p:cNvPr id="154633" name="AutoShape 9"/>
            <p:cNvSpPr>
              <a:spLocks noChangeArrowheads="1"/>
            </p:cNvSpPr>
            <p:nvPr/>
          </p:nvSpPr>
          <p:spPr bwMode="auto">
            <a:xfrm>
              <a:off x="4011" y="1616"/>
              <a:ext cx="1297" cy="273"/>
            </a:xfrm>
            <a:prstGeom prst="wedgeRectCallout">
              <a:avLst>
                <a:gd name="adj1" fmla="val -84620"/>
                <a:gd name="adj2" fmla="val 244139"/>
              </a:avLst>
            </a:prstGeom>
            <a:solidFill>
              <a:srgbClr val="66FFFF"/>
            </a:solidFill>
            <a:ln w="9525">
              <a:solidFill>
                <a:schemeClr val="tx1"/>
              </a:solidFill>
              <a:miter lim="800000"/>
              <a:headEnd/>
              <a:tailEnd/>
            </a:ln>
            <a:effectLst>
              <a:outerShdw dist="107763" dir="18900000" algn="ctr" rotWithShape="0">
                <a:schemeClr val="bg2">
                  <a:alpha val="50000"/>
                </a:schemeClr>
              </a:outerShdw>
            </a:effectLst>
          </p:spPr>
          <p:txBody>
            <a:bodyPr/>
            <a:lstStyle/>
            <a:p>
              <a:pPr algn="ctr">
                <a:defRPr/>
              </a:pPr>
              <a:r>
                <a:rPr lang="ru-RU" sz="1800" b="1" i="1"/>
                <a:t>Качество</a:t>
              </a:r>
            </a:p>
          </p:txBody>
        </p:sp>
        <p:sp>
          <p:nvSpPr>
            <p:cNvPr id="154635" name="AutoShape 11"/>
            <p:cNvSpPr>
              <a:spLocks noChangeArrowheads="1"/>
            </p:cNvSpPr>
            <p:nvPr/>
          </p:nvSpPr>
          <p:spPr bwMode="auto">
            <a:xfrm>
              <a:off x="387" y="3294"/>
              <a:ext cx="1745" cy="273"/>
            </a:xfrm>
            <a:prstGeom prst="wedgeRectCallout">
              <a:avLst>
                <a:gd name="adj1" fmla="val 74296"/>
                <a:gd name="adj2" fmla="val -223625"/>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a:lstStyle/>
            <a:p>
              <a:pPr algn="ctr">
                <a:defRPr/>
              </a:pPr>
              <a:r>
                <a:rPr lang="ru-RU" sz="1800" b="1" i="1"/>
                <a:t>Внедрение новшеств</a:t>
              </a:r>
            </a:p>
          </p:txBody>
        </p:sp>
        <p:sp>
          <p:nvSpPr>
            <p:cNvPr id="154636" name="AutoShape 12"/>
            <p:cNvSpPr>
              <a:spLocks noChangeArrowheads="1"/>
            </p:cNvSpPr>
            <p:nvPr/>
          </p:nvSpPr>
          <p:spPr bwMode="auto">
            <a:xfrm>
              <a:off x="1980" y="3747"/>
              <a:ext cx="2103" cy="273"/>
            </a:xfrm>
            <a:prstGeom prst="wedgeRectCallout">
              <a:avLst>
                <a:gd name="adj1" fmla="val 2023"/>
                <a:gd name="adj2" fmla="val -367583"/>
              </a:avLst>
            </a:prstGeom>
            <a:solidFill>
              <a:srgbClr val="00CC99"/>
            </a:solidFill>
            <a:ln w="9525">
              <a:solidFill>
                <a:schemeClr val="tx1"/>
              </a:solidFill>
              <a:miter lim="800000"/>
              <a:headEnd/>
              <a:tailEnd/>
            </a:ln>
            <a:effectLst>
              <a:outerShdw dist="107763" dir="18900000" algn="ctr" rotWithShape="0">
                <a:schemeClr val="bg2">
                  <a:alpha val="50000"/>
                </a:schemeClr>
              </a:outerShdw>
            </a:effectLst>
          </p:spPr>
          <p:txBody>
            <a:bodyPr/>
            <a:lstStyle/>
            <a:p>
              <a:pPr algn="ctr">
                <a:defRPr/>
              </a:pPr>
              <a:r>
                <a:rPr lang="ru-RU" sz="1800" b="1" i="1"/>
                <a:t>Качество трудовой жизни</a:t>
              </a:r>
            </a:p>
          </p:txBody>
        </p:sp>
        <p:sp>
          <p:nvSpPr>
            <p:cNvPr id="154637" name="AutoShape 13"/>
            <p:cNvSpPr>
              <a:spLocks noChangeArrowheads="1"/>
            </p:cNvSpPr>
            <p:nvPr/>
          </p:nvSpPr>
          <p:spPr bwMode="auto">
            <a:xfrm>
              <a:off x="4010" y="3340"/>
              <a:ext cx="1297" cy="273"/>
            </a:xfrm>
            <a:prstGeom prst="wedgeRectCallout">
              <a:avLst>
                <a:gd name="adj1" fmla="val -83926"/>
                <a:gd name="adj2" fmla="val -241208"/>
              </a:avLst>
            </a:prstGeom>
            <a:solidFill>
              <a:srgbClr val="99CCFF"/>
            </a:solidFill>
            <a:ln w="9525">
              <a:solidFill>
                <a:schemeClr val="tx1"/>
              </a:solidFill>
              <a:miter lim="800000"/>
              <a:headEnd/>
              <a:tailEnd/>
            </a:ln>
            <a:effectLst>
              <a:outerShdw dist="107763" dir="18900000" algn="ctr" rotWithShape="0">
                <a:schemeClr val="bg2">
                  <a:alpha val="50000"/>
                </a:schemeClr>
              </a:outerShdw>
            </a:effectLst>
          </p:spPr>
          <p:txBody>
            <a:bodyPr/>
            <a:lstStyle/>
            <a:p>
              <a:pPr algn="ctr">
                <a:defRPr/>
              </a:pPr>
              <a:r>
                <a:rPr lang="ru-RU" sz="1800" b="1" i="1"/>
                <a:t>Прибыльность</a:t>
              </a:r>
            </a:p>
          </p:txBody>
        </p:sp>
        <p:sp>
          <p:nvSpPr>
            <p:cNvPr id="154638" name="AutoShape 14"/>
            <p:cNvSpPr>
              <a:spLocks noChangeArrowheads="1"/>
            </p:cNvSpPr>
            <p:nvPr/>
          </p:nvSpPr>
          <p:spPr bwMode="auto">
            <a:xfrm>
              <a:off x="4105" y="2523"/>
              <a:ext cx="1610" cy="273"/>
            </a:xfrm>
            <a:prstGeom prst="wedgeRectCallout">
              <a:avLst>
                <a:gd name="adj1" fmla="val -65157"/>
                <a:gd name="adj2" fmla="val -7144"/>
              </a:avLst>
            </a:prstGeom>
            <a:solidFill>
              <a:srgbClr val="CCCC00"/>
            </a:solidFill>
            <a:ln w="9525">
              <a:solidFill>
                <a:schemeClr val="tx1"/>
              </a:solidFill>
              <a:miter lim="800000"/>
              <a:headEnd/>
              <a:tailEnd/>
            </a:ln>
            <a:effectLst>
              <a:outerShdw dist="107763" dir="18900000" algn="ctr" rotWithShape="0">
                <a:schemeClr val="bg2">
                  <a:alpha val="50000"/>
                </a:schemeClr>
              </a:outerShdw>
            </a:effectLst>
          </p:spPr>
          <p:txBody>
            <a:bodyPr/>
            <a:lstStyle/>
            <a:p>
              <a:pPr algn="ctr">
                <a:defRPr/>
              </a:pPr>
              <a:r>
                <a:rPr lang="ru-RU" sz="1800" b="1" i="1"/>
                <a:t>Результативность</a:t>
              </a:r>
            </a:p>
          </p:txBody>
        </p:sp>
      </p:grpSp>
      <p:pic>
        <p:nvPicPr>
          <p:cNvPr id="91141" name="Picture 17" descr="j0293240"/>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8027988" y="422275"/>
            <a:ext cx="854075" cy="630238"/>
          </a:xfrm>
          <a:noFill/>
        </p:spPr>
      </p:pic>
      <p:sp>
        <p:nvSpPr>
          <p:cNvPr id="91142" name="Oval 20" descr="Газетная бумага"/>
          <p:cNvSpPr>
            <a:spLocks noChangeArrowheads="1"/>
          </p:cNvSpPr>
          <p:nvPr/>
        </p:nvSpPr>
        <p:spPr bwMode="auto">
          <a:xfrm>
            <a:off x="34925" y="6264275"/>
            <a:ext cx="2305050" cy="549275"/>
          </a:xfrm>
          <a:prstGeom prst="ellipse">
            <a:avLst/>
          </a:prstGeom>
          <a:blipFill dpi="0" rotWithShape="1">
            <a:blip r:embed="rId5"/>
            <a:srcRect/>
            <a:tile tx="0" ty="0" sx="100000" sy="100000" flip="none" algn="tl"/>
          </a:blipFill>
          <a:ln w="9525">
            <a:solidFill>
              <a:schemeClr val="tx1"/>
            </a:solidFill>
            <a:round/>
            <a:headEnd/>
            <a:tailEnd/>
          </a:ln>
        </p:spPr>
        <p:txBody>
          <a:bodyPr wrap="none" anchor="ctr"/>
          <a:lstStyle/>
          <a:p>
            <a:pPr algn="ctr"/>
            <a:r>
              <a:rPr lang="ru-RU" sz="1600" b="1">
                <a:latin typeface="Times New Roman" pitchFamily="18" charset="0"/>
              </a:rPr>
              <a:t>Сущность организации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54626"/>
                                        </p:tgtEl>
                                        <p:attrNameLst>
                                          <p:attrName>style.visibility</p:attrName>
                                        </p:attrNameLst>
                                      </p:cBhvr>
                                      <p:to>
                                        <p:strVal val="visible"/>
                                      </p:to>
                                    </p:set>
                                    <p:anim calcmode="lin" valueType="num">
                                      <p:cBhvr>
                                        <p:cTn id="7" dur="500" fill="hold"/>
                                        <p:tgtEl>
                                          <p:spTgt spid="154626"/>
                                        </p:tgtEl>
                                        <p:attrNameLst>
                                          <p:attrName>ppt_w</p:attrName>
                                        </p:attrNameLst>
                                      </p:cBhvr>
                                      <p:tavLst>
                                        <p:tav tm="0">
                                          <p:val>
                                            <p:fltVal val="0"/>
                                          </p:val>
                                        </p:tav>
                                        <p:tav tm="100000">
                                          <p:val>
                                            <p:strVal val="#ppt_w"/>
                                          </p:val>
                                        </p:tav>
                                      </p:tavLst>
                                    </p:anim>
                                    <p:anim calcmode="lin" valueType="num">
                                      <p:cBhvr>
                                        <p:cTn id="8" dur="500" fill="hold"/>
                                        <p:tgtEl>
                                          <p:spTgt spid="154626"/>
                                        </p:tgtEl>
                                        <p:attrNameLst>
                                          <p:attrName>ppt_h</p:attrName>
                                        </p:attrNameLst>
                                      </p:cBhvr>
                                      <p:tavLst>
                                        <p:tav tm="0">
                                          <p:val>
                                            <p:fltVal val="0"/>
                                          </p:val>
                                        </p:tav>
                                        <p:tav tm="100000">
                                          <p:val>
                                            <p:strVal val="#ppt_h"/>
                                          </p:val>
                                        </p:tav>
                                      </p:tavLst>
                                    </p:anim>
                                    <p:animEffect transition="in" filter="fade">
                                      <p:cBhvr>
                                        <p:cTn id="9" dur="500"/>
                                        <p:tgtEl>
                                          <p:spTgt spid="154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gn="ctr" eaLnBrk="1" hangingPunct="1"/>
            <a:r>
              <a:rPr lang="ru-RU" sz="5600" b="1" smtClean="0"/>
              <a:t>Модели эффективности</a:t>
            </a:r>
          </a:p>
        </p:txBody>
      </p:sp>
      <p:sp>
        <p:nvSpPr>
          <p:cNvPr id="188422" name="AutoShape 6"/>
          <p:cNvSpPr>
            <a:spLocks noChangeArrowheads="1"/>
          </p:cNvSpPr>
          <p:nvPr/>
        </p:nvSpPr>
        <p:spPr bwMode="auto">
          <a:xfrm>
            <a:off x="609600" y="1295400"/>
            <a:ext cx="3733800" cy="1219200"/>
          </a:xfrm>
          <a:prstGeom prst="rightArrowCallout">
            <a:avLst>
              <a:gd name="adj1" fmla="val 25000"/>
              <a:gd name="adj2" fmla="val 25000"/>
              <a:gd name="adj3" fmla="val 51042"/>
              <a:gd name="adj4" fmla="val 66667"/>
            </a:avLst>
          </a:prstGeom>
          <a:solidFill>
            <a:srgbClr val="FFFFCC"/>
          </a:solidFill>
          <a:ln w="9525">
            <a:solidFill>
              <a:schemeClr val="tx1"/>
            </a:solidFill>
            <a:miter lim="800000"/>
            <a:headEnd/>
            <a:tailEnd/>
          </a:ln>
          <a:effectLst/>
        </p:spPr>
        <p:txBody>
          <a:bodyPr wrap="none" anchor="ctr"/>
          <a:lstStyle/>
          <a:p>
            <a:pPr algn="ctr">
              <a:defRPr/>
            </a:pPr>
            <a:r>
              <a:rPr lang="ru-RU" sz="2400" b="1">
                <a:solidFill>
                  <a:srgbClr val="FF3300"/>
                </a:solidFill>
                <a:effectLst>
                  <a:outerShdw blurRad="38100" dist="38100" dir="2700000" algn="tl">
                    <a:srgbClr val="000000"/>
                  </a:outerShdw>
                </a:effectLst>
              </a:rPr>
              <a:t>Достижение </a:t>
            </a:r>
          </a:p>
          <a:p>
            <a:pPr algn="ctr">
              <a:defRPr/>
            </a:pPr>
            <a:r>
              <a:rPr lang="ru-RU" sz="2400" b="1">
                <a:solidFill>
                  <a:srgbClr val="FF3300"/>
                </a:solidFill>
                <a:effectLst>
                  <a:outerShdw blurRad="38100" dist="38100" dir="2700000" algn="tl">
                    <a:srgbClr val="000000"/>
                  </a:outerShdw>
                </a:effectLst>
              </a:rPr>
              <a:t>целей</a:t>
            </a:r>
          </a:p>
        </p:txBody>
      </p:sp>
      <p:sp>
        <p:nvSpPr>
          <p:cNvPr id="188423" name="AutoShape 7"/>
          <p:cNvSpPr>
            <a:spLocks noChangeArrowheads="1"/>
          </p:cNvSpPr>
          <p:nvPr/>
        </p:nvSpPr>
        <p:spPr bwMode="auto">
          <a:xfrm>
            <a:off x="609600" y="2819400"/>
            <a:ext cx="3733800" cy="1219200"/>
          </a:xfrm>
          <a:prstGeom prst="rightArrowCallout">
            <a:avLst>
              <a:gd name="adj1" fmla="val 25000"/>
              <a:gd name="adj2" fmla="val 25000"/>
              <a:gd name="adj3" fmla="val 51042"/>
              <a:gd name="adj4" fmla="val 66667"/>
            </a:avLst>
          </a:prstGeom>
          <a:solidFill>
            <a:srgbClr val="FFFFCC"/>
          </a:solidFill>
          <a:ln w="9525">
            <a:solidFill>
              <a:schemeClr val="tx1"/>
            </a:solidFill>
            <a:miter lim="800000"/>
            <a:headEnd/>
            <a:tailEnd/>
          </a:ln>
          <a:effectLst/>
        </p:spPr>
        <p:txBody>
          <a:bodyPr wrap="none" anchor="ctr"/>
          <a:lstStyle/>
          <a:p>
            <a:pPr algn="ctr">
              <a:defRPr/>
            </a:pPr>
            <a:r>
              <a:rPr lang="ru-RU" sz="2400" b="1">
                <a:solidFill>
                  <a:srgbClr val="FF3300"/>
                </a:solidFill>
                <a:effectLst>
                  <a:outerShdw blurRad="38100" dist="38100" dir="2700000" algn="tl">
                    <a:srgbClr val="000000"/>
                  </a:outerShdw>
                </a:effectLst>
              </a:rPr>
              <a:t>Системные</a:t>
            </a:r>
          </a:p>
          <a:p>
            <a:pPr algn="ctr">
              <a:defRPr/>
            </a:pPr>
            <a:r>
              <a:rPr lang="ru-RU" sz="2400" b="1">
                <a:solidFill>
                  <a:srgbClr val="FF3300"/>
                </a:solidFill>
                <a:effectLst>
                  <a:outerShdw blurRad="38100" dist="38100" dir="2700000" algn="tl">
                    <a:srgbClr val="000000"/>
                  </a:outerShdw>
                </a:effectLst>
              </a:rPr>
              <a:t>критерии</a:t>
            </a:r>
          </a:p>
        </p:txBody>
      </p:sp>
      <p:sp>
        <p:nvSpPr>
          <p:cNvPr id="188424" name="AutoShape 8"/>
          <p:cNvSpPr>
            <a:spLocks noChangeArrowheads="1"/>
          </p:cNvSpPr>
          <p:nvPr/>
        </p:nvSpPr>
        <p:spPr bwMode="auto">
          <a:xfrm>
            <a:off x="609600" y="4800600"/>
            <a:ext cx="3733800" cy="1219200"/>
          </a:xfrm>
          <a:prstGeom prst="rightArrowCallout">
            <a:avLst>
              <a:gd name="adj1" fmla="val 25000"/>
              <a:gd name="adj2" fmla="val 25000"/>
              <a:gd name="adj3" fmla="val 51042"/>
              <a:gd name="adj4" fmla="val 66667"/>
            </a:avLst>
          </a:prstGeom>
          <a:solidFill>
            <a:srgbClr val="FFFFCC"/>
          </a:solidFill>
          <a:ln w="9525">
            <a:solidFill>
              <a:schemeClr val="tx1"/>
            </a:solidFill>
            <a:miter lim="800000"/>
            <a:headEnd/>
            <a:tailEnd/>
          </a:ln>
          <a:effectLst/>
        </p:spPr>
        <p:txBody>
          <a:bodyPr wrap="none" anchor="ctr"/>
          <a:lstStyle/>
          <a:p>
            <a:pPr algn="ctr">
              <a:defRPr/>
            </a:pPr>
            <a:r>
              <a:rPr lang="ru-RU" sz="2400" b="1">
                <a:solidFill>
                  <a:srgbClr val="FF3300"/>
                </a:solidFill>
                <a:effectLst>
                  <a:outerShdw blurRad="38100" dist="38100" dir="2700000" algn="tl">
                    <a:srgbClr val="000000"/>
                  </a:outerShdw>
                </a:effectLst>
              </a:rPr>
              <a:t>Стратегические</a:t>
            </a:r>
          </a:p>
          <a:p>
            <a:pPr algn="ctr">
              <a:defRPr/>
            </a:pPr>
            <a:r>
              <a:rPr lang="ru-RU" sz="2400" b="1">
                <a:solidFill>
                  <a:srgbClr val="FF3300"/>
                </a:solidFill>
                <a:effectLst>
                  <a:outerShdw blurRad="38100" dist="38100" dir="2700000" algn="tl">
                    <a:srgbClr val="000000"/>
                  </a:outerShdw>
                </a:effectLst>
              </a:rPr>
              <a:t>составляющие</a:t>
            </a:r>
          </a:p>
        </p:txBody>
      </p:sp>
      <p:sp>
        <p:nvSpPr>
          <p:cNvPr id="188425" name="Text Box 9"/>
          <p:cNvSpPr txBox="1">
            <a:spLocks noChangeArrowheads="1"/>
          </p:cNvSpPr>
          <p:nvPr/>
        </p:nvSpPr>
        <p:spPr bwMode="auto">
          <a:xfrm>
            <a:off x="4572000" y="1508125"/>
            <a:ext cx="4038600" cy="788988"/>
          </a:xfrm>
          <a:prstGeom prst="rect">
            <a:avLst/>
          </a:prstGeom>
          <a:solidFill>
            <a:srgbClr val="EAEAEA"/>
          </a:solidFill>
          <a:ln w="9525">
            <a:solidFill>
              <a:schemeClr val="tx1"/>
            </a:solidFill>
            <a:miter lim="800000"/>
            <a:headEnd/>
            <a:tailEnd/>
          </a:ln>
          <a:effectLst>
            <a:outerShdw dist="107763" dir="18900000" algn="ctr" rotWithShape="0">
              <a:schemeClr val="bg2"/>
            </a:outerShdw>
          </a:effectLst>
        </p:spPr>
        <p:txBody>
          <a:bodyPr>
            <a:spAutoFit/>
          </a:bodyPr>
          <a:lstStyle/>
          <a:p>
            <a:pPr>
              <a:spcBef>
                <a:spcPct val="50000"/>
              </a:spcBef>
              <a:buFontTx/>
              <a:buChar char="•"/>
              <a:defRPr/>
            </a:pPr>
            <a:r>
              <a:rPr lang="ru-RU" sz="1800"/>
              <a:t>Измеримость целей</a:t>
            </a:r>
          </a:p>
          <a:p>
            <a:pPr>
              <a:spcBef>
                <a:spcPct val="50000"/>
              </a:spcBef>
              <a:buFontTx/>
              <a:buChar char="•"/>
              <a:defRPr/>
            </a:pPr>
            <a:r>
              <a:rPr lang="ru-RU" sz="1800"/>
              <a:t>Достижимость целей</a:t>
            </a:r>
          </a:p>
        </p:txBody>
      </p:sp>
      <p:sp>
        <p:nvSpPr>
          <p:cNvPr id="188426" name="Text Box 10"/>
          <p:cNvSpPr txBox="1">
            <a:spLocks noChangeArrowheads="1"/>
          </p:cNvSpPr>
          <p:nvPr/>
        </p:nvSpPr>
        <p:spPr bwMode="auto">
          <a:xfrm>
            <a:off x="4572000" y="2514600"/>
            <a:ext cx="4038600" cy="1889125"/>
          </a:xfrm>
          <a:prstGeom prst="rect">
            <a:avLst/>
          </a:prstGeom>
          <a:solidFill>
            <a:srgbClr val="EAEAEA"/>
          </a:solidFill>
          <a:ln w="9525">
            <a:solidFill>
              <a:schemeClr val="tx1"/>
            </a:solidFill>
            <a:miter lim="800000"/>
            <a:headEnd/>
            <a:tailEnd/>
          </a:ln>
          <a:effectLst>
            <a:outerShdw dist="107763" dir="18900000" algn="ctr" rotWithShape="0">
              <a:schemeClr val="bg2"/>
            </a:outerShdw>
          </a:effectLst>
        </p:spPr>
        <p:txBody>
          <a:bodyPr>
            <a:spAutoFit/>
          </a:bodyPr>
          <a:lstStyle/>
          <a:p>
            <a:pPr>
              <a:spcBef>
                <a:spcPct val="50000"/>
              </a:spcBef>
              <a:buFontTx/>
              <a:buChar char="•"/>
              <a:defRPr/>
            </a:pPr>
            <a:r>
              <a:rPr lang="ru-RU" sz="1800"/>
              <a:t>Видение идеального состояния организации</a:t>
            </a:r>
          </a:p>
          <a:p>
            <a:pPr>
              <a:spcBef>
                <a:spcPct val="50000"/>
              </a:spcBef>
              <a:buFontTx/>
              <a:buChar char="•"/>
              <a:defRPr/>
            </a:pPr>
            <a:r>
              <a:rPr lang="ru-RU" sz="1800"/>
              <a:t>Правила распределения ресурсов</a:t>
            </a:r>
          </a:p>
          <a:p>
            <a:pPr>
              <a:spcBef>
                <a:spcPct val="50000"/>
              </a:spcBef>
              <a:buFontTx/>
              <a:buChar char="•"/>
              <a:defRPr/>
            </a:pPr>
            <a:r>
              <a:rPr lang="ru-RU" sz="1800"/>
              <a:t>Взаимодействие работников</a:t>
            </a:r>
          </a:p>
          <a:p>
            <a:pPr>
              <a:spcBef>
                <a:spcPct val="50000"/>
              </a:spcBef>
              <a:buFontTx/>
              <a:buChar char="•"/>
              <a:defRPr/>
            </a:pPr>
            <a:r>
              <a:rPr lang="ru-RU" sz="1800"/>
              <a:t>Иерархические отношения</a:t>
            </a:r>
          </a:p>
        </p:txBody>
      </p:sp>
      <p:sp>
        <p:nvSpPr>
          <p:cNvPr id="188427" name="Text Box 11"/>
          <p:cNvSpPr txBox="1">
            <a:spLocks noChangeArrowheads="1"/>
          </p:cNvSpPr>
          <p:nvPr/>
        </p:nvSpPr>
        <p:spPr bwMode="auto">
          <a:xfrm>
            <a:off x="4572000" y="4572000"/>
            <a:ext cx="4038600" cy="1612900"/>
          </a:xfrm>
          <a:prstGeom prst="rect">
            <a:avLst/>
          </a:prstGeom>
          <a:solidFill>
            <a:srgbClr val="EAEAEA"/>
          </a:solidFill>
          <a:ln w="9525">
            <a:solidFill>
              <a:schemeClr val="tx1"/>
            </a:solidFill>
            <a:miter lim="800000"/>
            <a:headEnd/>
            <a:tailEnd/>
          </a:ln>
          <a:effectLst>
            <a:outerShdw dist="107763" dir="18900000" algn="ctr" rotWithShape="0">
              <a:schemeClr val="bg2"/>
            </a:outerShdw>
          </a:effectLst>
        </p:spPr>
        <p:txBody>
          <a:bodyPr>
            <a:spAutoFit/>
          </a:bodyPr>
          <a:lstStyle/>
          <a:p>
            <a:pPr>
              <a:spcBef>
                <a:spcPct val="50000"/>
              </a:spcBef>
              <a:buFontTx/>
              <a:buChar char="•"/>
              <a:defRPr/>
            </a:pPr>
            <a:r>
              <a:rPr lang="ru-RU" sz="1800"/>
              <a:t>Оценка минимального уровня удовлетворения составляющих организацию частей</a:t>
            </a:r>
          </a:p>
          <a:p>
            <a:pPr>
              <a:spcBef>
                <a:spcPct val="50000"/>
              </a:spcBef>
              <a:buFontTx/>
              <a:buChar char="•"/>
              <a:defRPr/>
            </a:pPr>
            <a:r>
              <a:rPr lang="ru-RU" sz="1800"/>
              <a:t>Идентификация стратегических измерений</a:t>
            </a:r>
          </a:p>
        </p:txBody>
      </p:sp>
      <p:pic>
        <p:nvPicPr>
          <p:cNvPr id="92169" name="Picture 12" descr="j02932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0" y="76200"/>
            <a:ext cx="85407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0.5|0.6|0.5"/>
</p:tagLst>
</file>

<file path=ppt/tags/tag2.xml><?xml version="1.0" encoding="utf-8"?>
<p:tagLst xmlns:a="http://schemas.openxmlformats.org/drawingml/2006/main" xmlns:r="http://schemas.openxmlformats.org/officeDocument/2006/relationships" xmlns:p="http://schemas.openxmlformats.org/presentationml/2006/main">
  <p:tag name="TIMING" val="|0.|0.|0.|0.3|0.3"/>
</p:tagLst>
</file>

<file path=ppt/tags/tag3.xml><?xml version="1.0" encoding="utf-8"?>
<p:tagLst xmlns:a="http://schemas.openxmlformats.org/drawingml/2006/main" xmlns:r="http://schemas.openxmlformats.org/officeDocument/2006/relationships" xmlns:p="http://schemas.openxmlformats.org/presentationml/2006/main">
  <p:tag name="TIMING" val="|0.|0.|0.|0.|0.2|0.3"/>
</p:tagLst>
</file>

<file path=ppt/theme/theme1.xml><?xml version="1.0" encoding="utf-8"?>
<a:theme xmlns:a="http://schemas.openxmlformats.org/drawingml/2006/main" name="Edge">
  <a:themeElements>
    <a:clrScheme name="Edge 11">
      <a:dk1>
        <a:srgbClr val="000000"/>
      </a:dk1>
      <a:lt1>
        <a:srgbClr val="D4FAFE"/>
      </a:lt1>
      <a:dk2>
        <a:srgbClr val="006633"/>
      </a:dk2>
      <a:lt2>
        <a:srgbClr val="5F5F5F"/>
      </a:lt2>
      <a:accent1>
        <a:srgbClr val="CC9900"/>
      </a:accent1>
      <a:accent2>
        <a:srgbClr val="3B812F"/>
      </a:accent2>
      <a:accent3>
        <a:srgbClr val="E6FCFE"/>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0">
        <a:dk1>
          <a:srgbClr val="000000"/>
        </a:dk1>
        <a:lt1>
          <a:srgbClr val="E9E9E9"/>
        </a:lt1>
        <a:dk2>
          <a:srgbClr val="006633"/>
        </a:dk2>
        <a:lt2>
          <a:srgbClr val="5F5F5F"/>
        </a:lt2>
        <a:accent1>
          <a:srgbClr val="CC9900"/>
        </a:accent1>
        <a:accent2>
          <a:srgbClr val="3B812F"/>
        </a:accent2>
        <a:accent3>
          <a:srgbClr val="F2F2F2"/>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11">
        <a:dk1>
          <a:srgbClr val="000000"/>
        </a:dk1>
        <a:lt1>
          <a:srgbClr val="D4FAFE"/>
        </a:lt1>
        <a:dk2>
          <a:srgbClr val="006633"/>
        </a:dk2>
        <a:lt2>
          <a:srgbClr val="5F5F5F"/>
        </a:lt2>
        <a:accent1>
          <a:srgbClr val="CC9900"/>
        </a:accent1>
        <a:accent2>
          <a:srgbClr val="3B812F"/>
        </a:accent2>
        <a:accent3>
          <a:srgbClr val="E6FCFE"/>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Crayons</Template>
  <TotalTime>3501</TotalTime>
  <Words>11160</Words>
  <Application>Microsoft Office PowerPoint</Application>
  <PresentationFormat>Экран (4:3)</PresentationFormat>
  <Paragraphs>2427</Paragraphs>
  <Slides>238</Slides>
  <Notes>19</Notes>
  <HiddenSlides>0</HiddenSlides>
  <MMClips>0</MMClips>
  <ScaleCrop>false</ScaleCrop>
  <HeadingPairs>
    <vt:vector size="6" baseType="variant">
      <vt:variant>
        <vt:lpstr>Тема</vt:lpstr>
      </vt:variant>
      <vt:variant>
        <vt:i4>1</vt:i4>
      </vt:variant>
      <vt:variant>
        <vt:lpstr>Внедренные серверы OLE</vt:lpstr>
      </vt:variant>
      <vt:variant>
        <vt:i4>5</vt:i4>
      </vt:variant>
      <vt:variant>
        <vt:lpstr>Заголовки слайдов</vt:lpstr>
      </vt:variant>
      <vt:variant>
        <vt:i4>238</vt:i4>
      </vt:variant>
    </vt:vector>
  </HeadingPairs>
  <TitlesOfParts>
    <vt:vector size="244" baseType="lpstr">
      <vt:lpstr>Edge</vt:lpstr>
      <vt:lpstr>Фотография Photo Editor</vt:lpstr>
      <vt:lpstr>Диаграмма</vt:lpstr>
      <vt:lpstr>Точечный рисунок</vt:lpstr>
      <vt:lpstr>Слайд Microsoft PowerPoint 97-2003</vt:lpstr>
      <vt:lpstr>Диаграмма Microsoft Excel</vt:lpstr>
      <vt:lpstr>Презентация PowerPoint</vt:lpstr>
      <vt:lpstr>ТОГУНОВ  ИГОРЬ АЛЕКСЕЕВИЧ</vt:lpstr>
      <vt:lpstr>Презентация PowerPoint</vt:lpstr>
      <vt:lpstr>Необходимое пояснение автора</vt:lpstr>
      <vt:lpstr>Презентация PowerPoint</vt:lpstr>
      <vt:lpstr>Презентация PowerPoint</vt:lpstr>
      <vt:lpstr>Основные определения</vt:lpstr>
      <vt:lpstr>Система наук об организации</vt:lpstr>
      <vt:lpstr>Объект, предмет и метод  теории организации</vt:lpstr>
      <vt:lpstr>Основные концепции организации</vt:lpstr>
      <vt:lpstr>Функциональное руководство группой по Ф.У.Тейлору</vt:lpstr>
      <vt:lpstr>Группировка принципов А. Файоля</vt:lpstr>
      <vt:lpstr>Универсальная теория формирования организаций (теория Гласиер) </vt:lpstr>
      <vt:lpstr>Общие свойства организации как системы</vt:lpstr>
      <vt:lpstr>Внешняя среда организации </vt:lpstr>
      <vt:lpstr>Внутренняя среда организации </vt:lpstr>
      <vt:lpstr>Объективные законы организации</vt:lpstr>
      <vt:lpstr>Алгоритм научного построения модели организации</vt:lpstr>
      <vt:lpstr>Эволюция организационной структуры </vt:lpstr>
      <vt:lpstr>Виды функциональной структуризации организации</vt:lpstr>
      <vt:lpstr>Линейно-функциональная организация</vt:lpstr>
      <vt:lpstr>Смешанная дивизиональная структура управления </vt:lpstr>
      <vt:lpstr>Сравнительная характеристика организационных структур управления</vt:lpstr>
      <vt:lpstr>Сетевые организации</vt:lpstr>
      <vt:lpstr>Круговая организация: демократичная иерархия</vt:lpstr>
      <vt:lpstr>Презентация PowerPoint</vt:lpstr>
      <vt:lpstr>Оболочная (или пустотелая) организация [Hollow corporation]</vt:lpstr>
      <vt:lpstr>Жизненный цикл организации  – это историческая эволюция, которую претерпевает компания, взаимодействуя с внешней средой </vt:lpstr>
      <vt:lpstr>Жизненный цикл организации </vt:lpstr>
      <vt:lpstr>Модели развития организаций</vt:lpstr>
      <vt:lpstr>А. Даун  «Движущие силы роста» (1967) </vt:lpstr>
      <vt:lpstr>Г. Липпитт и У. Шмидт «Управленческое участие» (1967)</vt:lpstr>
      <vt:lpstr>Дж. Гриббин (1981) </vt:lpstr>
      <vt:lpstr>СТАДИИ ЖИЗНЕННОГО ЦИКЛА ОРГАНИЗАЦИИ</vt:lpstr>
      <vt:lpstr>Стадии жизненного цикла организации</vt:lpstr>
      <vt:lpstr>Характеристики стадий жизненного цикла организации</vt:lpstr>
      <vt:lpstr>Презентация PowerPoint</vt:lpstr>
      <vt:lpstr>Этапы ЖЦО по И. Адизесу (1979г.)</vt:lpstr>
      <vt:lpstr>Этапы ЖЦО по И. Адизесу </vt:lpstr>
      <vt:lpstr>Презентация PowerPoint</vt:lpstr>
      <vt:lpstr>Периоды, в которые организация принципиально изменяет ценности и ориентации, называют  циклами  или фазами  развития организации </vt:lpstr>
      <vt:lpstr>Презентация PowerPoint</vt:lpstr>
      <vt:lpstr>Стадии организации внутри циклов </vt:lpstr>
      <vt:lpstr>Стадии развития организации  – это периоды жизни организации в рамках однотипных ценностных установок, фиксирующие особенности управленческих задач, находящихся в центре внимания руководства </vt:lpstr>
      <vt:lpstr>Внутри каждого цикла менеджмент,  как правило, использует одну и ту же структуру управляющих воздействий </vt:lpstr>
      <vt:lpstr>  На одноименных стадиях разных циклов развития поведение работников определяется схожими побудительными мотивами, персонал имеет одинаковые характеристики </vt:lpstr>
      <vt:lpstr>Структура  методов управления персоналом должна соответствовать стадии  жизненного цикла организации </vt:lpstr>
      <vt:lpstr>Презентация PowerPoint</vt:lpstr>
      <vt:lpstr>Презентация PowerPoint</vt:lpstr>
      <vt:lpstr>Презентация PowerPoint</vt:lpstr>
      <vt:lpstr>Презентация PowerPoint</vt:lpstr>
      <vt:lpstr>Основные элементы и характеристики организации</vt:lpstr>
      <vt:lpstr>Диалектика взаимосвязей характеристик структурно-логической модели организации</vt:lpstr>
      <vt:lpstr>Диалектика взаимосвязей  элементов  структурно-логической модели  организации</vt:lpstr>
      <vt:lpstr>Концептуальная модель организации</vt:lpstr>
      <vt:lpstr>Презентация PowerPoint</vt:lpstr>
      <vt:lpstr>Принципы организации будущего</vt:lpstr>
      <vt:lpstr>Управление как сущность организации</vt:lpstr>
      <vt:lpstr>Модель организации стратегического управления </vt:lpstr>
      <vt:lpstr>Характеристики бюрократической системы организации</vt:lpstr>
      <vt:lpstr>Характеристики мобильно – интеллектуальной организации</vt:lpstr>
      <vt:lpstr>ОРГАНИЗАЦИОННЫЕ КОММУНИКАЦИИ </vt:lpstr>
      <vt:lpstr>Модели коммуникаций</vt:lpstr>
      <vt:lpstr>12 основных препятствий на пути полноценной коммуникации</vt:lpstr>
      <vt:lpstr>Модель группового поведения</vt:lpstr>
      <vt:lpstr>Уровни телеологичности, функции и целенаправленности организации</vt:lpstr>
      <vt:lpstr>Современная информационная система организации</vt:lpstr>
      <vt:lpstr>Коммуникации и организационная культура организации</vt:lpstr>
      <vt:lpstr>Презентация PowerPoint</vt:lpstr>
      <vt:lpstr>Другие определения корпоративной культуры</vt:lpstr>
      <vt:lpstr>Функции организационной культуры</vt:lpstr>
      <vt:lpstr>Сигналы, позволяющие прийти к пониманию культуры организации</vt:lpstr>
      <vt:lpstr>Основные элементы организационной культуры</vt:lpstr>
      <vt:lpstr>РАЗВИТИЮ ОРГАНИЗАЦИОННОЙ КУЛЬТУРЫ СПОСОБСТВУЕТ</vt:lpstr>
      <vt:lpstr>Компоненты корпоративной культуры</vt:lpstr>
      <vt:lpstr>Виды корпоративных культур по Д. Зонненфельду</vt:lpstr>
      <vt:lpstr>Презентация PowerPoint</vt:lpstr>
      <vt:lpstr>Критерии разделения культур на положительные и отрицательные (на основании классификации, предложенной С. Г. Абрамовой и И. А. Костенчук)</vt:lpstr>
      <vt:lpstr>Факторы, оказывающие влияние на формирование корпоративной культуры компании </vt:lpstr>
      <vt:lpstr>Основные этапы работы по формированию  и развитию корпоративной культуры</vt:lpstr>
      <vt:lpstr>Основные направления анализа существующей корпоративной культуры</vt:lpstr>
      <vt:lpstr>Аспекты корпоративной культуры</vt:lpstr>
      <vt:lpstr>Презентация PowerPoint</vt:lpstr>
      <vt:lpstr>Методы формирования приверженности сотрудников </vt:lpstr>
      <vt:lpstr>Ключевые точки фиксируемые в корпоративном Кодексе</vt:lpstr>
      <vt:lpstr>Кодекс трудовой этики</vt:lpstr>
      <vt:lpstr>Выявление проблем организации </vt:lpstr>
      <vt:lpstr>Процесс формирования организационной структуры </vt:lpstr>
      <vt:lpstr>Направления совершенствования организационной структуры</vt:lpstr>
      <vt:lpstr>Исследование влияния внешней среды на поведение организации </vt:lpstr>
      <vt:lpstr>поведение организации Переход от целей организации к ее структуре</vt:lpstr>
      <vt:lpstr> Полная бизнес-модель компании </vt:lpstr>
      <vt:lpstr>Проектное и матричное управление</vt:lpstr>
      <vt:lpstr>Тенденции развитии организационных структур</vt:lpstr>
      <vt:lpstr>Презентация PowerPoint</vt:lpstr>
      <vt:lpstr>Классификация организационно-правовых форм организаций</vt:lpstr>
      <vt:lpstr>Некоторые организационные формы предприятий</vt:lpstr>
      <vt:lpstr>Организационная эффективность (организационная экономика)</vt:lpstr>
      <vt:lpstr>Модели эффективности</vt:lpstr>
      <vt:lpstr>Классификация эффективности</vt:lpstr>
      <vt:lpstr>Система показателей эффективности</vt:lpstr>
      <vt:lpstr>Система управления и контроля организацией (Balanced Scorecards)</vt:lpstr>
      <vt:lpstr>Система целей государственного управления</vt:lpstr>
      <vt:lpstr>Контрольные вопросы по курсу «ТЕОРИЯ ОРГАНИЗАЦИИ И ОРГАНИЗАЦИОННОЕ ПОВЕДЕНИЕ»</vt:lpstr>
      <vt:lpstr>Контрольные вопросы по курсу «ТЕОРИЯ ОРГАНИЗАЦИИ И ОРГАНИЗАЦИОННОЕ ПОВЕДЕНИЕ»</vt:lpstr>
      <vt:lpstr>Примерная методика исследования администрации как особого типа организации</vt:lpstr>
      <vt:lpstr>Примерная методика исследования администрации как особого типа организации</vt:lpstr>
      <vt:lpstr>Примерная методика исследования администрации как особого типа организации</vt:lpstr>
      <vt:lpstr>Презентация PowerPoint</vt:lpstr>
      <vt:lpstr>Презентация PowerPoint</vt:lpstr>
      <vt:lpstr>Другие определения корпоративной культуры</vt:lpstr>
      <vt:lpstr>Презентация PowerPoint</vt:lpstr>
      <vt:lpstr>Другие определения корпоративной культуры</vt:lpstr>
      <vt:lpstr>Презентация PowerPoint</vt:lpstr>
      <vt:lpstr>Презентация PowerPoint</vt:lpstr>
      <vt:lpstr>Что такое организационное поведение</vt:lpstr>
      <vt:lpstr>Основные понятия организационного поведения</vt:lpstr>
      <vt:lpstr>Основные понятия организационного поведения</vt:lpstr>
      <vt:lpstr>Основные понятия организационного поведения</vt:lpstr>
      <vt:lpstr>Презентация PowerPoint</vt:lpstr>
      <vt:lpstr>Презентация PowerPoint</vt:lpstr>
      <vt:lpstr>Презентация PowerPoint</vt:lpstr>
      <vt:lpstr>Проблемы менеджера, управляющего организационным поведением</vt:lpstr>
      <vt:lpstr>УПРАВЛЕНИЕ ЧЕЛОВЕЧЕСКИМИ РЕСУРСАМИ</vt:lpstr>
      <vt:lpstr>Проблема,  вызываемая разнородностью сотрудников</vt:lpstr>
      <vt:lpstr>Презентация PowerPoint</vt:lpstr>
      <vt:lpstr>ВОСПРИЯТИЕ</vt:lpstr>
      <vt:lpstr>Личностные характеристики</vt:lpstr>
      <vt:lpstr>Восприятие  и организационное поведение</vt:lpstr>
      <vt:lpstr>Фрустрация   </vt:lpstr>
      <vt:lpstr>Иерархическая структура индивидуальности</vt:lpstr>
      <vt:lpstr>Черты индивидуальности, значимые для организации</vt:lpstr>
      <vt:lpstr>Презентация PowerPoint</vt:lpstr>
      <vt:lpstr>Факторы, формирующие личность </vt:lpstr>
      <vt:lpstr>Составляющие духовного мира личности</vt:lpstr>
      <vt:lpstr>Презентация PowerPoint</vt:lpstr>
      <vt:lpstr>Сущность индивидуальности</vt:lpstr>
      <vt:lpstr>МОТИВАЦИЯ ДЕЯТЕЛЬНОСТИ </vt:lpstr>
      <vt:lpstr>Презентация PowerPoint</vt:lpstr>
      <vt:lpstr>Основные ценности и социальные ориентиры рыночного хозяйства</vt:lpstr>
      <vt:lpstr>Презентация PowerPoint</vt:lpstr>
      <vt:lpstr>КОНЦЕПТУАЛЬНАЯ МОДЕЛЬ МОТИВАЦИИ</vt:lpstr>
      <vt:lpstr>Управление мотивацией</vt:lpstr>
      <vt:lpstr>Социальные группы как основа организационного поведения</vt:lpstr>
      <vt:lpstr>Стадии развития группы</vt:lpstr>
      <vt:lpstr>Компоненты  структуры группы</vt:lpstr>
      <vt:lpstr>Презентация PowerPoint</vt:lpstr>
      <vt:lpstr>Презентация PowerPoint</vt:lpstr>
      <vt:lpstr>КЛАССИФИКАЦИЯ И РАЗНОВИДНОСТЬ ГРУПП</vt:lpstr>
      <vt:lpstr>Развитие малой группы</vt:lpstr>
      <vt:lpstr>Развитие малой группы</vt:lpstr>
      <vt:lpstr>Развитие малой группы</vt:lpstr>
      <vt:lpstr>Развитие малой группы</vt:lpstr>
      <vt:lpstr>Развитие малой группы</vt:lpstr>
      <vt:lpstr>Управление малой группы</vt:lpstr>
      <vt:lpstr>Моральные вариации служебных отношений</vt:lpstr>
      <vt:lpstr>Групповая сплоченность</vt:lpstr>
      <vt:lpstr>Презентация PowerPoint</vt:lpstr>
      <vt:lpstr>Конфликт</vt:lpstr>
      <vt:lpstr>Причины конфликтов в организации </vt:lpstr>
      <vt:lpstr>Распределение ресурсов </vt:lpstr>
      <vt:lpstr>Взаимозависимость обязанностей</vt:lpstr>
      <vt:lpstr>Расхождения в целях</vt:lpstr>
      <vt:lpstr>Различия в ценностях </vt:lpstr>
      <vt:lpstr>Различия в жизненном опыте и манерах поведения</vt:lpstr>
      <vt:lpstr>Плохие коммуникации </vt:lpstr>
      <vt:lpstr>Управление конфликтами в организации </vt:lpstr>
      <vt:lpstr>Четкая формулировка требования</vt:lpstr>
      <vt:lpstr>Использование координирующих механизмов</vt:lpstr>
      <vt:lpstr>Установление общих целей, формирование общих ценностей</vt:lpstr>
      <vt:lpstr>Система поощрения</vt:lpstr>
      <vt:lpstr>Стратегии поведения в конфликтных ситуа­циях</vt:lpstr>
      <vt:lpstr>Настойчивость (принуждение) </vt:lpstr>
      <vt:lpstr>Уход (уклонение) </vt:lpstr>
      <vt:lpstr>Приспособление (уступчивость)  </vt:lpstr>
      <vt:lpstr>Компромисс  </vt:lpstr>
      <vt:lpstr>Сотрудничество (решение проблемы) </vt:lpstr>
      <vt:lpstr>Управление конфликтом</vt:lpstr>
      <vt:lpstr>Организационный конфликт</vt:lpstr>
      <vt:lpstr>Феномен морального конфликта</vt:lpstr>
      <vt:lpstr>Презентация PowerPoint</vt:lpstr>
      <vt:lpstr>Презентация PowerPoint</vt:lpstr>
      <vt:lpstr>Управление конфликтом</vt:lpstr>
      <vt:lpstr>Этика общения и культура речевого поведения в организации</vt:lpstr>
      <vt:lpstr>Имидж, как составляющая организационного поведения</vt:lpstr>
      <vt:lpstr>ПОЗИТИВНЫЕ И НЕГАТИВНЫЕ ИНДИКАТОРЫ ИМИДЖА ГОССЛУЖАЩЕГО</vt:lpstr>
      <vt:lpstr>Лидерство и власть</vt:lpstr>
      <vt:lpstr>Инструменты  властного воздействия</vt:lpstr>
      <vt:lpstr>Основные источники власти</vt:lpstr>
      <vt:lpstr>Управление властью и политическими приемами</vt:lpstr>
      <vt:lpstr>Контрольные вопросы по курсу </vt:lpstr>
      <vt:lpstr>Рекомендуемая основная литература по курсу  «ТЕОРИЯ ОРГАНИЗАЦИИ И ОРГАНИЗАЦИОННОЕ ПОВЕДЕНИЕ»</vt:lpstr>
      <vt:lpstr>Рекомендуемая дополнительная литература по курсу  «ТЕОРИЯ ОРГАНИЗАЦИИ И ОРГАНИЗАЦИОННОЕ ПОВЕДЕНИЕ»</vt:lpstr>
      <vt:lpstr>Рекомендуемая литература по курсу </vt:lpstr>
      <vt:lpstr>«Теория организации и организационное поведение»</vt:lpstr>
      <vt:lpstr>Алгоритм тестирования</vt:lpstr>
      <vt:lpstr>1.  ОРГАНИЗАЦИЯ - это:</vt:lpstr>
      <vt:lpstr>2. ФУНКЦИЯ - это:</vt:lpstr>
      <vt:lpstr>3.   СТРУКТУРА - это:</vt:lpstr>
      <vt:lpstr>4.    СИСТЕМА - это:</vt:lpstr>
      <vt:lpstr>5.    ЭНТРОПИЯ - это:</vt:lpstr>
      <vt:lpstr>6.    СИНЕРГИЯ - это:</vt:lpstr>
      <vt:lpstr>7. Какая модель организации была предложена Ф.У. Тейлором:</vt:lpstr>
      <vt:lpstr>8. В соответствии с какой моделью организации действия руководителя не могут быть полностью рациональными</vt:lpstr>
      <vt:lpstr>9. Какая система представляет собой набор  норм, определяющих последовательность операций в процессе производства:</vt:lpstr>
      <vt:lpstr>10. Элементами технологической системы являются:</vt:lpstr>
      <vt:lpstr>11. В поточном производстве целесообразна:</vt:lpstr>
      <vt:lpstr>12. "Для каждой организации  развитие социальной сферы  увеличивает производительность труда"</vt:lpstr>
      <vt:lpstr>13. Оболочная организация не имеет:</vt:lpstr>
      <vt:lpstr>14. Одной из характеристик  мобильно-интеллектуальной организации является:</vt:lpstr>
      <vt:lpstr>15. Коммуникации в организации - это:</vt:lpstr>
      <vt:lpstr>16. Организационная культура - это:</vt:lpstr>
      <vt:lpstr>17. Реинжиниринг (Reengineering) - это:</vt:lpstr>
      <vt:lpstr>18. Один из элементов совершенствования организационной структуры современной организации:</vt:lpstr>
      <vt:lpstr> 19. Что не входит в группировку принципов  А. Файоля? </vt:lpstr>
      <vt:lpstr>20. Какая структура входит в принцип функционального руководства группой по Ф.У.Тейлору :</vt:lpstr>
      <vt:lpstr>21. Какая подсистема не входит организацию согласно теории Гласиера:</vt:lpstr>
      <vt:lpstr>22. Внешняя среда организации включает:</vt:lpstr>
      <vt:lpstr>23. Внутренняя среда  организации не содержит:</vt:lpstr>
      <vt:lpstr>24. Какие законы не влияют на деятельность организации:</vt:lpstr>
      <vt:lpstr>25. Чем не является модель организации:</vt:lpstr>
      <vt:lpstr>26. Сколько фаз в современном подходе к эволюции организационной структуры:</vt:lpstr>
      <vt:lpstr>27. Какое построение характеризует иерархическую структуру организации:</vt:lpstr>
      <vt:lpstr>28. Какая фаза эволюционного развития организационной структуры предшествует неоклассической промышленной фазе:</vt:lpstr>
      <vt:lpstr>29. Исключите характеристику не относящуюся к функциональной организационной структуре:</vt:lpstr>
      <vt:lpstr>30. Принцип самоуправляемой команды:</vt:lpstr>
      <vt:lpstr>31. В линейно-функциональной организации используется принцип группировки по:</vt:lpstr>
      <vt:lpstr>32. В дивизиональной структуре управления используется принцип группировки по:</vt:lpstr>
      <vt:lpstr>33. Какая сеть не соотносится с сетевой организацией:</vt:lpstr>
      <vt:lpstr>34. Круговая организация это:</vt:lpstr>
      <vt:lpstr>35. Какая фаза не характерна для жизненного цикла организации:</vt:lpstr>
      <vt:lpstr>36. Признаком организационной производственной культуры не является:</vt:lpstr>
      <vt:lpstr>37. Выявление проблем организации включает:</vt:lpstr>
      <vt:lpstr>38. Система сбалансированных показателей в управлении  организацией не включает измерения по:</vt:lpstr>
      <vt:lpstr>39. Организационная эффективность это:</vt:lpstr>
      <vt:lpstr>40. Миссия государственного управления:</vt:lpstr>
      <vt:lpstr>Презентация PowerPoint</vt:lpstr>
      <vt:lpstr>КЛЮЧ К ТЕСТУ  «ТЕОРИЯ ОРГАНИЗАЦИИ  И ОРГАНИЗАЦИОННОЕ ПОВЕДЕНИЕ»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Теория управления</dc:title>
  <dc:creator>Igor</dc:creator>
  <cp:lastModifiedBy>Togunov</cp:lastModifiedBy>
  <cp:revision>461</cp:revision>
  <dcterms:created xsi:type="dcterms:W3CDTF">2004-09-22T16:59:41Z</dcterms:created>
  <dcterms:modified xsi:type="dcterms:W3CDTF">2019-03-16T17:40:53Z</dcterms:modified>
</cp:coreProperties>
</file>